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xml" ContentType="application/inkml+xml"/>
  <Override PartName="/ppt/ink/ink3.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 id="2147483663" r:id="rId5"/>
    <p:sldMasterId id="2147483724" r:id="rId6"/>
    <p:sldMasterId id="2147483726" r:id="rId7"/>
  </p:sldMasterIdLst>
  <p:notesMasterIdLst>
    <p:notesMasterId r:id="rId112"/>
  </p:notesMasterIdLst>
  <p:sldIdLst>
    <p:sldId id="3596" r:id="rId8"/>
    <p:sldId id="1658" r:id="rId9"/>
    <p:sldId id="3623" r:id="rId10"/>
    <p:sldId id="3625" r:id="rId11"/>
    <p:sldId id="3551" r:id="rId12"/>
    <p:sldId id="3552" r:id="rId13"/>
    <p:sldId id="3553" r:id="rId14"/>
    <p:sldId id="3548" r:id="rId15"/>
    <p:sldId id="1682" r:id="rId16"/>
    <p:sldId id="3583" r:id="rId17"/>
    <p:sldId id="3556" r:id="rId18"/>
    <p:sldId id="3640" r:id="rId19"/>
    <p:sldId id="404" r:id="rId20"/>
    <p:sldId id="3555" r:id="rId21"/>
    <p:sldId id="3632" r:id="rId22"/>
    <p:sldId id="3628" r:id="rId23"/>
    <p:sldId id="3635" r:id="rId24"/>
    <p:sldId id="3649" r:id="rId25"/>
    <p:sldId id="3629" r:id="rId26"/>
    <p:sldId id="3638" r:id="rId27"/>
    <p:sldId id="3606" r:id="rId28"/>
    <p:sldId id="3634" r:id="rId29"/>
    <p:sldId id="3637" r:id="rId30"/>
    <p:sldId id="3641" r:id="rId31"/>
    <p:sldId id="3601" r:id="rId32"/>
    <p:sldId id="3650" r:id="rId33"/>
    <p:sldId id="3600" r:id="rId34"/>
    <p:sldId id="3602" r:id="rId35"/>
    <p:sldId id="3595" r:id="rId36"/>
    <p:sldId id="3633" r:id="rId37"/>
    <p:sldId id="3598" r:id="rId38"/>
    <p:sldId id="3594" r:id="rId39"/>
    <p:sldId id="3624" r:id="rId40"/>
    <p:sldId id="3593" r:id="rId41"/>
    <p:sldId id="3613" r:id="rId42"/>
    <p:sldId id="3642" r:id="rId43"/>
    <p:sldId id="3549" r:id="rId44"/>
    <p:sldId id="3651" r:id="rId45"/>
    <p:sldId id="3557" r:id="rId46"/>
    <p:sldId id="3589" r:id="rId47"/>
    <p:sldId id="1683" r:id="rId48"/>
    <p:sldId id="3587" r:id="rId49"/>
    <p:sldId id="3607" r:id="rId50"/>
    <p:sldId id="3614" r:id="rId51"/>
    <p:sldId id="3535" r:id="rId52"/>
    <p:sldId id="3544" r:id="rId53"/>
    <p:sldId id="3584" r:id="rId54"/>
    <p:sldId id="3576" r:id="rId55"/>
    <p:sldId id="3577" r:id="rId56"/>
    <p:sldId id="3590" r:id="rId57"/>
    <p:sldId id="3644" r:id="rId58"/>
    <p:sldId id="3581" r:id="rId59"/>
    <p:sldId id="271" r:id="rId60"/>
    <p:sldId id="274" r:id="rId61"/>
    <p:sldId id="1666" r:id="rId62"/>
    <p:sldId id="3563" r:id="rId63"/>
    <p:sldId id="3645" r:id="rId64"/>
    <p:sldId id="3616" r:id="rId65"/>
    <p:sldId id="3647" r:id="rId66"/>
    <p:sldId id="3618" r:id="rId67"/>
    <p:sldId id="1648" r:id="rId68"/>
    <p:sldId id="1647" r:id="rId69"/>
    <p:sldId id="3554" r:id="rId70"/>
    <p:sldId id="1672" r:id="rId71"/>
    <p:sldId id="1693" r:id="rId72"/>
    <p:sldId id="3592" r:id="rId73"/>
    <p:sldId id="411" r:id="rId74"/>
    <p:sldId id="3615" r:id="rId75"/>
    <p:sldId id="3585" r:id="rId76"/>
    <p:sldId id="3586" r:id="rId77"/>
    <p:sldId id="3559" r:id="rId78"/>
    <p:sldId id="3532" r:id="rId79"/>
    <p:sldId id="3646" r:id="rId80"/>
    <p:sldId id="1669" r:id="rId81"/>
    <p:sldId id="1626" r:id="rId82"/>
    <p:sldId id="1627" r:id="rId83"/>
    <p:sldId id="1628" r:id="rId84"/>
    <p:sldId id="1653" r:id="rId85"/>
    <p:sldId id="1654" r:id="rId86"/>
    <p:sldId id="3546" r:id="rId87"/>
    <p:sldId id="3541" r:id="rId88"/>
    <p:sldId id="3560" r:id="rId89"/>
    <p:sldId id="3619" r:id="rId90"/>
    <p:sldId id="3620" r:id="rId91"/>
    <p:sldId id="3621" r:id="rId92"/>
    <p:sldId id="3622" r:id="rId93"/>
    <p:sldId id="3579" r:id="rId94"/>
    <p:sldId id="1642" r:id="rId95"/>
    <p:sldId id="439" r:id="rId96"/>
    <p:sldId id="3575" r:id="rId97"/>
    <p:sldId id="1602" r:id="rId98"/>
    <p:sldId id="270" r:id="rId99"/>
    <p:sldId id="1615" r:id="rId100"/>
    <p:sldId id="3564" r:id="rId101"/>
    <p:sldId id="3565" r:id="rId102"/>
    <p:sldId id="3591" r:id="rId103"/>
    <p:sldId id="1690" r:id="rId104"/>
    <p:sldId id="3561" r:id="rId105"/>
    <p:sldId id="3608" r:id="rId106"/>
    <p:sldId id="3648" r:id="rId107"/>
    <p:sldId id="3626" r:id="rId108"/>
    <p:sldId id="3567" r:id="rId109"/>
    <p:sldId id="3570" r:id="rId110"/>
    <p:sldId id="3536"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092302-316F-476C-B788-5CD3A776A611}">
          <p14:sldIdLst>
            <p14:sldId id="3596"/>
          </p14:sldIdLst>
        </p14:section>
        <p14:section name="Preliminaries" id="{B89AB7E3-1A3A-4A08-ADB0-A59D84717350}">
          <p14:sldIdLst>
            <p14:sldId id="1658"/>
            <p14:sldId id="3623"/>
            <p14:sldId id="3625"/>
          </p14:sldIdLst>
        </p14:section>
        <p14:section name="Motivation" id="{A89FBDF1-84A4-4DD0-A62B-58A98233C140}">
          <p14:sldIdLst>
            <p14:sldId id="3551"/>
            <p14:sldId id="3552"/>
            <p14:sldId id="3553"/>
          </p14:sldIdLst>
        </p14:section>
        <p14:section name="Motivating Example" id="{1C5C5A7D-9F0C-4594-BDF3-D8775122DF22}">
          <p14:sldIdLst>
            <p14:sldId id="3548"/>
            <p14:sldId id="1682"/>
            <p14:sldId id="3583"/>
            <p14:sldId id="3556"/>
          </p14:sldIdLst>
        </p14:section>
        <p14:section name="Safe Languages" id="{D053F5CD-D8DF-47DA-A860-E29042C98BFC}">
          <p14:sldIdLst>
            <p14:sldId id="3640"/>
            <p14:sldId id="404"/>
            <p14:sldId id="3555"/>
            <p14:sldId id="3632"/>
          </p14:sldIdLst>
        </p14:section>
        <p14:section name="PAC" id="{2CB52D6F-583A-40DF-9537-3D35A4D2994A}">
          <p14:sldIdLst>
            <p14:sldId id="3628"/>
            <p14:sldId id="3635"/>
            <p14:sldId id="3649"/>
            <p14:sldId id="3629"/>
            <p14:sldId id="3638"/>
            <p14:sldId id="3606"/>
            <p14:sldId id="3634"/>
            <p14:sldId id="3637"/>
            <p14:sldId id="3641"/>
          </p14:sldIdLst>
        </p14:section>
        <p14:section name="MTE" id="{05BF1219-8929-4CE2-B1E2-0B4BFC7A0DC5}">
          <p14:sldIdLst>
            <p14:sldId id="3601"/>
            <p14:sldId id="3650"/>
            <p14:sldId id="3600"/>
            <p14:sldId id="3602"/>
            <p14:sldId id="3595"/>
            <p14:sldId id="3633"/>
            <p14:sldId id="3598"/>
            <p14:sldId id="3594"/>
            <p14:sldId id="3624"/>
            <p14:sldId id="3593"/>
          </p14:sldIdLst>
        </p14:section>
        <p14:section name="CHERI Stage Setting" id="{28BB903A-CEB6-47EE-BAC3-5E82503F2EAF}">
          <p14:sldIdLst>
            <p14:sldId id="3613"/>
            <p14:sldId id="3642"/>
          </p14:sldIdLst>
        </p14:section>
        <p14:section name="CHERI" id="{65C516E3-16A6-4BF0-A0B6-1AF6EB9406BC}">
          <p14:sldIdLst>
            <p14:sldId id="3549"/>
            <p14:sldId id="3651"/>
            <p14:sldId id="3557"/>
            <p14:sldId id="3589"/>
            <p14:sldId id="1683"/>
            <p14:sldId id="3587"/>
            <p14:sldId id="3607"/>
            <p14:sldId id="3614"/>
            <p14:sldId id="3535"/>
            <p14:sldId id="3544"/>
            <p14:sldId id="3584"/>
            <p14:sldId id="3576"/>
            <p14:sldId id="3577"/>
            <p14:sldId id="3590"/>
            <p14:sldId id="3644"/>
            <p14:sldId id="3581"/>
            <p14:sldId id="271"/>
            <p14:sldId id="274"/>
            <p14:sldId id="1666"/>
            <p14:sldId id="3563"/>
            <p14:sldId id="3645"/>
          </p14:sldIdLst>
        </p14:section>
        <p14:section name="Conclusion" id="{72BF7227-081F-4708-895B-CF7AE28E59E6}">
          <p14:sldIdLst>
            <p14:sldId id="3616"/>
            <p14:sldId id="3647"/>
            <p14:sldId id="3618"/>
          </p14:sldIdLst>
        </p14:section>
        <p14:section name="Backup Slides: Intro" id="{4257DEB8-54F7-41A9-A43F-DB989828AD60}">
          <p14:sldIdLst>
            <p14:sldId id="1648"/>
            <p14:sldId id="1647"/>
            <p14:sldId id="3554"/>
            <p14:sldId id="1672"/>
            <p14:sldId id="1693"/>
          </p14:sldIdLst>
        </p14:section>
        <p14:section name="CHERI Executive Summary" id="{F0863CA7-F09B-48FF-897D-B58E48CA4103}">
          <p14:sldIdLst>
            <p14:sldId id="3592"/>
            <p14:sldId id="411"/>
            <p14:sldId id="3615"/>
          </p14:sldIdLst>
        </p14:section>
        <p14:section name="Backup Slides: CHERI Details" id="{3C4DE120-7424-403A-A2A1-1A049F7D8049}">
          <p14:sldIdLst>
            <p14:sldId id="3585"/>
            <p14:sldId id="3586"/>
            <p14:sldId id="3559"/>
            <p14:sldId id="3532"/>
            <p14:sldId id="3646"/>
            <p14:sldId id="1669"/>
            <p14:sldId id="1626"/>
            <p14:sldId id="1627"/>
            <p14:sldId id="1628"/>
            <p14:sldId id="1653"/>
            <p14:sldId id="1654"/>
          </p14:sldIdLst>
        </p14:section>
        <p14:section name="CheriABI" id="{ECE0309E-90B6-41F7-8915-23E3E654346D}">
          <p14:sldIdLst>
            <p14:sldId id="3546"/>
            <p14:sldId id="3541"/>
            <p14:sldId id="3560"/>
          </p14:sldIdLst>
        </p14:section>
        <p14:section name="CHERI Status" id="{E81BC935-6674-4E3C-AA90-D037B066993C}">
          <p14:sldIdLst>
            <p14:sldId id="3619"/>
            <p14:sldId id="3620"/>
            <p14:sldId id="3621"/>
          </p14:sldIdLst>
        </p14:section>
        <p14:section name="CHERI Heap Temporal Safety" id="{63EFAB78-3332-4E23-BCA0-405DDC5CE76A}">
          <p14:sldIdLst>
            <p14:sldId id="3622"/>
            <p14:sldId id="3579"/>
          </p14:sldIdLst>
        </p14:section>
        <p14:section name="Backup Slides: CHERI Temporal Safety" id="{77BB8E57-B003-4DEB-91BB-BAE69317CDE6}">
          <p14:sldIdLst>
            <p14:sldId id="1642"/>
            <p14:sldId id="439"/>
            <p14:sldId id="3575"/>
            <p14:sldId id="1602"/>
            <p14:sldId id="270"/>
            <p14:sldId id="1615"/>
          </p14:sldIdLst>
        </p14:section>
        <p14:section name="Advanced Topics" id="{0FCA5DE8-60E5-4E78-B755-C2900C8AE960}">
          <p14:sldIdLst>
            <p14:sldId id="3564"/>
            <p14:sldId id="3565"/>
            <p14:sldId id="3591"/>
            <p14:sldId id="1690"/>
            <p14:sldId id="3561"/>
          </p14:sldIdLst>
        </p14:section>
        <p14:section name="CHERIoT" id="{CB046957-E8A7-4B82-BF76-3BD4602FE501}">
          <p14:sldIdLst>
            <p14:sldId id="3608"/>
          </p14:sldIdLst>
        </p14:section>
        <p14:section name="CHERI+MTE" id="{38501F0A-82B8-4392-8648-BC75BD31D3C4}">
          <p14:sldIdLst>
            <p14:sldId id="3648"/>
            <p14:sldId id="3626"/>
          </p14:sldIdLst>
        </p14:section>
        <p14:section name="vs Rust" id="{F8DF23AE-0037-4B66-9563-BC7F33B9086A}">
          <p14:sldIdLst>
            <p14:sldId id="3567"/>
            <p14:sldId id="3570"/>
            <p14:sldId id="3536"/>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39D09-C0A3-C6DC-AB10-79C2C4A645FA}" name="Wes Filardo" initials="" userId="S::nfilardo@microsoft.com::5a25a190-9e06-41c8-ba54-60528d0278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30CB36-5E7B-AB94-6059-56D68AF271C2}" v="221" dt="2024-12-04T15:40:35.852"/>
    <p1510:client id="{B6A0B1EA-41A0-F4A1-6CD6-B55026E4F59D}" v="665" dt="2024-12-04T02:07:27.234"/>
    <p1510:client id="{C45C418E-7C80-51A9-3561-72E2686C8189}" v="146" dt="2024-12-04T02:47:01.2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84"/>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microsoft.com/office/2015/10/relationships/revisionInfo" Target="revisionInfo.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notesMaster" Target="notesMasters/notesMaster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presProps" Target="presProps.xml"/><Relationship Id="rId118" Type="http://schemas.microsoft.com/office/2018/10/relationships/authors" Target="author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Microsoft Security Response</a:t>
            </a:r>
            <a:r>
              <a:rPr lang="en-GB" baseline="0"/>
              <a:t> </a:t>
            </a:r>
            <a:r>
              <a:rPr lang="en-GB" err="1"/>
              <a:t>Center</a:t>
            </a:r>
            <a:r>
              <a:rPr lang="en-GB"/>
              <a:t> Cases Number / Year</a:t>
            </a:r>
          </a:p>
          <a:p>
            <a:pPr>
              <a:defRPr/>
            </a:pPr>
            <a:r>
              <a:rPr lang="en-GB"/>
              <a:t> (Memory Safety Issues)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dPt>
            <c:idx val="1"/>
            <c:marker>
              <c:symbol val="none"/>
            </c:marker>
            <c:bubble3D val="0"/>
            <c:spPr>
              <a:ln w="28575" cap="rnd">
                <a:solidFill>
                  <a:srgbClr val="24C3DE"/>
                </a:solidFill>
                <a:round/>
              </a:ln>
              <a:effectLst/>
            </c:spPr>
            <c:extLst>
              <c:ext xmlns:c16="http://schemas.microsoft.com/office/drawing/2014/chart" uri="{C3380CC4-5D6E-409C-BE32-E72D297353CC}">
                <c16:uniqueId val="{00000001-F77A-4925-998F-F8AA7D734A5E}"/>
              </c:ext>
            </c:extLst>
          </c:dPt>
          <c:dPt>
            <c:idx val="2"/>
            <c:marker>
              <c:symbol val="none"/>
            </c:marker>
            <c:bubble3D val="0"/>
            <c:spPr>
              <a:ln w="28575" cap="rnd">
                <a:solidFill>
                  <a:srgbClr val="24C3DE"/>
                </a:solidFill>
                <a:round/>
              </a:ln>
              <a:effectLst/>
            </c:spPr>
            <c:extLst>
              <c:ext xmlns:c16="http://schemas.microsoft.com/office/drawing/2014/chart" uri="{C3380CC4-5D6E-409C-BE32-E72D297353CC}">
                <c16:uniqueId val="{00000003-F77A-4925-998F-F8AA7D734A5E}"/>
              </c:ext>
            </c:extLst>
          </c:dPt>
          <c:dPt>
            <c:idx val="3"/>
            <c:marker>
              <c:symbol val="none"/>
            </c:marker>
            <c:bubble3D val="0"/>
            <c:spPr>
              <a:ln w="28575" cap="rnd">
                <a:solidFill>
                  <a:srgbClr val="24C3DE"/>
                </a:solidFill>
                <a:round/>
              </a:ln>
              <a:effectLst/>
            </c:spPr>
            <c:extLst>
              <c:ext xmlns:c16="http://schemas.microsoft.com/office/drawing/2014/chart" uri="{C3380CC4-5D6E-409C-BE32-E72D297353CC}">
                <c16:uniqueId val="{00000005-F77A-4925-998F-F8AA7D734A5E}"/>
              </c:ext>
            </c:extLst>
          </c:dPt>
          <c:dPt>
            <c:idx val="4"/>
            <c:marker>
              <c:symbol val="none"/>
            </c:marker>
            <c:bubble3D val="0"/>
            <c:spPr>
              <a:ln w="28575" cap="rnd">
                <a:solidFill>
                  <a:srgbClr val="24C3DE"/>
                </a:solidFill>
                <a:round/>
              </a:ln>
              <a:effectLst/>
            </c:spPr>
            <c:extLst>
              <c:ext xmlns:c16="http://schemas.microsoft.com/office/drawing/2014/chart" uri="{C3380CC4-5D6E-409C-BE32-E72D297353CC}">
                <c16:uniqueId val="{00000007-F77A-4925-998F-F8AA7D734A5E}"/>
              </c:ext>
            </c:extLst>
          </c:dPt>
          <c:cat>
            <c:numRef>
              <c:f>Sheet1!$A$5:$A$9</c:f>
              <c:numCache>
                <c:formatCode>General</c:formatCode>
                <c:ptCount val="5"/>
                <c:pt idx="0">
                  <c:v>2016</c:v>
                </c:pt>
                <c:pt idx="1">
                  <c:v>2017</c:v>
                </c:pt>
                <c:pt idx="2">
                  <c:v>2018</c:v>
                </c:pt>
                <c:pt idx="3">
                  <c:v>2019</c:v>
                </c:pt>
                <c:pt idx="4">
                  <c:v>2020</c:v>
                </c:pt>
              </c:numCache>
            </c:numRef>
          </c:cat>
          <c:val>
            <c:numRef>
              <c:f>Sheet1!$B$5:$B$9</c:f>
              <c:numCache>
                <c:formatCode>General</c:formatCode>
                <c:ptCount val="5"/>
                <c:pt idx="0">
                  <c:v>868</c:v>
                </c:pt>
                <c:pt idx="1">
                  <c:v>965</c:v>
                </c:pt>
                <c:pt idx="2">
                  <c:v>895</c:v>
                </c:pt>
                <c:pt idx="3">
                  <c:v>1190</c:v>
                </c:pt>
                <c:pt idx="4">
                  <c:v>1262</c:v>
                </c:pt>
              </c:numCache>
            </c:numRef>
          </c:val>
          <c:smooth val="0"/>
          <c:extLst>
            <c:ext xmlns:c16="http://schemas.microsoft.com/office/drawing/2014/chart" uri="{C3380CC4-5D6E-409C-BE32-E72D297353CC}">
              <c16:uniqueId val="{00000008-F77A-4925-998F-F8AA7D734A5E}"/>
            </c:ext>
          </c:extLst>
        </c:ser>
        <c:dLbls>
          <c:showLegendKey val="0"/>
          <c:showVal val="0"/>
          <c:showCatName val="0"/>
          <c:showSerName val="0"/>
          <c:showPercent val="0"/>
          <c:showBubbleSize val="0"/>
        </c:dLbls>
        <c:smooth val="0"/>
        <c:axId val="1964635663"/>
        <c:axId val="1964641903"/>
      </c:lineChart>
      <c:catAx>
        <c:axId val="196463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4641903"/>
        <c:crosses val="autoZero"/>
        <c:auto val="1"/>
        <c:lblAlgn val="ctr"/>
        <c:lblOffset val="100"/>
        <c:noMultiLvlLbl val="0"/>
      </c:catAx>
      <c:valAx>
        <c:axId val="1964641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46356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B2E9A-87B0-4F21-BB78-F3C1B09AAC1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D38AECD-6D87-41E3-ADE7-6217D99DAD81}">
      <dgm:prSet phldrT="[Text]"/>
      <dgm:spPr>
        <a:solidFill>
          <a:schemeClr val="accent6"/>
        </a:solidFill>
      </dgm:spPr>
      <dgm:t>
        <a:bodyPr/>
        <a:lstStyle/>
        <a:p>
          <a:r>
            <a:rPr lang="en-US"/>
            <a:t>Free</a:t>
          </a:r>
        </a:p>
      </dgm:t>
    </dgm:pt>
    <dgm:pt modelId="{D0ED407C-F54E-45C1-B195-D97158317E23}" type="parTrans" cxnId="{3E412A46-24C7-4633-A7F0-BAE85F1FC9AA}">
      <dgm:prSet/>
      <dgm:spPr/>
      <dgm:t>
        <a:bodyPr/>
        <a:lstStyle/>
        <a:p>
          <a:endParaRPr lang="en-US"/>
        </a:p>
      </dgm:t>
    </dgm:pt>
    <dgm:pt modelId="{CEB0544A-B1B1-4993-A904-EFB05013C839}" type="sibTrans" cxnId="{3E412A46-24C7-4633-A7F0-BAE85F1FC9AA}">
      <dgm:prSet/>
      <dgm:spPr/>
      <dgm:t>
        <a:bodyPr/>
        <a:lstStyle/>
        <a:p>
          <a:endParaRPr lang="en-US"/>
        </a:p>
      </dgm:t>
    </dgm:pt>
    <dgm:pt modelId="{C0E6FA4D-EEA7-489C-B02D-AC0DD2CC7162}">
      <dgm:prSet phldrT="[Text]"/>
      <dgm:spPr/>
      <dgm:t>
        <a:bodyPr/>
        <a:lstStyle/>
        <a:p>
          <a:r>
            <a:rPr lang="en-US"/>
            <a:t>Allocated</a:t>
          </a:r>
        </a:p>
      </dgm:t>
    </dgm:pt>
    <dgm:pt modelId="{DECC288A-4A10-4652-8F98-36B8160CA1DE}" type="parTrans" cxnId="{9BC9D097-48D0-4BC0-AD1F-3C2082E60CD6}">
      <dgm:prSet/>
      <dgm:spPr/>
      <dgm:t>
        <a:bodyPr/>
        <a:lstStyle/>
        <a:p>
          <a:endParaRPr lang="en-US"/>
        </a:p>
      </dgm:t>
    </dgm:pt>
    <dgm:pt modelId="{5D7E9196-A50A-4DF7-925C-FEFD2497897B}" type="sibTrans" cxnId="{9BC9D097-48D0-4BC0-AD1F-3C2082E60CD6}">
      <dgm:prSet/>
      <dgm:spPr/>
      <dgm:t>
        <a:bodyPr/>
        <a:lstStyle/>
        <a:p>
          <a:endParaRPr lang="en-US"/>
        </a:p>
      </dgm:t>
    </dgm:pt>
    <dgm:pt modelId="{BCB94A90-303D-4717-9E9E-F36D8B77C9AE}" type="pres">
      <dgm:prSet presAssocID="{5B9B2E9A-87B0-4F21-BB78-F3C1B09AAC11}" presName="cycle" presStyleCnt="0">
        <dgm:presLayoutVars>
          <dgm:dir/>
          <dgm:resizeHandles val="exact"/>
        </dgm:presLayoutVars>
      </dgm:prSet>
      <dgm:spPr/>
    </dgm:pt>
    <dgm:pt modelId="{1FBB6570-A701-4CF8-9543-EBDAD267536D}" type="pres">
      <dgm:prSet presAssocID="{2D38AECD-6D87-41E3-ADE7-6217D99DAD81}" presName="node" presStyleLbl="node1" presStyleIdx="0" presStyleCnt="2">
        <dgm:presLayoutVars>
          <dgm:bulletEnabled val="1"/>
        </dgm:presLayoutVars>
      </dgm:prSet>
      <dgm:spPr/>
    </dgm:pt>
    <dgm:pt modelId="{3C9C2F4B-8D7E-4D44-9DFC-DF83E8CF50FC}" type="pres">
      <dgm:prSet presAssocID="{2D38AECD-6D87-41E3-ADE7-6217D99DAD81}" presName="spNode" presStyleCnt="0"/>
      <dgm:spPr/>
    </dgm:pt>
    <dgm:pt modelId="{BB42A3A5-A360-4D47-A1C3-7F5D4881C86F}" type="pres">
      <dgm:prSet presAssocID="{CEB0544A-B1B1-4993-A904-EFB05013C839}" presName="sibTrans" presStyleLbl="sibTrans1D1" presStyleIdx="0" presStyleCnt="2"/>
      <dgm:spPr/>
    </dgm:pt>
    <dgm:pt modelId="{D9226C91-F3D4-490E-8F5B-6C7ACFE87057}" type="pres">
      <dgm:prSet presAssocID="{C0E6FA4D-EEA7-489C-B02D-AC0DD2CC7162}" presName="node" presStyleLbl="node1" presStyleIdx="1" presStyleCnt="2">
        <dgm:presLayoutVars>
          <dgm:bulletEnabled val="1"/>
        </dgm:presLayoutVars>
      </dgm:prSet>
      <dgm:spPr/>
    </dgm:pt>
    <dgm:pt modelId="{2F1A9D11-322E-4D24-8613-31E9FBEB70E6}" type="pres">
      <dgm:prSet presAssocID="{C0E6FA4D-EEA7-489C-B02D-AC0DD2CC7162}" presName="spNode" presStyleCnt="0"/>
      <dgm:spPr/>
    </dgm:pt>
    <dgm:pt modelId="{EC11B76A-8287-4646-9B5F-1A75F446A901}" type="pres">
      <dgm:prSet presAssocID="{5D7E9196-A50A-4DF7-925C-FEFD2497897B}" presName="sibTrans" presStyleLbl="sibTrans1D1" presStyleIdx="1" presStyleCnt="2"/>
      <dgm:spPr/>
    </dgm:pt>
  </dgm:ptLst>
  <dgm:cxnLst>
    <dgm:cxn modelId="{E3ADA60F-AD65-4888-A747-B31A882E0454}" type="presOf" srcId="{2D38AECD-6D87-41E3-ADE7-6217D99DAD81}" destId="{1FBB6570-A701-4CF8-9543-EBDAD267536D}" srcOrd="0" destOrd="0" presId="urn:microsoft.com/office/officeart/2005/8/layout/cycle5"/>
    <dgm:cxn modelId="{D4776F27-FA74-4C22-A752-622B675DAEC4}" type="presOf" srcId="{CEB0544A-B1B1-4993-A904-EFB05013C839}" destId="{BB42A3A5-A360-4D47-A1C3-7F5D4881C86F}" srcOrd="0" destOrd="0" presId="urn:microsoft.com/office/officeart/2005/8/layout/cycle5"/>
    <dgm:cxn modelId="{3E412A46-24C7-4633-A7F0-BAE85F1FC9AA}" srcId="{5B9B2E9A-87B0-4F21-BB78-F3C1B09AAC11}" destId="{2D38AECD-6D87-41E3-ADE7-6217D99DAD81}" srcOrd="0" destOrd="0" parTransId="{D0ED407C-F54E-45C1-B195-D97158317E23}" sibTransId="{CEB0544A-B1B1-4993-A904-EFB05013C839}"/>
    <dgm:cxn modelId="{9BC9D097-48D0-4BC0-AD1F-3C2082E60CD6}" srcId="{5B9B2E9A-87B0-4F21-BB78-F3C1B09AAC11}" destId="{C0E6FA4D-EEA7-489C-B02D-AC0DD2CC7162}" srcOrd="1" destOrd="0" parTransId="{DECC288A-4A10-4652-8F98-36B8160CA1DE}" sibTransId="{5D7E9196-A50A-4DF7-925C-FEFD2497897B}"/>
    <dgm:cxn modelId="{8379D599-88E4-4036-81FF-06B63FD7FC60}" type="presOf" srcId="{C0E6FA4D-EEA7-489C-B02D-AC0DD2CC7162}" destId="{D9226C91-F3D4-490E-8F5B-6C7ACFE87057}" srcOrd="0" destOrd="0" presId="urn:microsoft.com/office/officeart/2005/8/layout/cycle5"/>
    <dgm:cxn modelId="{1087A4B9-E776-4B2F-AEF5-6EE0B4B8220A}" type="presOf" srcId="{5B9B2E9A-87B0-4F21-BB78-F3C1B09AAC11}" destId="{BCB94A90-303D-4717-9E9E-F36D8B77C9AE}" srcOrd="0" destOrd="0" presId="urn:microsoft.com/office/officeart/2005/8/layout/cycle5"/>
    <dgm:cxn modelId="{55F816F6-45FE-4375-9BC6-C8571C93EDE8}" type="presOf" srcId="{5D7E9196-A50A-4DF7-925C-FEFD2497897B}" destId="{EC11B76A-8287-4646-9B5F-1A75F446A901}" srcOrd="0" destOrd="0" presId="urn:microsoft.com/office/officeart/2005/8/layout/cycle5"/>
    <dgm:cxn modelId="{4BFF2A60-C44D-4702-B7BE-AB85B0567BC7}" type="presParOf" srcId="{BCB94A90-303D-4717-9E9E-F36D8B77C9AE}" destId="{1FBB6570-A701-4CF8-9543-EBDAD267536D}" srcOrd="0" destOrd="0" presId="urn:microsoft.com/office/officeart/2005/8/layout/cycle5"/>
    <dgm:cxn modelId="{DF91C7A0-E97B-4936-A5F2-1C99B65F6A0F}" type="presParOf" srcId="{BCB94A90-303D-4717-9E9E-F36D8B77C9AE}" destId="{3C9C2F4B-8D7E-4D44-9DFC-DF83E8CF50FC}" srcOrd="1" destOrd="0" presId="urn:microsoft.com/office/officeart/2005/8/layout/cycle5"/>
    <dgm:cxn modelId="{F1423DBB-CDD2-41D1-BA8A-FBEACB33684A}" type="presParOf" srcId="{BCB94A90-303D-4717-9E9E-F36D8B77C9AE}" destId="{BB42A3A5-A360-4D47-A1C3-7F5D4881C86F}" srcOrd="2" destOrd="0" presId="urn:microsoft.com/office/officeart/2005/8/layout/cycle5"/>
    <dgm:cxn modelId="{A94F0240-26A4-4B68-BF8F-20E7F00C221A}" type="presParOf" srcId="{BCB94A90-303D-4717-9E9E-F36D8B77C9AE}" destId="{D9226C91-F3D4-490E-8F5B-6C7ACFE87057}" srcOrd="3" destOrd="0" presId="urn:microsoft.com/office/officeart/2005/8/layout/cycle5"/>
    <dgm:cxn modelId="{C94CEF2C-1A27-4EC1-A674-7DB01D894A80}" type="presParOf" srcId="{BCB94A90-303D-4717-9E9E-F36D8B77C9AE}" destId="{2F1A9D11-322E-4D24-8613-31E9FBEB70E6}" srcOrd="4" destOrd="0" presId="urn:microsoft.com/office/officeart/2005/8/layout/cycle5"/>
    <dgm:cxn modelId="{0752E824-EC11-4D57-8C98-00372ED242E0}" type="presParOf" srcId="{BCB94A90-303D-4717-9E9E-F36D8B77C9AE}" destId="{EC11B76A-8287-4646-9B5F-1A75F446A901}"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9B2E9A-87B0-4F21-BB78-F3C1B09AAC1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D38AECD-6D87-41E3-ADE7-6217D99DAD81}">
      <dgm:prSet phldrT="[Text]"/>
      <dgm:spPr>
        <a:solidFill>
          <a:schemeClr val="accent6"/>
        </a:solidFill>
      </dgm:spPr>
      <dgm:t>
        <a:bodyPr/>
        <a:lstStyle/>
        <a:p>
          <a:r>
            <a:rPr lang="en-US"/>
            <a:t>Free</a:t>
          </a:r>
        </a:p>
      </dgm:t>
    </dgm:pt>
    <dgm:pt modelId="{D0ED407C-F54E-45C1-B195-D97158317E23}" type="parTrans" cxnId="{3E412A46-24C7-4633-A7F0-BAE85F1FC9AA}">
      <dgm:prSet/>
      <dgm:spPr/>
      <dgm:t>
        <a:bodyPr/>
        <a:lstStyle/>
        <a:p>
          <a:endParaRPr lang="en-US"/>
        </a:p>
      </dgm:t>
    </dgm:pt>
    <dgm:pt modelId="{CEB0544A-B1B1-4993-A904-EFB05013C839}" type="sibTrans" cxnId="{3E412A46-24C7-4633-A7F0-BAE85F1FC9AA}">
      <dgm:prSet/>
      <dgm:spPr/>
      <dgm:t>
        <a:bodyPr/>
        <a:lstStyle/>
        <a:p>
          <a:endParaRPr lang="en-US"/>
        </a:p>
      </dgm:t>
    </dgm:pt>
    <dgm:pt modelId="{C0E6FA4D-EEA7-489C-B02D-AC0DD2CC7162}">
      <dgm:prSet phldrT="[Text]"/>
      <dgm:spPr/>
      <dgm:t>
        <a:bodyPr/>
        <a:lstStyle/>
        <a:p>
          <a:r>
            <a:rPr lang="en-US"/>
            <a:t>Allocated</a:t>
          </a:r>
        </a:p>
      </dgm:t>
    </dgm:pt>
    <dgm:pt modelId="{DECC288A-4A10-4652-8F98-36B8160CA1DE}" type="parTrans" cxnId="{9BC9D097-48D0-4BC0-AD1F-3C2082E60CD6}">
      <dgm:prSet/>
      <dgm:spPr/>
      <dgm:t>
        <a:bodyPr/>
        <a:lstStyle/>
        <a:p>
          <a:endParaRPr lang="en-US"/>
        </a:p>
      </dgm:t>
    </dgm:pt>
    <dgm:pt modelId="{5D7E9196-A50A-4DF7-925C-FEFD2497897B}" type="sibTrans" cxnId="{9BC9D097-48D0-4BC0-AD1F-3C2082E60CD6}">
      <dgm:prSet/>
      <dgm:spPr/>
      <dgm:t>
        <a:bodyPr/>
        <a:lstStyle/>
        <a:p>
          <a:endParaRPr lang="en-US"/>
        </a:p>
      </dgm:t>
    </dgm:pt>
    <dgm:pt modelId="{F192C642-EF11-433F-AAD1-401E16D8B976}">
      <dgm:prSet phldrT="[Text]"/>
      <dgm:spPr>
        <a:solidFill>
          <a:schemeClr val="accent2">
            <a:lumMod val="50000"/>
          </a:schemeClr>
        </a:solidFill>
      </dgm:spPr>
      <dgm:t>
        <a:bodyPr/>
        <a:lstStyle/>
        <a:p>
          <a:r>
            <a:rPr lang="en-US"/>
            <a:t>Quarantined</a:t>
          </a:r>
        </a:p>
      </dgm:t>
    </dgm:pt>
    <dgm:pt modelId="{DBB63F9D-454E-4603-AD70-8674F0904783}" type="parTrans" cxnId="{7749E570-D5A8-4BC9-AD2F-FBCF8EFCDF32}">
      <dgm:prSet/>
      <dgm:spPr/>
      <dgm:t>
        <a:bodyPr/>
        <a:lstStyle/>
        <a:p>
          <a:endParaRPr lang="en-US"/>
        </a:p>
      </dgm:t>
    </dgm:pt>
    <dgm:pt modelId="{2FD40DCC-85F3-4FA0-A6F6-7AB110B00693}" type="sibTrans" cxnId="{7749E570-D5A8-4BC9-AD2F-FBCF8EFCDF32}">
      <dgm:prSet/>
      <dgm:spPr/>
      <dgm:t>
        <a:bodyPr/>
        <a:lstStyle/>
        <a:p>
          <a:endParaRPr lang="en-US"/>
        </a:p>
      </dgm:t>
    </dgm:pt>
    <dgm:pt modelId="{BCB94A90-303D-4717-9E9E-F36D8B77C9AE}" type="pres">
      <dgm:prSet presAssocID="{5B9B2E9A-87B0-4F21-BB78-F3C1B09AAC11}" presName="cycle" presStyleCnt="0">
        <dgm:presLayoutVars>
          <dgm:dir/>
          <dgm:resizeHandles val="exact"/>
        </dgm:presLayoutVars>
      </dgm:prSet>
      <dgm:spPr/>
    </dgm:pt>
    <dgm:pt modelId="{1FBB6570-A701-4CF8-9543-EBDAD267536D}" type="pres">
      <dgm:prSet presAssocID="{2D38AECD-6D87-41E3-ADE7-6217D99DAD81}" presName="node" presStyleLbl="node1" presStyleIdx="0" presStyleCnt="3">
        <dgm:presLayoutVars>
          <dgm:bulletEnabled val="1"/>
        </dgm:presLayoutVars>
      </dgm:prSet>
      <dgm:spPr/>
    </dgm:pt>
    <dgm:pt modelId="{3C9C2F4B-8D7E-4D44-9DFC-DF83E8CF50FC}" type="pres">
      <dgm:prSet presAssocID="{2D38AECD-6D87-41E3-ADE7-6217D99DAD81}" presName="spNode" presStyleCnt="0"/>
      <dgm:spPr/>
    </dgm:pt>
    <dgm:pt modelId="{BB42A3A5-A360-4D47-A1C3-7F5D4881C86F}" type="pres">
      <dgm:prSet presAssocID="{CEB0544A-B1B1-4993-A904-EFB05013C839}" presName="sibTrans" presStyleLbl="sibTrans1D1" presStyleIdx="0" presStyleCnt="3"/>
      <dgm:spPr/>
    </dgm:pt>
    <dgm:pt modelId="{D9226C91-F3D4-490E-8F5B-6C7ACFE87057}" type="pres">
      <dgm:prSet presAssocID="{C0E6FA4D-EEA7-489C-B02D-AC0DD2CC7162}" presName="node" presStyleLbl="node1" presStyleIdx="1" presStyleCnt="3">
        <dgm:presLayoutVars>
          <dgm:bulletEnabled val="1"/>
        </dgm:presLayoutVars>
      </dgm:prSet>
      <dgm:spPr/>
    </dgm:pt>
    <dgm:pt modelId="{2F1A9D11-322E-4D24-8613-31E9FBEB70E6}" type="pres">
      <dgm:prSet presAssocID="{C0E6FA4D-EEA7-489C-B02D-AC0DD2CC7162}" presName="spNode" presStyleCnt="0"/>
      <dgm:spPr/>
    </dgm:pt>
    <dgm:pt modelId="{EC11B76A-8287-4646-9B5F-1A75F446A901}" type="pres">
      <dgm:prSet presAssocID="{5D7E9196-A50A-4DF7-925C-FEFD2497897B}" presName="sibTrans" presStyleLbl="sibTrans1D1" presStyleIdx="1" presStyleCnt="3"/>
      <dgm:spPr/>
    </dgm:pt>
    <dgm:pt modelId="{5382F1C4-7183-4E06-B517-1C72BD12745D}" type="pres">
      <dgm:prSet presAssocID="{F192C642-EF11-433F-AAD1-401E16D8B976}" presName="node" presStyleLbl="node1" presStyleIdx="2" presStyleCnt="3">
        <dgm:presLayoutVars>
          <dgm:bulletEnabled val="1"/>
        </dgm:presLayoutVars>
      </dgm:prSet>
      <dgm:spPr/>
    </dgm:pt>
    <dgm:pt modelId="{3FB2A8B7-F0BD-4E00-BFEE-C71CAC678468}" type="pres">
      <dgm:prSet presAssocID="{F192C642-EF11-433F-AAD1-401E16D8B976}" presName="spNode" presStyleCnt="0"/>
      <dgm:spPr/>
    </dgm:pt>
    <dgm:pt modelId="{69E83B4D-3A15-44A4-800B-3AC9DC56D2E3}" type="pres">
      <dgm:prSet presAssocID="{2FD40DCC-85F3-4FA0-A6F6-7AB110B00693}" presName="sibTrans" presStyleLbl="sibTrans1D1" presStyleIdx="2" presStyleCnt="3"/>
      <dgm:spPr/>
    </dgm:pt>
  </dgm:ptLst>
  <dgm:cxnLst>
    <dgm:cxn modelId="{E3ADA60F-AD65-4888-A747-B31A882E0454}" type="presOf" srcId="{2D38AECD-6D87-41E3-ADE7-6217D99DAD81}" destId="{1FBB6570-A701-4CF8-9543-EBDAD267536D}" srcOrd="0" destOrd="0" presId="urn:microsoft.com/office/officeart/2005/8/layout/cycle5"/>
    <dgm:cxn modelId="{D4776F27-FA74-4C22-A752-622B675DAEC4}" type="presOf" srcId="{CEB0544A-B1B1-4993-A904-EFB05013C839}" destId="{BB42A3A5-A360-4D47-A1C3-7F5D4881C86F}" srcOrd="0" destOrd="0" presId="urn:microsoft.com/office/officeart/2005/8/layout/cycle5"/>
    <dgm:cxn modelId="{3E412A46-24C7-4633-A7F0-BAE85F1FC9AA}" srcId="{5B9B2E9A-87B0-4F21-BB78-F3C1B09AAC11}" destId="{2D38AECD-6D87-41E3-ADE7-6217D99DAD81}" srcOrd="0" destOrd="0" parTransId="{D0ED407C-F54E-45C1-B195-D97158317E23}" sibTransId="{CEB0544A-B1B1-4993-A904-EFB05013C839}"/>
    <dgm:cxn modelId="{7749E570-D5A8-4BC9-AD2F-FBCF8EFCDF32}" srcId="{5B9B2E9A-87B0-4F21-BB78-F3C1B09AAC11}" destId="{F192C642-EF11-433F-AAD1-401E16D8B976}" srcOrd="2" destOrd="0" parTransId="{DBB63F9D-454E-4603-AD70-8674F0904783}" sibTransId="{2FD40DCC-85F3-4FA0-A6F6-7AB110B00693}"/>
    <dgm:cxn modelId="{9BC9D097-48D0-4BC0-AD1F-3C2082E60CD6}" srcId="{5B9B2E9A-87B0-4F21-BB78-F3C1B09AAC11}" destId="{C0E6FA4D-EEA7-489C-B02D-AC0DD2CC7162}" srcOrd="1" destOrd="0" parTransId="{DECC288A-4A10-4652-8F98-36B8160CA1DE}" sibTransId="{5D7E9196-A50A-4DF7-925C-FEFD2497897B}"/>
    <dgm:cxn modelId="{8379D599-88E4-4036-81FF-06B63FD7FC60}" type="presOf" srcId="{C0E6FA4D-EEA7-489C-B02D-AC0DD2CC7162}" destId="{D9226C91-F3D4-490E-8F5B-6C7ACFE87057}" srcOrd="0" destOrd="0" presId="urn:microsoft.com/office/officeart/2005/8/layout/cycle5"/>
    <dgm:cxn modelId="{5A56F29D-EF00-4DC9-87CA-0963CA6C663D}" type="presOf" srcId="{2FD40DCC-85F3-4FA0-A6F6-7AB110B00693}" destId="{69E83B4D-3A15-44A4-800B-3AC9DC56D2E3}" srcOrd="0" destOrd="0" presId="urn:microsoft.com/office/officeart/2005/8/layout/cycle5"/>
    <dgm:cxn modelId="{1087A4B9-E776-4B2F-AEF5-6EE0B4B8220A}" type="presOf" srcId="{5B9B2E9A-87B0-4F21-BB78-F3C1B09AAC11}" destId="{BCB94A90-303D-4717-9E9E-F36D8B77C9AE}" srcOrd="0" destOrd="0" presId="urn:microsoft.com/office/officeart/2005/8/layout/cycle5"/>
    <dgm:cxn modelId="{EC9F96ED-930F-4D3A-9939-78A5F7860AC3}" type="presOf" srcId="{F192C642-EF11-433F-AAD1-401E16D8B976}" destId="{5382F1C4-7183-4E06-B517-1C72BD12745D}" srcOrd="0" destOrd="0" presId="urn:microsoft.com/office/officeart/2005/8/layout/cycle5"/>
    <dgm:cxn modelId="{55F816F6-45FE-4375-9BC6-C8571C93EDE8}" type="presOf" srcId="{5D7E9196-A50A-4DF7-925C-FEFD2497897B}" destId="{EC11B76A-8287-4646-9B5F-1A75F446A901}" srcOrd="0" destOrd="0" presId="urn:microsoft.com/office/officeart/2005/8/layout/cycle5"/>
    <dgm:cxn modelId="{4BFF2A60-C44D-4702-B7BE-AB85B0567BC7}" type="presParOf" srcId="{BCB94A90-303D-4717-9E9E-F36D8B77C9AE}" destId="{1FBB6570-A701-4CF8-9543-EBDAD267536D}" srcOrd="0" destOrd="0" presId="urn:microsoft.com/office/officeart/2005/8/layout/cycle5"/>
    <dgm:cxn modelId="{DF91C7A0-E97B-4936-A5F2-1C99B65F6A0F}" type="presParOf" srcId="{BCB94A90-303D-4717-9E9E-F36D8B77C9AE}" destId="{3C9C2F4B-8D7E-4D44-9DFC-DF83E8CF50FC}" srcOrd="1" destOrd="0" presId="urn:microsoft.com/office/officeart/2005/8/layout/cycle5"/>
    <dgm:cxn modelId="{F1423DBB-CDD2-41D1-BA8A-FBEACB33684A}" type="presParOf" srcId="{BCB94A90-303D-4717-9E9E-F36D8B77C9AE}" destId="{BB42A3A5-A360-4D47-A1C3-7F5D4881C86F}" srcOrd="2" destOrd="0" presId="urn:microsoft.com/office/officeart/2005/8/layout/cycle5"/>
    <dgm:cxn modelId="{A94F0240-26A4-4B68-BF8F-20E7F00C221A}" type="presParOf" srcId="{BCB94A90-303D-4717-9E9E-F36D8B77C9AE}" destId="{D9226C91-F3D4-490E-8F5B-6C7ACFE87057}" srcOrd="3" destOrd="0" presId="urn:microsoft.com/office/officeart/2005/8/layout/cycle5"/>
    <dgm:cxn modelId="{C94CEF2C-1A27-4EC1-A674-7DB01D894A80}" type="presParOf" srcId="{BCB94A90-303D-4717-9E9E-F36D8B77C9AE}" destId="{2F1A9D11-322E-4D24-8613-31E9FBEB70E6}" srcOrd="4" destOrd="0" presId="urn:microsoft.com/office/officeart/2005/8/layout/cycle5"/>
    <dgm:cxn modelId="{0752E824-EC11-4D57-8C98-00372ED242E0}" type="presParOf" srcId="{BCB94A90-303D-4717-9E9E-F36D8B77C9AE}" destId="{EC11B76A-8287-4646-9B5F-1A75F446A901}" srcOrd="5" destOrd="0" presId="urn:microsoft.com/office/officeart/2005/8/layout/cycle5"/>
    <dgm:cxn modelId="{ECEC2A24-0CF1-419D-804B-CC99A61E6DA5}" type="presParOf" srcId="{BCB94A90-303D-4717-9E9E-F36D8B77C9AE}" destId="{5382F1C4-7183-4E06-B517-1C72BD12745D}" srcOrd="6" destOrd="0" presId="urn:microsoft.com/office/officeart/2005/8/layout/cycle5"/>
    <dgm:cxn modelId="{EFEF8658-6255-4F7E-9D44-84157691E093}" type="presParOf" srcId="{BCB94A90-303D-4717-9E9E-F36D8B77C9AE}" destId="{3FB2A8B7-F0BD-4E00-BFEE-C71CAC678468}" srcOrd="7" destOrd="0" presId="urn:microsoft.com/office/officeart/2005/8/layout/cycle5"/>
    <dgm:cxn modelId="{91035D7F-ABFA-4195-B68C-0C246D6AE0C1}" type="presParOf" srcId="{BCB94A90-303D-4717-9E9E-F36D8B77C9AE}" destId="{69E83B4D-3A15-44A4-800B-3AC9DC56D2E3}"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8B7C44-45BF-4C55-86BE-E334C7D8429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88FCA5F8-48D3-4535-9B03-D4D02B04FAD5}">
      <dgm:prSet phldrT="[Text]" phldr="0"/>
      <dgm:spPr/>
      <dgm:t>
        <a:bodyPr/>
        <a:lstStyle/>
        <a:p>
          <a:r>
            <a:rPr lang="en-US"/>
            <a:t>Cap-</a:t>
          </a:r>
          <a:r>
            <a:rPr lang="en-US" err="1"/>
            <a:t>dirtyable</a:t>
          </a:r>
          <a:endParaRPr lang="en-US"/>
        </a:p>
      </dgm:t>
    </dgm:pt>
    <dgm:pt modelId="{02752EBB-EB80-49DE-946F-1F5163D1A200}" type="parTrans" cxnId="{ACC8F423-013E-4C0A-8722-D385CE7F2165}">
      <dgm:prSet/>
      <dgm:spPr/>
      <dgm:t>
        <a:bodyPr/>
        <a:lstStyle/>
        <a:p>
          <a:endParaRPr lang="en-US"/>
        </a:p>
      </dgm:t>
    </dgm:pt>
    <dgm:pt modelId="{5E11B4A8-39A9-4E4E-A46E-472226A0A9E7}" type="sibTrans" cxnId="{ACC8F423-013E-4C0A-8722-D385CE7F2165}">
      <dgm:prSet/>
      <dgm:spPr/>
      <dgm:t>
        <a:bodyPr/>
        <a:lstStyle/>
        <a:p>
          <a:endParaRPr lang="en-US"/>
        </a:p>
      </dgm:t>
    </dgm:pt>
    <dgm:pt modelId="{D3849691-22D5-4AF7-8E72-F4F785AC8B5F}">
      <dgm:prSet phldrT="[Text]" phldr="0"/>
      <dgm:spPr/>
      <dgm:t>
        <a:bodyPr/>
        <a:lstStyle/>
        <a:p>
          <a:r>
            <a:rPr lang="en-US"/>
            <a:t>Cap-clean</a:t>
          </a:r>
        </a:p>
      </dgm:t>
    </dgm:pt>
    <dgm:pt modelId="{977C4CB9-E0EE-4F80-B11C-CCF8ED81F8FD}" type="parTrans" cxnId="{8435B1D7-B12B-4AEF-B62E-046D149BFAE3}">
      <dgm:prSet/>
      <dgm:spPr/>
      <dgm:t>
        <a:bodyPr/>
        <a:lstStyle/>
        <a:p>
          <a:endParaRPr lang="en-US"/>
        </a:p>
      </dgm:t>
    </dgm:pt>
    <dgm:pt modelId="{0047C92D-0B12-4D7D-A1C3-A3DBB9B1A671}" type="sibTrans" cxnId="{8435B1D7-B12B-4AEF-B62E-046D149BFAE3}">
      <dgm:prSet/>
      <dgm:spPr/>
      <dgm:t>
        <a:bodyPr/>
        <a:lstStyle/>
        <a:p>
          <a:endParaRPr lang="en-US"/>
        </a:p>
      </dgm:t>
    </dgm:pt>
    <dgm:pt modelId="{B1E28E97-44F9-48FC-B970-63A08EA12EA9}">
      <dgm:prSet phldrT="[Text]" phldr="0"/>
      <dgm:spPr/>
      <dgm:t>
        <a:bodyPr/>
        <a:lstStyle/>
        <a:p>
          <a:r>
            <a:rPr lang="en-US"/>
            <a:t>Cap-dirty</a:t>
          </a:r>
        </a:p>
      </dgm:t>
    </dgm:pt>
    <dgm:pt modelId="{C6E492C2-5624-4110-805A-793D0CAE979A}" type="parTrans" cxnId="{7CEF391F-1EE8-4FDD-8736-93C6396C24B7}">
      <dgm:prSet/>
      <dgm:spPr/>
      <dgm:t>
        <a:bodyPr/>
        <a:lstStyle/>
        <a:p>
          <a:endParaRPr lang="en-US"/>
        </a:p>
      </dgm:t>
    </dgm:pt>
    <dgm:pt modelId="{1D0027BB-1D8A-4BC9-BF9B-2D65B979FCB1}" type="sibTrans" cxnId="{7CEF391F-1EE8-4FDD-8736-93C6396C24B7}">
      <dgm:prSet/>
      <dgm:spPr/>
      <dgm:t>
        <a:bodyPr/>
        <a:lstStyle/>
        <a:p>
          <a:endParaRPr lang="en-US"/>
        </a:p>
      </dgm:t>
    </dgm:pt>
    <dgm:pt modelId="{C03233DD-AB4F-499D-A0FC-CAF80EA202B1}" type="pres">
      <dgm:prSet presAssocID="{478B7C44-45BF-4C55-86BE-E334C7D8429B}" presName="cycle" presStyleCnt="0">
        <dgm:presLayoutVars>
          <dgm:dir/>
          <dgm:resizeHandles val="exact"/>
        </dgm:presLayoutVars>
      </dgm:prSet>
      <dgm:spPr/>
    </dgm:pt>
    <dgm:pt modelId="{8ADC70ED-7789-4BA7-AD38-E4E81A114B71}" type="pres">
      <dgm:prSet presAssocID="{88FCA5F8-48D3-4535-9B03-D4D02B04FAD5}" presName="node" presStyleLbl="node1" presStyleIdx="0" presStyleCnt="3">
        <dgm:presLayoutVars>
          <dgm:bulletEnabled val="1"/>
        </dgm:presLayoutVars>
      </dgm:prSet>
      <dgm:spPr/>
    </dgm:pt>
    <dgm:pt modelId="{8E6F51D1-AF1E-40BE-8B17-71CAEB8ADAB4}" type="pres">
      <dgm:prSet presAssocID="{5E11B4A8-39A9-4E4E-A46E-472226A0A9E7}" presName="sibTrans" presStyleLbl="sibTrans2D1" presStyleIdx="0" presStyleCnt="3"/>
      <dgm:spPr/>
    </dgm:pt>
    <dgm:pt modelId="{F4E85103-99D2-423A-BE14-D8542A4ADC63}" type="pres">
      <dgm:prSet presAssocID="{5E11B4A8-39A9-4E4E-A46E-472226A0A9E7}" presName="connectorText" presStyleLbl="sibTrans2D1" presStyleIdx="0" presStyleCnt="3"/>
      <dgm:spPr/>
    </dgm:pt>
    <dgm:pt modelId="{8D740806-70AF-4475-93B0-93DDE61829E0}" type="pres">
      <dgm:prSet presAssocID="{D3849691-22D5-4AF7-8E72-F4F785AC8B5F}" presName="node" presStyleLbl="node1" presStyleIdx="1" presStyleCnt="3" custRadScaleRad="218112" custRadScaleInc="-27662">
        <dgm:presLayoutVars>
          <dgm:bulletEnabled val="1"/>
        </dgm:presLayoutVars>
      </dgm:prSet>
      <dgm:spPr/>
    </dgm:pt>
    <dgm:pt modelId="{56A84D8E-9B5F-4315-BB7D-6F7A385483FF}" type="pres">
      <dgm:prSet presAssocID="{0047C92D-0B12-4D7D-A1C3-A3DBB9B1A671}" presName="sibTrans" presStyleLbl="sibTrans2D1" presStyleIdx="1" presStyleCnt="3"/>
      <dgm:spPr/>
    </dgm:pt>
    <dgm:pt modelId="{7A1630C1-5072-4CA0-9DC8-0B663A615AD0}" type="pres">
      <dgm:prSet presAssocID="{0047C92D-0B12-4D7D-A1C3-A3DBB9B1A671}" presName="connectorText" presStyleLbl="sibTrans2D1" presStyleIdx="1" presStyleCnt="3"/>
      <dgm:spPr/>
    </dgm:pt>
    <dgm:pt modelId="{58827531-C8BF-466E-8FA2-8DD3EB4FB31E}" type="pres">
      <dgm:prSet presAssocID="{B1E28E97-44F9-48FC-B970-63A08EA12EA9}" presName="node" presStyleLbl="node1" presStyleIdx="2" presStyleCnt="3" custRadScaleRad="217871" custRadScaleInc="28111">
        <dgm:presLayoutVars>
          <dgm:bulletEnabled val="1"/>
        </dgm:presLayoutVars>
      </dgm:prSet>
      <dgm:spPr/>
    </dgm:pt>
    <dgm:pt modelId="{0F554CB1-FB0A-4BF1-B316-4AE7E4D9D46D}" type="pres">
      <dgm:prSet presAssocID="{1D0027BB-1D8A-4BC9-BF9B-2D65B979FCB1}" presName="sibTrans" presStyleLbl="sibTrans2D1" presStyleIdx="2" presStyleCnt="3"/>
      <dgm:spPr/>
    </dgm:pt>
    <dgm:pt modelId="{1B727A70-FF96-440B-91C5-CB38F472584B}" type="pres">
      <dgm:prSet presAssocID="{1D0027BB-1D8A-4BC9-BF9B-2D65B979FCB1}" presName="connectorText" presStyleLbl="sibTrans2D1" presStyleIdx="2" presStyleCnt="3"/>
      <dgm:spPr/>
    </dgm:pt>
  </dgm:ptLst>
  <dgm:cxnLst>
    <dgm:cxn modelId="{0C1F9007-60F1-41CF-A648-CD51A467EA1D}" type="presOf" srcId="{5E11B4A8-39A9-4E4E-A46E-472226A0A9E7}" destId="{F4E85103-99D2-423A-BE14-D8542A4ADC63}" srcOrd="1" destOrd="0" presId="urn:microsoft.com/office/officeart/2005/8/layout/cycle2"/>
    <dgm:cxn modelId="{7CEF391F-1EE8-4FDD-8736-93C6396C24B7}" srcId="{478B7C44-45BF-4C55-86BE-E334C7D8429B}" destId="{B1E28E97-44F9-48FC-B970-63A08EA12EA9}" srcOrd="2" destOrd="0" parTransId="{C6E492C2-5624-4110-805A-793D0CAE979A}" sibTransId="{1D0027BB-1D8A-4BC9-BF9B-2D65B979FCB1}"/>
    <dgm:cxn modelId="{ACC8F423-013E-4C0A-8722-D385CE7F2165}" srcId="{478B7C44-45BF-4C55-86BE-E334C7D8429B}" destId="{88FCA5F8-48D3-4535-9B03-D4D02B04FAD5}" srcOrd="0" destOrd="0" parTransId="{02752EBB-EB80-49DE-946F-1F5163D1A200}" sibTransId="{5E11B4A8-39A9-4E4E-A46E-472226A0A9E7}"/>
    <dgm:cxn modelId="{6DBC5F2A-616B-404A-9A0F-F4DAA85A0019}" type="presOf" srcId="{1D0027BB-1D8A-4BC9-BF9B-2D65B979FCB1}" destId="{0F554CB1-FB0A-4BF1-B316-4AE7E4D9D46D}" srcOrd="0" destOrd="0" presId="urn:microsoft.com/office/officeart/2005/8/layout/cycle2"/>
    <dgm:cxn modelId="{7F056D2E-EBA7-46DD-9AAE-963782795DE5}" type="presOf" srcId="{0047C92D-0B12-4D7D-A1C3-A3DBB9B1A671}" destId="{7A1630C1-5072-4CA0-9DC8-0B663A615AD0}" srcOrd="1" destOrd="0" presId="urn:microsoft.com/office/officeart/2005/8/layout/cycle2"/>
    <dgm:cxn modelId="{6EE6D738-EDC4-44B4-89DC-A14B21BE733A}" type="presOf" srcId="{5E11B4A8-39A9-4E4E-A46E-472226A0A9E7}" destId="{8E6F51D1-AF1E-40BE-8B17-71CAEB8ADAB4}" srcOrd="0" destOrd="0" presId="urn:microsoft.com/office/officeart/2005/8/layout/cycle2"/>
    <dgm:cxn modelId="{1D39383A-5D3C-45EA-B7C8-B5A944EB6ED8}" type="presOf" srcId="{478B7C44-45BF-4C55-86BE-E334C7D8429B}" destId="{C03233DD-AB4F-499D-A0FC-CAF80EA202B1}" srcOrd="0" destOrd="0" presId="urn:microsoft.com/office/officeart/2005/8/layout/cycle2"/>
    <dgm:cxn modelId="{11F90143-D98F-479A-A16C-3546F8A3B5F0}" type="presOf" srcId="{D3849691-22D5-4AF7-8E72-F4F785AC8B5F}" destId="{8D740806-70AF-4475-93B0-93DDE61829E0}" srcOrd="0" destOrd="0" presId="urn:microsoft.com/office/officeart/2005/8/layout/cycle2"/>
    <dgm:cxn modelId="{F2804363-42B4-44DD-BC50-E1736F49FD32}" type="presOf" srcId="{0047C92D-0B12-4D7D-A1C3-A3DBB9B1A671}" destId="{56A84D8E-9B5F-4315-BB7D-6F7A385483FF}" srcOrd="0" destOrd="0" presId="urn:microsoft.com/office/officeart/2005/8/layout/cycle2"/>
    <dgm:cxn modelId="{31C10748-A5AD-4705-AECA-BC814DAD617F}" type="presOf" srcId="{B1E28E97-44F9-48FC-B970-63A08EA12EA9}" destId="{58827531-C8BF-466E-8FA2-8DD3EB4FB31E}" srcOrd="0" destOrd="0" presId="urn:microsoft.com/office/officeart/2005/8/layout/cycle2"/>
    <dgm:cxn modelId="{553E3682-875F-4139-8DE1-D62B33C50F98}" type="presOf" srcId="{88FCA5F8-48D3-4535-9B03-D4D02B04FAD5}" destId="{8ADC70ED-7789-4BA7-AD38-E4E81A114B71}" srcOrd="0" destOrd="0" presId="urn:microsoft.com/office/officeart/2005/8/layout/cycle2"/>
    <dgm:cxn modelId="{232C43CE-9A31-4136-8A4C-0A0FEB7B26B9}" type="presOf" srcId="{1D0027BB-1D8A-4BC9-BF9B-2D65B979FCB1}" destId="{1B727A70-FF96-440B-91C5-CB38F472584B}" srcOrd="1" destOrd="0" presId="urn:microsoft.com/office/officeart/2005/8/layout/cycle2"/>
    <dgm:cxn modelId="{8435B1D7-B12B-4AEF-B62E-046D149BFAE3}" srcId="{478B7C44-45BF-4C55-86BE-E334C7D8429B}" destId="{D3849691-22D5-4AF7-8E72-F4F785AC8B5F}" srcOrd="1" destOrd="0" parTransId="{977C4CB9-E0EE-4F80-B11C-CCF8ED81F8FD}" sibTransId="{0047C92D-0B12-4D7D-A1C3-A3DBB9B1A671}"/>
    <dgm:cxn modelId="{768E975F-76E3-42F9-85D9-0C8B5931F47D}" type="presParOf" srcId="{C03233DD-AB4F-499D-A0FC-CAF80EA202B1}" destId="{8ADC70ED-7789-4BA7-AD38-E4E81A114B71}" srcOrd="0" destOrd="0" presId="urn:microsoft.com/office/officeart/2005/8/layout/cycle2"/>
    <dgm:cxn modelId="{3CF7CE7A-4BE3-4ED5-9748-869D8157FFB3}" type="presParOf" srcId="{C03233DD-AB4F-499D-A0FC-CAF80EA202B1}" destId="{8E6F51D1-AF1E-40BE-8B17-71CAEB8ADAB4}" srcOrd="1" destOrd="0" presId="urn:microsoft.com/office/officeart/2005/8/layout/cycle2"/>
    <dgm:cxn modelId="{32E4F195-03D5-40CA-8595-D17E897CE328}" type="presParOf" srcId="{8E6F51D1-AF1E-40BE-8B17-71CAEB8ADAB4}" destId="{F4E85103-99D2-423A-BE14-D8542A4ADC63}" srcOrd="0" destOrd="0" presId="urn:microsoft.com/office/officeart/2005/8/layout/cycle2"/>
    <dgm:cxn modelId="{CBCCA2B8-93C1-4ACA-BD10-D38684E7433F}" type="presParOf" srcId="{C03233DD-AB4F-499D-A0FC-CAF80EA202B1}" destId="{8D740806-70AF-4475-93B0-93DDE61829E0}" srcOrd="2" destOrd="0" presId="urn:microsoft.com/office/officeart/2005/8/layout/cycle2"/>
    <dgm:cxn modelId="{C1982F67-A28F-464B-BBE5-14FDB3617599}" type="presParOf" srcId="{C03233DD-AB4F-499D-A0FC-CAF80EA202B1}" destId="{56A84D8E-9B5F-4315-BB7D-6F7A385483FF}" srcOrd="3" destOrd="0" presId="urn:microsoft.com/office/officeart/2005/8/layout/cycle2"/>
    <dgm:cxn modelId="{0704AE1C-1E72-415E-9B6D-F39513B64950}" type="presParOf" srcId="{56A84D8E-9B5F-4315-BB7D-6F7A385483FF}" destId="{7A1630C1-5072-4CA0-9DC8-0B663A615AD0}" srcOrd="0" destOrd="0" presId="urn:microsoft.com/office/officeart/2005/8/layout/cycle2"/>
    <dgm:cxn modelId="{80863B17-C718-4817-B3BB-42152C39D908}" type="presParOf" srcId="{C03233DD-AB4F-499D-A0FC-CAF80EA202B1}" destId="{58827531-C8BF-466E-8FA2-8DD3EB4FB31E}" srcOrd="4" destOrd="0" presId="urn:microsoft.com/office/officeart/2005/8/layout/cycle2"/>
    <dgm:cxn modelId="{098F3654-E7DE-4EEA-A929-7C4DFC2A661B}" type="presParOf" srcId="{C03233DD-AB4F-499D-A0FC-CAF80EA202B1}" destId="{0F554CB1-FB0A-4BF1-B316-4AE7E4D9D46D}" srcOrd="5" destOrd="0" presId="urn:microsoft.com/office/officeart/2005/8/layout/cycle2"/>
    <dgm:cxn modelId="{B86B1336-390A-423D-8220-E97A5EF1CA2C}" type="presParOf" srcId="{0F554CB1-FB0A-4BF1-B316-4AE7E4D9D46D}" destId="{1B727A70-FF96-440B-91C5-CB38F472584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B6570-A701-4CF8-9543-EBDAD267536D}">
      <dsp:nvSpPr>
        <dsp:cNvPr id="0" name=""/>
        <dsp:cNvSpPr/>
      </dsp:nvSpPr>
      <dsp:spPr>
        <a:xfrm>
          <a:off x="1273995" y="1405296"/>
          <a:ext cx="4055566" cy="263611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Free</a:t>
          </a:r>
        </a:p>
      </dsp:txBody>
      <dsp:txXfrm>
        <a:off x="1402680" y="1533981"/>
        <a:ext cx="3798196" cy="2378748"/>
      </dsp:txXfrm>
    </dsp:sp>
    <dsp:sp modelId="{BB42A3A5-A360-4D47-A1C3-7F5D4881C86F}">
      <dsp:nvSpPr>
        <dsp:cNvPr id="0" name=""/>
        <dsp:cNvSpPr/>
      </dsp:nvSpPr>
      <dsp:spPr>
        <a:xfrm>
          <a:off x="3301778" y="487934"/>
          <a:ext cx="4470843" cy="4470843"/>
        </a:xfrm>
        <a:custGeom>
          <a:avLst/>
          <a:gdLst/>
          <a:ahLst/>
          <a:cxnLst/>
          <a:rect l="0" t="0" r="0" b="0"/>
          <a:pathLst>
            <a:path>
              <a:moveTo>
                <a:pt x="941787" y="412341"/>
              </a:moveTo>
              <a:arcTo wR="2235421" hR="2235421" stAng="14078458" swAng="424308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9226C91-F3D4-490E-8F5B-6C7ACFE87057}">
      <dsp:nvSpPr>
        <dsp:cNvPr id="0" name=""/>
        <dsp:cNvSpPr/>
      </dsp:nvSpPr>
      <dsp:spPr>
        <a:xfrm>
          <a:off x="5744838" y="1405296"/>
          <a:ext cx="4055566" cy="2636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Allocated</a:t>
          </a:r>
        </a:p>
      </dsp:txBody>
      <dsp:txXfrm>
        <a:off x="5873523" y="1533981"/>
        <a:ext cx="3798196" cy="2378748"/>
      </dsp:txXfrm>
    </dsp:sp>
    <dsp:sp modelId="{EC11B76A-8287-4646-9B5F-1A75F446A901}">
      <dsp:nvSpPr>
        <dsp:cNvPr id="0" name=""/>
        <dsp:cNvSpPr/>
      </dsp:nvSpPr>
      <dsp:spPr>
        <a:xfrm>
          <a:off x="3301778" y="487934"/>
          <a:ext cx="4470843" cy="4470843"/>
        </a:xfrm>
        <a:custGeom>
          <a:avLst/>
          <a:gdLst/>
          <a:ahLst/>
          <a:cxnLst/>
          <a:rect l="0" t="0" r="0" b="0"/>
          <a:pathLst>
            <a:path>
              <a:moveTo>
                <a:pt x="3529056" y="4058501"/>
              </a:moveTo>
              <a:arcTo wR="2235421" hR="2235421" stAng="3278458" swAng="424308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B6570-A701-4CF8-9543-EBDAD267536D}">
      <dsp:nvSpPr>
        <dsp:cNvPr id="0" name=""/>
        <dsp:cNvSpPr/>
      </dsp:nvSpPr>
      <dsp:spPr>
        <a:xfrm>
          <a:off x="4288085" y="335"/>
          <a:ext cx="2498228" cy="162384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Free</a:t>
          </a:r>
        </a:p>
      </dsp:txBody>
      <dsp:txXfrm>
        <a:off x="4367355" y="79605"/>
        <a:ext cx="2339688" cy="1465308"/>
      </dsp:txXfrm>
    </dsp:sp>
    <dsp:sp modelId="{BB42A3A5-A360-4D47-A1C3-7F5D4881C86F}">
      <dsp:nvSpPr>
        <dsp:cNvPr id="0" name=""/>
        <dsp:cNvSpPr/>
      </dsp:nvSpPr>
      <dsp:spPr>
        <a:xfrm>
          <a:off x="3370035" y="812259"/>
          <a:ext cx="4334329" cy="4334329"/>
        </a:xfrm>
        <a:custGeom>
          <a:avLst/>
          <a:gdLst/>
          <a:ahLst/>
          <a:cxnLst/>
          <a:rect l="0" t="0" r="0" b="0"/>
          <a:pathLst>
            <a:path>
              <a:moveTo>
                <a:pt x="3752156" y="689191"/>
              </a:moveTo>
              <a:arcTo wR="2167164" hR="2167164" stAng="19020063" swAng="23037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9226C91-F3D4-490E-8F5B-6C7ACFE87057}">
      <dsp:nvSpPr>
        <dsp:cNvPr id="0" name=""/>
        <dsp:cNvSpPr/>
      </dsp:nvSpPr>
      <dsp:spPr>
        <a:xfrm>
          <a:off x="6164905" y="3251082"/>
          <a:ext cx="2498228" cy="16238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Allocated</a:t>
          </a:r>
        </a:p>
      </dsp:txBody>
      <dsp:txXfrm>
        <a:off x="6244175" y="3330352"/>
        <a:ext cx="2339688" cy="1465308"/>
      </dsp:txXfrm>
    </dsp:sp>
    <dsp:sp modelId="{EC11B76A-8287-4646-9B5F-1A75F446A901}">
      <dsp:nvSpPr>
        <dsp:cNvPr id="0" name=""/>
        <dsp:cNvSpPr/>
      </dsp:nvSpPr>
      <dsp:spPr>
        <a:xfrm>
          <a:off x="3370035" y="812259"/>
          <a:ext cx="4334329" cy="4334329"/>
        </a:xfrm>
        <a:custGeom>
          <a:avLst/>
          <a:gdLst/>
          <a:ahLst/>
          <a:cxnLst/>
          <a:rect l="0" t="0" r="0" b="0"/>
          <a:pathLst>
            <a:path>
              <a:moveTo>
                <a:pt x="2832781" y="4229580"/>
              </a:moveTo>
              <a:arcTo wR="2167164" hR="2167164" stAng="4326792" swAng="21464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382F1C4-7183-4E06-B517-1C72BD12745D}">
      <dsp:nvSpPr>
        <dsp:cNvPr id="0" name=""/>
        <dsp:cNvSpPr/>
      </dsp:nvSpPr>
      <dsp:spPr>
        <a:xfrm>
          <a:off x="2411265" y="3251082"/>
          <a:ext cx="2498228" cy="1623848"/>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Quarantined</a:t>
          </a:r>
        </a:p>
      </dsp:txBody>
      <dsp:txXfrm>
        <a:off x="2490535" y="3330352"/>
        <a:ext cx="2339688" cy="1465308"/>
      </dsp:txXfrm>
    </dsp:sp>
    <dsp:sp modelId="{69E83B4D-3A15-44A4-800B-3AC9DC56D2E3}">
      <dsp:nvSpPr>
        <dsp:cNvPr id="0" name=""/>
        <dsp:cNvSpPr/>
      </dsp:nvSpPr>
      <dsp:spPr>
        <a:xfrm>
          <a:off x="3370035" y="812259"/>
          <a:ext cx="4334329" cy="4334329"/>
        </a:xfrm>
        <a:custGeom>
          <a:avLst/>
          <a:gdLst/>
          <a:ahLst/>
          <a:cxnLst/>
          <a:rect l="0" t="0" r="0" b="0"/>
          <a:pathLst>
            <a:path>
              <a:moveTo>
                <a:pt x="6991" y="1993227"/>
              </a:moveTo>
              <a:arcTo wR="2167164" hR="2167164" stAng="11076211" swAng="23037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C70ED-7789-4BA7-AD38-E4E81A114B71}">
      <dsp:nvSpPr>
        <dsp:cNvPr id="0" name=""/>
        <dsp:cNvSpPr/>
      </dsp:nvSpPr>
      <dsp:spPr>
        <a:xfrm>
          <a:off x="4354326" y="1284"/>
          <a:ext cx="2365747" cy="23657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t>Cap-</a:t>
          </a:r>
          <a:r>
            <a:rPr lang="en-US" sz="3400" kern="1200" err="1"/>
            <a:t>dirtyable</a:t>
          </a:r>
          <a:endParaRPr lang="en-US" sz="3400" kern="1200"/>
        </a:p>
      </dsp:txBody>
      <dsp:txXfrm>
        <a:off x="4700782" y="347740"/>
        <a:ext cx="1672835" cy="1672835"/>
      </dsp:txXfrm>
    </dsp:sp>
    <dsp:sp modelId="{8E6F51D1-AF1E-40BE-8B17-71CAEB8ADAB4}">
      <dsp:nvSpPr>
        <dsp:cNvPr id="0" name=""/>
        <dsp:cNvSpPr/>
      </dsp:nvSpPr>
      <dsp:spPr>
        <a:xfrm rot="2116237">
          <a:off x="6891605" y="2299074"/>
          <a:ext cx="1572826" cy="7984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913590" y="2389604"/>
        <a:ext cx="1333294" cy="479063"/>
      </dsp:txXfrm>
    </dsp:sp>
    <dsp:sp modelId="{8D740806-70AF-4475-93B0-93DDE61829E0}">
      <dsp:nvSpPr>
        <dsp:cNvPr id="0" name=""/>
        <dsp:cNvSpPr/>
      </dsp:nvSpPr>
      <dsp:spPr>
        <a:xfrm>
          <a:off x="8708648" y="3080964"/>
          <a:ext cx="2365747" cy="23657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t>Cap-clean</a:t>
          </a:r>
        </a:p>
      </dsp:txBody>
      <dsp:txXfrm>
        <a:off x="9055104" y="3427420"/>
        <a:ext cx="1672835" cy="1672835"/>
      </dsp:txXfrm>
    </dsp:sp>
    <dsp:sp modelId="{56A84D8E-9B5F-4315-BB7D-6F7A385483FF}">
      <dsp:nvSpPr>
        <dsp:cNvPr id="0" name=""/>
        <dsp:cNvSpPr/>
      </dsp:nvSpPr>
      <dsp:spPr>
        <a:xfrm rot="10804522">
          <a:off x="3951470" y="3859016"/>
          <a:ext cx="3361741" cy="7984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4191002" y="4018862"/>
        <a:ext cx="3122209" cy="479063"/>
      </dsp:txXfrm>
    </dsp:sp>
    <dsp:sp modelId="{58827531-C8BF-466E-8FA2-8DD3EB4FB31E}">
      <dsp:nvSpPr>
        <dsp:cNvPr id="0" name=""/>
        <dsp:cNvSpPr/>
      </dsp:nvSpPr>
      <dsp:spPr>
        <a:xfrm>
          <a:off x="0" y="3069510"/>
          <a:ext cx="2365747" cy="23657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t>Cap-dirty</a:t>
          </a:r>
        </a:p>
      </dsp:txBody>
      <dsp:txXfrm>
        <a:off x="346456" y="3415966"/>
        <a:ext cx="1672835" cy="1672835"/>
      </dsp:txXfrm>
    </dsp:sp>
    <dsp:sp modelId="{0F554CB1-FB0A-4BF1-B316-4AE7E4D9D46D}">
      <dsp:nvSpPr>
        <dsp:cNvPr id="0" name=""/>
        <dsp:cNvSpPr/>
      </dsp:nvSpPr>
      <dsp:spPr>
        <a:xfrm rot="19489800">
          <a:off x="2539066" y="2344634"/>
          <a:ext cx="1569326" cy="7984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560930" y="2573308"/>
        <a:ext cx="1329794" cy="479063"/>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4T02:08:55.53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37333 26007 16383 0 0,'7702'-3'0'0'0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4T02:08:56.76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18918 22248 16383 0 0,'20650'-4'0'0'0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4T02:08:56.76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18812 27818 16383 0 0,'17740'14'0'0'0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4T02:08:56.79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31988 26035 16383 0 0,'10438'22'0'0'0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4T02:08:56.79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18944 27830 16383 0 0,'17548'-6'0'0'0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4T02:08:56.79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18918 22146 16383 0 0,'20746'44'0'0'0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4T02:08:56.79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30807 24183 16383 0 0,'-5807'0'0'0'0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C66E3C-26BF-4583-82AD-01F27E3C79DD}"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5A4D3-B786-4E9B-91E4-DB991156D8F5}" type="slidenum">
              <a:rPr lang="en-US" smtClean="0"/>
              <a:t>‹#›</a:t>
            </a:fld>
            <a:endParaRPr lang="en-US"/>
          </a:p>
        </p:txBody>
      </p:sp>
    </p:spTree>
    <p:extLst>
      <p:ext uri="{BB962C8B-B14F-4D97-AF65-F5344CB8AC3E}">
        <p14:creationId xmlns:p14="http://schemas.microsoft.com/office/powerpoint/2010/main" val="3017466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1</a:t>
            </a:fld>
            <a:endParaRPr lang="en-US"/>
          </a:p>
        </p:txBody>
      </p:sp>
    </p:spTree>
    <p:extLst>
      <p:ext uri="{BB962C8B-B14F-4D97-AF65-F5344CB8AC3E}">
        <p14:creationId xmlns:p14="http://schemas.microsoft.com/office/powerpoint/2010/main" val="1538723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spend a moment being sort of philosophical about what just happened.</a:t>
            </a:r>
          </a:p>
          <a:p>
            <a:endParaRPr lang="en-US"/>
          </a:p>
          <a:p>
            <a:r>
              <a:rPr lang="en-US"/>
              <a:t>I’d contend that each thing stems from the CPU not knowing enough about what’s going on.</a:t>
            </a:r>
          </a:p>
          <a:p>
            <a:endParaRPr lang="en-US"/>
          </a:p>
          <a:p>
            <a:pPr marL="228600" indent="-228600">
              <a:buFont typeface="+mj-lt"/>
              <a:buAutoNum type="arabicPeriod"/>
            </a:pPr>
            <a:r>
              <a:rPr lang="en-US"/>
              <a:t>Nothing foo() had to hand (in registers) told it how big the buffer it was storing into was, just “here’s an address, go for it”</a:t>
            </a:r>
          </a:p>
          <a:p>
            <a:pPr marL="228600" indent="-228600">
              <a:buFont typeface="+mj-lt"/>
              <a:buAutoNum type="arabicPeriod"/>
            </a:pPr>
            <a:endParaRPr lang="en-US"/>
          </a:p>
          <a:p>
            <a:pPr marL="228600" indent="-228600">
              <a:buFont typeface="+mj-lt"/>
              <a:buAutoNum type="arabicPeriod"/>
            </a:pPr>
            <a:r>
              <a:rPr lang="en-US"/>
              <a:t>The out-of-bounds write silently corrupted a pointer main() cared about.</a:t>
            </a:r>
          </a:p>
          <a:p>
            <a:pPr marL="228600" indent="-228600">
              <a:buFont typeface="+mj-lt"/>
              <a:buAutoNum type="arabicPeriod"/>
            </a:pPr>
            <a:endParaRPr lang="en-US"/>
          </a:p>
          <a:p>
            <a:pPr marL="228600" indent="-228600">
              <a:buFont typeface="+mj-lt"/>
              <a:buAutoNum type="arabicPeriod"/>
            </a:pPr>
            <a:r>
              <a:rPr lang="en-US"/>
              <a:t>When main() does jump to its popped return address, the CPU didn’t notice the corruption, because any sequence of bytes might be a pointer and so: off we go.</a:t>
            </a:r>
          </a:p>
          <a:p>
            <a:pPr marL="228600" indent="-228600">
              <a:buFont typeface="+mj-lt"/>
              <a:buAutoNum type="arabicPeriod"/>
            </a:pPr>
            <a:endParaRPr lang="en-US"/>
          </a:p>
          <a:p>
            <a:pPr marL="228600" indent="-228600">
              <a:buFont typeface="+mj-lt"/>
              <a:buAutoNum type="arabicPeriod"/>
            </a:pPr>
            <a:r>
              <a:rPr lang="en-US"/>
              <a:t>Temporal safety: “object” and “lifetime” are not things the architecture understands</a:t>
            </a:r>
          </a:p>
          <a:p>
            <a:pPr marL="0" indent="0">
              <a:buFont typeface="+mj-lt"/>
              <a:buNone/>
            </a:pPr>
            <a:endParaRPr lang="en-US"/>
          </a:p>
          <a:p>
            <a:pPr marL="0" indent="0">
              <a:buFont typeface="+mj-lt"/>
              <a:buNone/>
            </a:pPr>
            <a:r>
              <a:rPr lang="en-US"/>
              <a:t>Note the common cause: we compiled a pointer, a semantic object, into just its runtime address, and there’s nothing special about addresses: they’re just fixed-width numbers stored as bytes in memory.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103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Very nearly all C is compiled like that; maybe it’s C’s fault and we should rewrite the world in something (anything) else.</a:t>
            </a:r>
          </a:p>
          <a:p>
            <a:endParaRPr lang="en-US"/>
          </a:p>
          <a:p>
            <a:r>
              <a:rPr lang="en-US"/>
              <a:t>Candidate languages all bring different things to the table, but notably they all tend to have data representations and runtime systems that (claim to) rule out the kinds of problems we’re considering.</a:t>
            </a:r>
          </a:p>
        </p:txBody>
      </p:sp>
      <p:sp>
        <p:nvSpPr>
          <p:cNvPr id="4" name="Slide Number Placeholder 3"/>
          <p:cNvSpPr>
            <a:spLocks noGrp="1"/>
          </p:cNvSpPr>
          <p:nvPr>
            <p:ph type="sldNum" sz="quarter" idx="5"/>
          </p:nvPr>
        </p:nvSpPr>
        <p:spPr/>
        <p:txBody>
          <a:bodyPr/>
          <a:lstStyle/>
          <a:p>
            <a:fld id="{5985A4D3-B786-4E9B-91E4-DB991156D8F5}" type="slidenum">
              <a:rPr lang="en-US" smtClean="0"/>
              <a:t>12</a:t>
            </a:fld>
            <a:endParaRPr lang="en-US"/>
          </a:p>
        </p:txBody>
      </p:sp>
    </p:spTree>
    <p:extLst>
      <p:ext uri="{BB962C8B-B14F-4D97-AF65-F5344CB8AC3E}">
        <p14:creationId xmlns:p14="http://schemas.microsoft.com/office/powerpoint/2010/main" val="85729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however, two small problems with that proposal:</a:t>
            </a:r>
          </a:p>
          <a:p>
            <a:pPr marL="228600" indent="-228600">
              <a:buFont typeface="+mj-lt"/>
              <a:buAutoNum type="arabicPeriod"/>
            </a:pPr>
            <a:r>
              <a:rPr lang="en-US"/>
              <a:t>There’s </a:t>
            </a:r>
            <a:r>
              <a:rPr lang="en-US" i="1"/>
              <a:t>a lot</a:t>
            </a:r>
            <a:r>
              <a:rPr lang="en-US" i="0"/>
              <a:t> of C/C++ out there, some of which we might even want to keep using (like optimized libraries).</a:t>
            </a:r>
            <a:br>
              <a:rPr lang="en-US" i="0"/>
            </a:br>
            <a:r>
              <a:rPr lang="en-US" i="0"/>
              <a:t>We could introduce FFI bridges for such things, but now we’ve shot a hole through our runtime system and its defenses.</a:t>
            </a:r>
          </a:p>
          <a:p>
            <a:pPr marL="228600" indent="-228600">
              <a:buFont typeface="+mj-lt"/>
              <a:buAutoNum type="arabicPeriod"/>
            </a:pPr>
            <a:r>
              <a:rPr lang="en-US" i="0"/>
              <a:t>The runtimes for these languages can be </a:t>
            </a:r>
            <a:r>
              <a:rPr lang="en-US" i="1"/>
              <a:t>enormous</a:t>
            </a:r>
            <a:r>
              <a:rPr lang="en-US" i="0"/>
              <a:t>!  They’re very often some of the trickiest parts (e.g., garbage collector) and are written in C, and by humans, at that!</a:t>
            </a:r>
          </a:p>
          <a:p>
            <a:pPr marL="228600" indent="-228600">
              <a:buFont typeface="+mj-lt"/>
              <a:buAutoNum type="arabicPeriod"/>
            </a:pPr>
            <a:endParaRPr lang="en-US" i="0"/>
          </a:p>
          <a:p>
            <a:pPr marL="0" indent="0">
              <a:buFont typeface="+mj-lt"/>
              <a:buNone/>
            </a:pPr>
            <a:r>
              <a:rPr lang="en-US" i="0"/>
              <a:t>Maybe C needs saving.</a:t>
            </a:r>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13</a:t>
            </a:fld>
            <a:endParaRPr lang="en-US"/>
          </a:p>
        </p:txBody>
      </p:sp>
    </p:spTree>
    <p:extLst>
      <p:ext uri="{BB962C8B-B14F-4D97-AF65-F5344CB8AC3E}">
        <p14:creationId xmlns:p14="http://schemas.microsoft.com/office/powerpoint/2010/main" val="3031886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Lots of people have tried lots of things ranging from minor tinkering to vast, sweeping overhauls of everything.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072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Today we’re going to focus on one kind of thing, adding and tracking “metadata” as part of the computation.  We’re going to look at two existing and one new technologies.</a:t>
            </a:r>
          </a:p>
        </p:txBody>
      </p:sp>
      <p:sp>
        <p:nvSpPr>
          <p:cNvPr id="4" name="Slide Number Placeholder 3"/>
          <p:cNvSpPr>
            <a:spLocks noGrp="1"/>
          </p:cNvSpPr>
          <p:nvPr>
            <p:ph type="sldNum" sz="quarter" idx="5"/>
          </p:nvPr>
        </p:nvSpPr>
        <p:spPr/>
        <p:txBody>
          <a:bodyPr/>
          <a:lstStyle/>
          <a:p>
            <a:fld id="{5985A4D3-B786-4E9B-91E4-DB991156D8F5}" type="slidenum">
              <a:rPr lang="en-US" smtClean="0"/>
              <a:t>15</a:t>
            </a:fld>
            <a:endParaRPr lang="en-US"/>
          </a:p>
        </p:txBody>
      </p:sp>
    </p:spTree>
    <p:extLst>
      <p:ext uri="{BB962C8B-B14F-4D97-AF65-F5344CB8AC3E}">
        <p14:creationId xmlns:p14="http://schemas.microsoft.com/office/powerpoint/2010/main" val="2723001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we're worried about pointer corruption – and we should be, it's a popular exploit primitive – can we do something to make it harder to undetectably corrupt a pointer?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31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Phrased differently, what if we imposed some clever consistency checks on bytes in memory?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604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way to do this would be to divide the 64 bits of the pointer, many of which are unused in practice, into an address and a “pointer authentication code”.</a:t>
            </a:r>
          </a:p>
          <a:p>
            <a:r>
              <a:rPr lang="en-US"/>
              <a:t>One plausible division is 40 bits of address and 24 bits of PAC.</a:t>
            </a:r>
          </a:p>
          <a:p>
            <a:endParaRPr lang="en-US"/>
          </a:p>
          <a:p>
            <a:r>
              <a:rPr lang="en-US"/>
              <a:t>We’ll add some instructions that sign a canonical pointer by replacing the top bits with the PAC and some that verify a </a:t>
            </a:r>
            <a:r>
              <a:rPr lang="en-US" err="1"/>
              <a:t>PAC’d</a:t>
            </a:r>
            <a:r>
              <a:rPr lang="en-US"/>
              <a:t> pointer and either write back a canonical value or an error value.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155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85A4D3-B786-4E9B-91E4-DB991156D8F5}" type="slidenum">
              <a:rPr lang="en-US" smtClean="0"/>
              <a:t>20</a:t>
            </a:fld>
            <a:endParaRPr lang="en-US"/>
          </a:p>
        </p:txBody>
      </p:sp>
    </p:spTree>
    <p:extLst>
      <p:ext uri="{BB962C8B-B14F-4D97-AF65-F5344CB8AC3E}">
        <p14:creationId xmlns:p14="http://schemas.microsoft.com/office/powerpoint/2010/main" val="1296094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that new metadata in mind, here’s what things looked like before…</a:t>
            </a:r>
          </a:p>
          <a:p>
            <a:endParaRPr lang="en-US"/>
          </a:p>
          <a:p>
            <a:r>
              <a:rPr lang="en-US"/>
              <a:t>By contrast to X86, where calls push the return address to the stack, on ARM (and, indeed, most RISC architectures), the return address is instead stored to a register, called the “link register”.  On AArch64, that’s “x30”.  If a function makes a call, it must spill and restore the link register, which we can see main doing here with a “store pair” and later “load pair” instruction (along with x29, the frame pointer, like x86's %</a:t>
            </a:r>
            <a:r>
              <a:rPr lang="en-US" err="1"/>
              <a:t>ebp</a:t>
            </a:r>
            <a:r>
              <a:rPr lang="en-US"/>
              <a:t>).</a:t>
            </a:r>
            <a:endParaRPr lang="en-US">
              <a:ea typeface="Calibri"/>
              <a:cs typeface="Calibri"/>
            </a:endParaRPr>
          </a:p>
        </p:txBody>
      </p:sp>
      <p:sp>
        <p:nvSpPr>
          <p:cNvPr id="4" name="Slide Number Placeholder 3"/>
          <p:cNvSpPr>
            <a:spLocks noGrp="1"/>
          </p:cNvSpPr>
          <p:nvPr>
            <p:ph type="sldNum" sz="quarter" idx="5"/>
          </p:nvPr>
        </p:nvSpPr>
        <p:spPr/>
        <p:txBody>
          <a:bodyPr/>
          <a:lstStyle/>
          <a:p>
            <a:fld id="{1BB15F58-1EA9-4668-BDA9-1342F0B2E022}" type="slidenum">
              <a:rPr lang="en-US" smtClean="0"/>
              <a:t>21</a:t>
            </a:fld>
            <a:endParaRPr lang="en-US"/>
          </a:p>
        </p:txBody>
      </p:sp>
    </p:spTree>
    <p:extLst>
      <p:ext uri="{BB962C8B-B14F-4D97-AF65-F5344CB8AC3E}">
        <p14:creationId xmlns:p14="http://schemas.microsoft.com/office/powerpoint/2010/main" val="3236508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broadly, a talk about software security, especially “memory safety”.</a:t>
            </a:r>
          </a:p>
          <a:p>
            <a:endParaRPr lang="en-US"/>
          </a:p>
          <a:p>
            <a:r>
              <a:rPr lang="en-US"/>
              <a:t>After a quick review, we’ll focus on a defensive technology that shipped to end users this year, what we might call “pointer coloring”.</a:t>
            </a:r>
          </a:p>
          <a:p>
            <a:endParaRPr lang="en-US"/>
          </a:p>
          <a:p>
            <a:r>
              <a:rPr lang="en-US"/>
              <a:t>After that, we’ll look at a long-running research project to abolish pointers that looks like it might escape the lab and ship within the next five years.</a:t>
            </a:r>
          </a:p>
          <a:p>
            <a:endParaRPr lang="en-US"/>
          </a:p>
          <a:p>
            <a:r>
              <a:rPr lang="en-US"/>
              <a:t>And last, we’ll talk about how all of this silicon-level stuff still matters even if we have safe programming languages.</a:t>
            </a:r>
          </a:p>
        </p:txBody>
      </p:sp>
      <p:sp>
        <p:nvSpPr>
          <p:cNvPr id="4" name="Slide Number Placeholder 3"/>
          <p:cNvSpPr>
            <a:spLocks noGrp="1"/>
          </p:cNvSpPr>
          <p:nvPr>
            <p:ph type="sldNum" sz="quarter" idx="5"/>
          </p:nvPr>
        </p:nvSpPr>
        <p:spPr/>
        <p:txBody>
          <a:bodyPr/>
          <a:lstStyle/>
          <a:p>
            <a:fld id="{5985A4D3-B786-4E9B-91E4-DB991156D8F5}" type="slidenum">
              <a:rPr lang="en-US" smtClean="0"/>
              <a:t>3</a:t>
            </a:fld>
            <a:endParaRPr lang="en-US"/>
          </a:p>
        </p:txBody>
      </p:sp>
    </p:spTree>
    <p:extLst>
      <p:ext uri="{BB962C8B-B14F-4D97-AF65-F5344CB8AC3E}">
        <p14:creationId xmlns:p14="http://schemas.microsoft.com/office/powerpoint/2010/main" val="3114413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detect corruption of the spilled return address, we can guard it with PAC.  We’ll sign the link register’s value with one of the secrets and store that to the stack instead.  When we restore it, before jumping, we’ll ask PAC to validate the loaded value.</a:t>
            </a:r>
          </a:p>
        </p:txBody>
      </p:sp>
      <p:sp>
        <p:nvSpPr>
          <p:cNvPr id="4" name="Slide Number Placeholder 3"/>
          <p:cNvSpPr>
            <a:spLocks noGrp="1"/>
          </p:cNvSpPr>
          <p:nvPr>
            <p:ph type="sldNum" sz="quarter" idx="5"/>
          </p:nvPr>
        </p:nvSpPr>
        <p:spPr/>
        <p:txBody>
          <a:bodyPr/>
          <a:lstStyle/>
          <a:p>
            <a:fld id="{1BB15F58-1EA9-4668-BDA9-1342F0B2E022}" type="slidenum">
              <a:rPr lang="en-US" smtClean="0"/>
              <a:t>22</a:t>
            </a:fld>
            <a:endParaRPr lang="en-US"/>
          </a:p>
        </p:txBody>
      </p:sp>
    </p:spTree>
    <p:extLst>
      <p:ext uri="{BB962C8B-B14F-4D97-AF65-F5344CB8AC3E}">
        <p14:creationId xmlns:p14="http://schemas.microsoft.com/office/powerpoint/2010/main" val="3457354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23</a:t>
            </a:fld>
            <a:endParaRPr lang="en-US"/>
          </a:p>
        </p:txBody>
      </p:sp>
    </p:spTree>
    <p:extLst>
      <p:ext uri="{BB962C8B-B14F-4D97-AF65-F5344CB8AC3E}">
        <p14:creationId xmlns:p14="http://schemas.microsoft.com/office/powerpoint/2010/main" val="3542789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hey, there are other aspects intent we haven't tried communicating to the architecture... PAC got us something about pointer integrity, but didn't really address the whole "we can write out of bounds??" thing in the first place!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262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Tagged memory (and pointers).  Shocking, given the name.</a:t>
            </a:r>
          </a:p>
          <a:p>
            <a:endParaRPr lang="en-US"/>
          </a:p>
          <a:p>
            <a:r>
              <a:rPr lang="en-US"/>
              <a:t>Concretely, MTE steals four bits from each pointer for a “color” tag and bolts a 4-bit color to each 16 bytes of memory.</a:t>
            </a:r>
          </a:p>
          <a:p>
            <a:endParaRPr lang="en-US"/>
          </a:p>
          <a:p>
            <a:r>
              <a:rPr lang="en-US"/>
              <a:t>It adds instructions to manipulate these tags and imposes a requirement on loads and stores that the tags match.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861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29</a:t>
            </a:fld>
            <a:endParaRPr lang="en-US"/>
          </a:p>
        </p:txBody>
      </p:sp>
    </p:spTree>
    <p:extLst>
      <p:ext uri="{BB962C8B-B14F-4D97-AF65-F5344CB8AC3E}">
        <p14:creationId xmlns:p14="http://schemas.microsoft.com/office/powerpoint/2010/main" val="1737630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30</a:t>
            </a:fld>
            <a:endParaRPr lang="en-US"/>
          </a:p>
        </p:txBody>
      </p:sp>
    </p:spTree>
    <p:extLst>
      <p:ext uri="{BB962C8B-B14F-4D97-AF65-F5344CB8AC3E}">
        <p14:creationId xmlns:p14="http://schemas.microsoft.com/office/powerpoint/2010/main" val="2746316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with that new metadata in mind, here’s what things looked like before…</a:t>
            </a:r>
          </a:p>
        </p:txBody>
      </p:sp>
      <p:sp>
        <p:nvSpPr>
          <p:cNvPr id="4" name="Slide Number Placeholder 3"/>
          <p:cNvSpPr>
            <a:spLocks noGrp="1"/>
          </p:cNvSpPr>
          <p:nvPr>
            <p:ph type="sldNum" sz="quarter" idx="5"/>
          </p:nvPr>
        </p:nvSpPr>
        <p:spPr/>
        <p:txBody>
          <a:bodyPr/>
          <a:lstStyle/>
          <a:p>
            <a:fld id="{1BB15F58-1EA9-4668-BDA9-1342F0B2E022}" type="slidenum">
              <a:rPr lang="en-US" smtClean="0"/>
              <a:t>31</a:t>
            </a:fld>
            <a:endParaRPr lang="en-US"/>
          </a:p>
        </p:txBody>
      </p:sp>
    </p:spTree>
    <p:extLst>
      <p:ext uri="{BB962C8B-B14F-4D97-AF65-F5344CB8AC3E}">
        <p14:creationId xmlns:p14="http://schemas.microsoft.com/office/powerpoint/2010/main" val="3697150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does all that mean in practice?  Let’s look at our example program again, this time compiled with MTE.</a:t>
            </a:r>
          </a:p>
        </p:txBody>
      </p:sp>
      <p:sp>
        <p:nvSpPr>
          <p:cNvPr id="4" name="Slide Number Placeholder 3"/>
          <p:cNvSpPr>
            <a:spLocks noGrp="1"/>
          </p:cNvSpPr>
          <p:nvPr>
            <p:ph type="sldNum" sz="quarter" idx="5"/>
          </p:nvPr>
        </p:nvSpPr>
        <p:spPr/>
        <p:txBody>
          <a:bodyPr/>
          <a:lstStyle/>
          <a:p>
            <a:fld id="{1BB15F58-1EA9-4668-BDA9-1342F0B2E022}" type="slidenum">
              <a:rPr lang="en-US" smtClean="0"/>
              <a:t>32</a:t>
            </a:fld>
            <a:endParaRPr lang="en-US"/>
          </a:p>
        </p:txBody>
      </p:sp>
    </p:spTree>
    <p:extLst>
      <p:ext uri="{BB962C8B-B14F-4D97-AF65-F5344CB8AC3E}">
        <p14:creationId xmlns:p14="http://schemas.microsoft.com/office/powerpoint/2010/main" val="557184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33</a:t>
            </a:fld>
            <a:endParaRPr lang="en-US"/>
          </a:p>
        </p:txBody>
      </p:sp>
    </p:spTree>
    <p:extLst>
      <p:ext uri="{BB962C8B-B14F-4D97-AF65-F5344CB8AC3E}">
        <p14:creationId xmlns:p14="http://schemas.microsoft.com/office/powerpoint/2010/main" val="1132261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MTE does have some weaknesses, as a defensive technology:</a:t>
            </a:r>
          </a:p>
          <a:p>
            <a:endParaRPr lang="en-US"/>
          </a:p>
          <a:p>
            <a:pPr marL="228600" indent="-228600">
              <a:buAutoNum type="arabicPeriod"/>
            </a:pPr>
            <a:r>
              <a:rPr lang="en-US"/>
              <a:t>As deployed now and for the foreseeable future, the kernel ignores MTE when accessing user memory.</a:t>
            </a:r>
          </a:p>
          <a:p>
            <a:pPr marL="228600" indent="-228600">
              <a:buAutoNum type="arabicPeriod"/>
            </a:pPr>
            <a:endParaRPr lang="en-US"/>
          </a:p>
          <a:p>
            <a:pPr marL="228600" indent="-228600">
              <a:buAutoNum type="arabicPeriod"/>
            </a:pPr>
            <a:r>
              <a:rPr lang="en-US"/>
              <a:t>MTE’s security relies on an attacker not being able to forge pointers with the correct colors.  If attackers can forge pointers, then probabilistic arguments like “15/16 times, this is detected” fail.</a:t>
            </a:r>
          </a:p>
          <a:p>
            <a:pPr marL="228600" indent="-228600">
              <a:buAutoNum type="arabicPeriod"/>
            </a:pPr>
            <a:endParaRPr lang="en-US"/>
          </a:p>
          <a:p>
            <a:pPr marL="228600" indent="-228600">
              <a:buAutoNum type="arabicPeriod"/>
            </a:pPr>
            <a:r>
              <a:rPr lang="en-US"/>
              <a:t>Reasonable people can have nuanced opinions, but in general, MTE is not presumed to be able to limit the damage of a determined attacker against individual systems.  It really is intended for debugging-at-scale.</a:t>
            </a:r>
          </a:p>
        </p:txBody>
      </p:sp>
      <p:sp>
        <p:nvSpPr>
          <p:cNvPr id="4" name="Slide Number Placeholder 3"/>
          <p:cNvSpPr>
            <a:spLocks noGrp="1"/>
          </p:cNvSpPr>
          <p:nvPr>
            <p:ph type="sldNum" sz="quarter" idx="5"/>
          </p:nvPr>
        </p:nvSpPr>
        <p:spPr/>
        <p:txBody>
          <a:bodyPr/>
          <a:lstStyle/>
          <a:p>
            <a:fld id="{5985A4D3-B786-4E9B-91E4-DB991156D8F5}" type="slidenum">
              <a:rPr lang="en-US" smtClean="0"/>
              <a:t>34</a:t>
            </a:fld>
            <a:endParaRPr lang="en-US"/>
          </a:p>
        </p:txBody>
      </p:sp>
    </p:spTree>
    <p:extLst>
      <p:ext uri="{BB962C8B-B14F-4D97-AF65-F5344CB8AC3E}">
        <p14:creationId xmlns:p14="http://schemas.microsoft.com/office/powerpoint/2010/main" val="333586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big things I want you to take away from this talk are</a:t>
            </a:r>
          </a:p>
          <a:p>
            <a:pPr marL="171450" indent="-171450">
              <a:buFont typeface="Arial" panose="020B0604020202020204" pitchFamily="34" charset="0"/>
              <a:buChar char="•"/>
            </a:pPr>
            <a:r>
              <a:rPr lang="en-US"/>
              <a:t>the notions of “spatial” and “temporal” memory safety (I did say I was a physicist once, right?)</a:t>
            </a:r>
          </a:p>
          <a:p>
            <a:pPr marL="171450" indent="-171450">
              <a:buFont typeface="Arial" panose="020B0604020202020204" pitchFamily="34" charset="0"/>
              <a:buChar char="•"/>
            </a:pPr>
            <a:r>
              <a:rPr lang="en-US"/>
              <a:t>the idea of sticking metadata in pointers, especially pointer coloring</a:t>
            </a:r>
          </a:p>
          <a:p>
            <a:pPr marL="171450" indent="-171450">
              <a:buFont typeface="Arial" panose="020B0604020202020204" pitchFamily="34" charset="0"/>
              <a:buChar char="•"/>
            </a:pPr>
            <a:r>
              <a:rPr lang="en-US"/>
              <a:t>the use of memory capabilities to replace addresses</a:t>
            </a:r>
          </a:p>
        </p:txBody>
      </p:sp>
      <p:sp>
        <p:nvSpPr>
          <p:cNvPr id="4" name="Slide Number Placeholder 3"/>
          <p:cNvSpPr>
            <a:spLocks noGrp="1"/>
          </p:cNvSpPr>
          <p:nvPr>
            <p:ph type="sldNum" sz="quarter" idx="5"/>
          </p:nvPr>
        </p:nvSpPr>
        <p:spPr/>
        <p:txBody>
          <a:bodyPr/>
          <a:lstStyle/>
          <a:p>
            <a:fld id="{5985A4D3-B786-4E9B-91E4-DB991156D8F5}" type="slidenum">
              <a:rPr lang="en-US" smtClean="0"/>
              <a:t>4</a:t>
            </a:fld>
            <a:endParaRPr lang="en-US"/>
          </a:p>
        </p:txBody>
      </p:sp>
    </p:spTree>
    <p:extLst>
      <p:ext uri="{BB962C8B-B14F-4D97-AF65-F5344CB8AC3E}">
        <p14:creationId xmlns:p14="http://schemas.microsoft.com/office/powerpoint/2010/main" val="2901562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35</a:t>
            </a:fld>
            <a:endParaRPr lang="en-US"/>
          </a:p>
        </p:txBody>
      </p:sp>
    </p:spTree>
    <p:extLst>
      <p:ext uri="{BB962C8B-B14F-4D97-AF65-F5344CB8AC3E}">
        <p14:creationId xmlns:p14="http://schemas.microsoft.com/office/powerpoint/2010/main" val="57121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6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38</a:t>
            </a:fld>
            <a:endParaRPr lang="en-US"/>
          </a:p>
        </p:txBody>
      </p:sp>
    </p:spTree>
    <p:extLst>
      <p:ext uri="{BB962C8B-B14F-4D97-AF65-F5344CB8AC3E}">
        <p14:creationId xmlns:p14="http://schemas.microsoft.com/office/powerpoint/2010/main" val="2933521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different approach, and one that I’ve worked on for a few years now, is CHERI.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587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try for something that touches all of the points, too!  Something that captures and enforces spatial bounds, something that recognizes that pointers are special, and something that might serve as a substrate for temporal safety?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168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replace pointers with </a:t>
            </a:r>
            <a:r>
              <a:rPr lang="en-US" i="1"/>
              <a:t>capabilities</a:t>
            </a:r>
            <a:r>
              <a:rPr lang="en-US"/>
              <a:t> to regions of memory.  Such a capability still needs to carry the address it’s pointing to.</a:t>
            </a:r>
          </a:p>
          <a:p>
            <a:pPr marL="228600" indent="-228600">
              <a:buAutoNum type="arabicPeriod"/>
            </a:pPr>
            <a:endParaRPr lang="en-US"/>
          </a:p>
          <a:p>
            <a:pPr marL="228600" indent="-228600">
              <a:buAutoNum type="arabicPeriod"/>
            </a:pPr>
            <a:r>
              <a:rPr lang="en-US"/>
              <a:t>But we also need to carry bounds around with us; that’s one…</a:t>
            </a:r>
          </a:p>
          <a:p>
            <a:pPr marL="228600" indent="-228600">
              <a:buAutoNum type="arabicPeriod"/>
            </a:pPr>
            <a:endParaRPr lang="en-US"/>
          </a:p>
          <a:p>
            <a:pPr marL="228600" indent="-228600">
              <a:buAutoNum type="arabicPeriod"/>
            </a:pPr>
            <a:r>
              <a:rPr lang="en-US"/>
              <a:t>… and two more addresses: a lower base and an upper limit.</a:t>
            </a:r>
            <a:br>
              <a:rPr lang="en-US"/>
            </a:br>
            <a:endParaRPr lang="en-US"/>
          </a:p>
          <a:p>
            <a:pPr marL="228600" indent="-228600">
              <a:buAutoNum type="arabicPeriod"/>
            </a:pPr>
            <a:r>
              <a:rPr lang="en-US"/>
              <a:t>As we saw with the return address, we want to distinguish between valid pointers and those that have been fabricated or tampered with somehow (including by having some bytes overwritten).</a:t>
            </a:r>
            <a:br>
              <a:rPr lang="en-US"/>
            </a:br>
            <a:r>
              <a:rPr lang="en-US"/>
              <a:t>This must be special, somehow, so we’ll set it apart from the bytes that make up our better pointer.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19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think about what we do (and don’t do) with pointers:</a:t>
            </a:r>
          </a:p>
          <a:p>
            <a:endParaRPr lang="en-US"/>
          </a:p>
          <a:p>
            <a:pPr marL="228600" indent="-228600">
              <a:buAutoNum type="arabicPeriod"/>
            </a:pPr>
            <a:r>
              <a:rPr lang="en-US"/>
              <a:t>One thing we’d better be able to do is manipulate the address just like we could when we were just using addresses without this machinery.</a:t>
            </a:r>
            <a:br>
              <a:rPr lang="en-US"/>
            </a:br>
            <a:r>
              <a:rPr lang="en-US"/>
              <a:t>There’s special handling for </a:t>
            </a:r>
            <a:r>
              <a:rPr lang="en-US" i="1"/>
              <a:t>offsetting</a:t>
            </a:r>
            <a:r>
              <a:rPr lang="en-US" i="0"/>
              <a:t> (signed addition), and for everything else there’s a getter and a setter, so you can pull out the address, do whatever you need, and put it back.</a:t>
            </a:r>
          </a:p>
          <a:p>
            <a:pPr marL="228600" indent="-228600">
              <a:buAutoNum type="arabicPeriod"/>
            </a:pPr>
            <a:endParaRPr lang="en-US" i="0"/>
          </a:p>
          <a:p>
            <a:pPr marL="228600" indent="-228600">
              <a:buAutoNum type="arabicPeriod"/>
            </a:pPr>
            <a:r>
              <a:rPr lang="en-US" i="0"/>
              <a:t>If we want bounds to save us from ourselves, we need to be able to construct a </a:t>
            </a:r>
            <a:r>
              <a:rPr lang="en-US" i="1"/>
              <a:t>narrower</a:t>
            </a:r>
            <a:r>
              <a:rPr lang="en-US" i="0"/>
              <a:t> pointer from a </a:t>
            </a:r>
            <a:r>
              <a:rPr lang="en-US" i="1"/>
              <a:t>wider</a:t>
            </a:r>
            <a:r>
              <a:rPr lang="en-US" i="0"/>
              <a:t> one.  This had better be a monotone </a:t>
            </a:r>
            <a:r>
              <a:rPr lang="en-US" i="1"/>
              <a:t>non-increasing</a:t>
            </a:r>
            <a:r>
              <a:rPr lang="en-US" i="0"/>
              <a:t> operation, so can’t widen bounds!</a:t>
            </a:r>
            <a:br>
              <a:rPr lang="en-US" i="0"/>
            </a:br>
            <a:r>
              <a:rPr lang="en-US"/>
              <a:t>(</a:t>
            </a:r>
            <a:r>
              <a:rPr lang="en-US" err="1"/>
              <a:t>CSetBounds</a:t>
            </a:r>
            <a:r>
              <a:rPr lang="en-US"/>
              <a:t> uses current address as new lower bound, takes length to compute new upper bound)</a:t>
            </a:r>
          </a:p>
          <a:p>
            <a:pPr marL="228600" indent="-228600">
              <a:buAutoNum type="arabicPeriod"/>
            </a:pPr>
            <a:endParaRPr lang="en-US"/>
          </a:p>
          <a:p>
            <a:pPr marL="228600" indent="-228600">
              <a:buAutoNum type="arabicPeriod"/>
            </a:pPr>
            <a:r>
              <a:rPr lang="en-US"/>
              <a:t>And last, we can do anything else we like with the </a:t>
            </a:r>
            <a:r>
              <a:rPr lang="en-US" i="1"/>
              <a:t>bytes</a:t>
            </a:r>
            <a:r>
              <a:rPr lang="en-US" i="0"/>
              <a:t> of a capability, with the understanding that the </a:t>
            </a:r>
            <a:r>
              <a:rPr lang="en-US"/>
              <a:t>architecture will invalidate it (clear its valid bit)</a:t>
            </a:r>
            <a:r>
              <a:rPr lang="en-US" i="0"/>
              <a:t>.</a:t>
            </a:r>
            <a:br>
              <a:rPr lang="en-US" i="0"/>
            </a:br>
            <a:r>
              <a:rPr lang="en-US" i="0"/>
              <a:t>If the valid bit is set, we know that only approved operations have been performed to get to this point.  This is a kind of “compressed </a:t>
            </a:r>
            <a:r>
              <a:rPr lang="en-US" i="1"/>
              <a:t>provenance</a:t>
            </a:r>
            <a:r>
              <a:rPr lang="en-US" i="0"/>
              <a:t> tracking”: a set valid bit implies that this capability has come about </a:t>
            </a:r>
            <a:r>
              <a:rPr lang="en-US" i="1"/>
              <a:t>exclusively</a:t>
            </a:r>
            <a:r>
              <a:rPr lang="en-US" i="0"/>
              <a:t> through valid operations.</a:t>
            </a:r>
          </a:p>
        </p:txBody>
      </p:sp>
      <p:sp>
        <p:nvSpPr>
          <p:cNvPr id="4" name="Slide Number Placeholder 3"/>
          <p:cNvSpPr>
            <a:spLocks noGrp="1"/>
          </p:cNvSpPr>
          <p:nvPr>
            <p:ph type="sldNum" sz="quarter" idx="5"/>
          </p:nvPr>
        </p:nvSpPr>
        <p:spPr/>
        <p:txBody>
          <a:bodyPr/>
          <a:lstStyle/>
          <a:p>
            <a:fld id="{5985A4D3-B786-4E9B-91E4-DB991156D8F5}" type="slidenum">
              <a:rPr lang="en-US" smtClean="0"/>
              <a:t>41</a:t>
            </a:fld>
            <a:endParaRPr lang="en-US"/>
          </a:p>
        </p:txBody>
      </p:sp>
    </p:spTree>
    <p:extLst>
      <p:ext uri="{BB962C8B-B14F-4D97-AF65-F5344CB8AC3E}">
        <p14:creationId xmlns:p14="http://schemas.microsoft.com/office/powerpoint/2010/main" val="2775922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while that’s a nice abstraction, we’re trying to build systems here, so what would it look like, much more concretely?  Besides, </a:t>
            </a:r>
            <a:r>
              <a:rPr lang="en-US" i="1"/>
              <a:t>three</a:t>
            </a:r>
            <a:r>
              <a:rPr lang="en-US" i="0"/>
              <a:t> 64-bit words is just a joke, right?</a:t>
            </a:r>
            <a:endParaRPr lang="en-US"/>
          </a:p>
          <a:p>
            <a:endParaRPr lang="en-US"/>
          </a:p>
          <a:p>
            <a:pPr marL="228600" indent="-228600">
              <a:buAutoNum type="arabicPeriod"/>
            </a:pPr>
            <a:r>
              <a:rPr lang="en-US"/>
              <a:t>CHERI defines an architectural representation for capabilities.  The fat pointer bits are twice the size of an integer pointer, or 128 bits, but there’s still that “+1” on the side.</a:t>
            </a:r>
          </a:p>
          <a:p>
            <a:pPr marL="228600" indent="-228600">
              <a:buAutoNum type="arabicPeriod"/>
            </a:pPr>
            <a:endParaRPr lang="en-US"/>
          </a:p>
          <a:p>
            <a:pPr marL="228600" indent="-228600">
              <a:buAutoNum type="arabicPeriod"/>
            </a:pPr>
            <a:r>
              <a:rPr lang="en-US"/>
              <a:t>These are understood by the CPU hardware.  Like x86’s progression (ax, </a:t>
            </a:r>
            <a:r>
              <a:rPr lang="en-US" err="1"/>
              <a:t>eax</a:t>
            </a:r>
            <a:r>
              <a:rPr lang="en-US"/>
              <a:t>, </a:t>
            </a:r>
            <a:r>
              <a:rPr lang="en-US" err="1"/>
              <a:t>rax</a:t>
            </a:r>
            <a:r>
              <a:rPr lang="en-US"/>
              <a:t>), registers are extended to hold capabilities.  Act like 64 or 129-bit registers as appropriate.</a:t>
            </a:r>
          </a:p>
          <a:p>
            <a:pPr marL="228600" indent="-228600">
              <a:buAutoNum type="arabicPeriod"/>
            </a:pPr>
            <a:endParaRPr lang="en-US"/>
          </a:p>
          <a:p>
            <a:pPr marL="228600" indent="-228600">
              <a:buAutoNum type="arabicPeriod"/>
            </a:pPr>
            <a:r>
              <a:rPr lang="en-US"/>
              <a:t>Every load and store instruction checks that the address is within bounds of a valid capability.</a:t>
            </a:r>
            <a:br>
              <a:rPr lang="en-US"/>
            </a:br>
            <a:r>
              <a:rPr lang="en-US"/>
              <a:t>If that isn’t true, the CPU will trap, raising a capability fault, rather like a page fault.</a:t>
            </a:r>
          </a:p>
          <a:p>
            <a:pPr marL="228600" indent="-228600">
              <a:buAutoNum type="arabicPeriod"/>
            </a:pPr>
            <a:endParaRPr lang="en-US"/>
          </a:p>
          <a:p>
            <a:pPr marL="228600" indent="-228600">
              <a:buAutoNum type="arabicPeriod"/>
            </a:pPr>
            <a:r>
              <a:rPr lang="en-US"/>
              <a:t>There are, concretely, permission bits as well as other metadata bits within the fat-pointer region, as well.</a:t>
            </a:r>
            <a:br>
              <a:rPr lang="en-US"/>
            </a:br>
            <a:r>
              <a:rPr lang="en-US"/>
              <a:t>We can get into that more in Q&amp;A if people want.</a:t>
            </a:r>
          </a:p>
        </p:txBody>
      </p:sp>
      <p:sp>
        <p:nvSpPr>
          <p:cNvPr id="4" name="Slide Number Placeholder 3"/>
          <p:cNvSpPr>
            <a:spLocks noGrp="1"/>
          </p:cNvSpPr>
          <p:nvPr>
            <p:ph type="sldNum" sz="quarter" idx="5"/>
          </p:nvPr>
        </p:nvSpPr>
        <p:spPr/>
        <p:txBody>
          <a:bodyPr/>
          <a:lstStyle/>
          <a:p>
            <a:fld id="{5985A4D3-B786-4E9B-91E4-DB991156D8F5}" type="slidenum">
              <a:rPr lang="en-US" smtClean="0"/>
              <a:t>42</a:t>
            </a:fld>
            <a:endParaRPr lang="en-US"/>
          </a:p>
        </p:txBody>
      </p:sp>
    </p:spTree>
    <p:extLst>
      <p:ext uri="{BB962C8B-B14F-4D97-AF65-F5344CB8AC3E}">
        <p14:creationId xmlns:p14="http://schemas.microsoft.com/office/powerpoint/2010/main" val="2204447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Let’s look at making a very small CHERI computer.  We’ll start with some registers…</a:t>
            </a:r>
          </a:p>
          <a:p>
            <a:pPr marL="228600" indent="-228600">
              <a:buFont typeface="+mj-lt"/>
              <a:buAutoNum type="arabicPeriod"/>
            </a:pPr>
            <a:endParaRPr lang="en-US"/>
          </a:p>
          <a:p>
            <a:pPr marL="228600" indent="-228600">
              <a:buFont typeface="+mj-lt"/>
              <a:buAutoNum type="arabicPeriod"/>
            </a:pPr>
            <a:r>
              <a:rPr lang="en-US"/>
              <a:t>Each register can hold a capability and will track its valid bit.</a:t>
            </a:r>
          </a:p>
          <a:p>
            <a:pPr marL="228600" indent="-228600">
              <a:buFont typeface="+mj-lt"/>
              <a:buAutoNum type="arabicPeriod"/>
            </a:pPr>
            <a:endParaRPr lang="en-US"/>
          </a:p>
          <a:p>
            <a:pPr marL="228600" indent="-228600">
              <a:buFont typeface="+mj-lt"/>
              <a:buAutoNum type="arabicPeriod"/>
            </a:pPr>
            <a:r>
              <a:rPr lang="en-US"/>
              <a:t>For every Capability-sized granule (sized and aligned region) of physical memory…</a:t>
            </a:r>
          </a:p>
          <a:p>
            <a:pPr marL="228600" indent="-228600">
              <a:buFont typeface="+mj-lt"/>
              <a:buAutoNum type="arabicPeriod"/>
            </a:pPr>
            <a:endParaRPr lang="en-US"/>
          </a:p>
          <a:p>
            <a:pPr marL="228600" indent="-228600">
              <a:buFont typeface="+mj-lt"/>
              <a:buAutoNum type="arabicPeriod"/>
            </a:pPr>
            <a:r>
              <a:rPr lang="en-US"/>
              <a:t>… we’ll also add a valid bit.</a:t>
            </a:r>
          </a:p>
          <a:p>
            <a:pPr marL="228600" indent="-228600">
              <a:buFont typeface="+mj-lt"/>
              <a:buAutoNum type="arabicPeriod"/>
            </a:pPr>
            <a:endParaRPr lang="en-US"/>
          </a:p>
          <a:p>
            <a:pPr marL="228600" indent="-228600">
              <a:buFont typeface="+mj-lt"/>
              <a:buAutoNum type="arabicPeriod"/>
            </a:pPr>
            <a:r>
              <a:rPr lang="en-US"/>
              <a:t>Let’s initialize our machine so that $4 points to some word of memory and $1 is holding some data.</a:t>
            </a:r>
            <a:br>
              <a:rPr lang="en-US"/>
            </a:br>
            <a:endParaRPr lang="en-US"/>
          </a:p>
          <a:p>
            <a:pPr marL="228600" indent="-228600">
              <a:buFont typeface="+mj-lt"/>
              <a:buAutoNum type="arabicPeriod"/>
            </a:pPr>
            <a:r>
              <a:rPr lang="en-US"/>
              <a:t>Here are some (capability-authorized) load and store instructions, of capabilities and data.</a:t>
            </a:r>
          </a:p>
          <a:p>
            <a:pPr marL="228600" indent="-228600">
              <a:buFont typeface="+mj-lt"/>
              <a:buAutoNum type="arabicPeriod"/>
            </a:pPr>
            <a:endParaRPr lang="en-US"/>
          </a:p>
          <a:p>
            <a:pPr marL="228600" indent="-228600">
              <a:buFont typeface="+mj-lt"/>
              <a:buAutoNum type="arabicPeriod"/>
            </a:pPr>
            <a:r>
              <a:rPr lang="en-US"/>
              <a:t>Let’s run them and see what happens.</a:t>
            </a:r>
            <a:br>
              <a:rPr lang="en-US"/>
            </a:br>
            <a:endParaRPr lang="en-US"/>
          </a:p>
          <a:p>
            <a:pPr marL="228600" indent="-228600">
              <a:buFont typeface="+mj-lt"/>
              <a:buAutoNum type="arabicPeriod"/>
            </a:pPr>
            <a:r>
              <a:rPr lang="en-US"/>
              <a:t>When we load a capability using another one, the tag comes along for the ride.  Here, that tag was set in memory, and so the tag of $2 is set.</a:t>
            </a:r>
            <a:br>
              <a:rPr lang="en-US"/>
            </a:br>
            <a:endParaRPr lang="en-US"/>
          </a:p>
          <a:p>
            <a:pPr marL="228600" indent="-228600">
              <a:buFont typeface="+mj-lt"/>
              <a:buAutoNum type="arabicPeriod"/>
            </a:pPr>
            <a:r>
              <a:rPr lang="en-US"/>
              <a:t>If we store the data component of a register to memory, it always clears the target’s tag.</a:t>
            </a:r>
            <a:br>
              <a:rPr lang="en-US"/>
            </a:br>
            <a:endParaRPr lang="en-US"/>
          </a:p>
          <a:p>
            <a:pPr marL="228600" indent="-228600">
              <a:buFont typeface="+mj-lt"/>
              <a:buAutoNum type="arabicPeriod"/>
            </a:pPr>
            <a:r>
              <a:rPr lang="en-US"/>
              <a:t>Now we try to load a capability and instead get data, so the tag in the target register, $3, is now clear.</a:t>
            </a:r>
            <a:br>
              <a:rPr lang="en-US"/>
            </a:br>
            <a:endParaRPr lang="en-US"/>
          </a:p>
          <a:p>
            <a:pPr marL="228600" indent="-228600">
              <a:buFont typeface="+mj-lt"/>
              <a:buAutoNum type="arabicPeriod"/>
            </a:pPr>
            <a:r>
              <a:rPr lang="en-US"/>
              <a:t>If we try to access memory using an untagged register, the machine traps (like if we’d tried to read out of bounds)!</a:t>
            </a:r>
          </a:p>
          <a:p>
            <a:pPr marL="228600" indent="-228600">
              <a:buFont typeface="+mj-lt"/>
              <a:buAutoNum type="arabicPeriod"/>
            </a:pPr>
            <a:endParaRPr lang="en-US"/>
          </a:p>
          <a:p>
            <a:pPr marL="228600" indent="-228600">
              <a:buFont typeface="+mj-lt"/>
              <a:buAutoNum type="arabicPeriod"/>
            </a:pPr>
            <a:r>
              <a:rPr lang="en-US"/>
              <a:t>In addition to the general-purpose registers, the program counter register is also a capability.</a:t>
            </a:r>
          </a:p>
          <a:p>
            <a:pPr marL="228600" indent="-228600">
              <a:buFont typeface="+mj-lt"/>
              <a:buAutoNum type="arabicPeriod"/>
            </a:pPr>
            <a:endParaRPr lang="en-US"/>
          </a:p>
          <a:p>
            <a:pPr marL="228600" indent="-228600">
              <a:buFont typeface="+mj-lt"/>
              <a:buAutoNum type="arabicPeriod"/>
            </a:pPr>
            <a:r>
              <a:rPr lang="en-US"/>
              <a:t>In all, then, CHERI adds a 1-bit “dynamic type” / “tagging” system to the architecture: every word is either a capability or it isn’t.  Memory access </a:t>
            </a:r>
            <a:r>
              <a:rPr lang="en-US" i="1"/>
              <a:t>requires</a:t>
            </a:r>
            <a:r>
              <a:rPr lang="en-US" i="0"/>
              <a:t> a capability.</a:t>
            </a:r>
            <a:br>
              <a:rPr lang="en-US"/>
            </a:br>
            <a:endParaRPr lang="en-US"/>
          </a:p>
          <a:p>
            <a:pPr marL="0" indent="0">
              <a:buFont typeface="+mj-lt"/>
              <a:buNone/>
            </a:pPr>
            <a:r>
              <a:rPr lang="en-US"/>
              <a:t>(Slide credit to Dr. David </a:t>
            </a:r>
            <a:r>
              <a:rPr lang="en-US" err="1"/>
              <a:t>Chisnall</a:t>
            </a:r>
            <a:r>
              <a:rPr lang="en-US"/>
              <a:t>; all errors introduced by nwf)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741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with CHERI in mind, here’s what things looked like before…</a:t>
            </a:r>
          </a:p>
        </p:txBody>
      </p:sp>
      <p:sp>
        <p:nvSpPr>
          <p:cNvPr id="4" name="Slide Number Placeholder 3"/>
          <p:cNvSpPr>
            <a:spLocks noGrp="1"/>
          </p:cNvSpPr>
          <p:nvPr>
            <p:ph type="sldNum" sz="quarter" idx="5"/>
          </p:nvPr>
        </p:nvSpPr>
        <p:spPr/>
        <p:txBody>
          <a:bodyPr/>
          <a:lstStyle/>
          <a:p>
            <a:fld id="{1BB15F58-1EA9-4668-BDA9-1342F0B2E022}" type="slidenum">
              <a:rPr lang="en-US" smtClean="0"/>
              <a:t>44</a:t>
            </a:fld>
            <a:endParaRPr lang="en-US"/>
          </a:p>
        </p:txBody>
      </p:sp>
    </p:spTree>
    <p:extLst>
      <p:ext uri="{BB962C8B-B14F-4D97-AF65-F5344CB8AC3E}">
        <p14:creationId xmlns:p14="http://schemas.microsoft.com/office/powerpoint/2010/main" val="366837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more inflammatory title for this talk.</a:t>
            </a:r>
          </a:p>
          <a:p>
            <a:r>
              <a:rPr lang="en-US"/>
              <a:t>Why might someone claim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397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now, if we compile to Morello… the program looks pretty similar.</a:t>
            </a:r>
          </a:p>
          <a:p>
            <a:endParaRPr lang="en-US"/>
          </a:p>
          <a:p>
            <a:pPr marL="228600" indent="-228600">
              <a:buAutoNum type="arabicPeriod"/>
            </a:pPr>
            <a:r>
              <a:rPr lang="en-US"/>
              <a:t>The first thing to note is that our “store byte” instructions have become “capability-authorized store byte” instructions, citing the capability register c0 (the augmented x0 register).</a:t>
            </a:r>
          </a:p>
          <a:p>
            <a:pPr marL="228600" indent="-228600">
              <a:buAutoNum type="arabicPeriod"/>
            </a:pPr>
            <a:endParaRPr lang="en-US"/>
          </a:p>
          <a:p>
            <a:pPr marL="228600" indent="-228600">
              <a:buAutoNum type="arabicPeriod"/>
            </a:pPr>
            <a:r>
              <a:rPr lang="en-US"/>
              <a:t>The second thing to see is that the </a:t>
            </a:r>
            <a:r>
              <a:rPr lang="en-US" i="1" err="1"/>
              <a:t>callsite</a:t>
            </a:r>
            <a:r>
              <a:rPr lang="en-US" i="0"/>
              <a:t> of foo has not simply copied the stack capability from </a:t>
            </a:r>
            <a:r>
              <a:rPr lang="en-US" i="0" err="1"/>
              <a:t>csp</a:t>
            </a:r>
            <a:r>
              <a:rPr lang="en-US" i="0"/>
              <a:t> into the argument register c0, as it did the stack </a:t>
            </a:r>
            <a:r>
              <a:rPr lang="en-US" i="1"/>
              <a:t>pointer</a:t>
            </a:r>
            <a:r>
              <a:rPr lang="en-US" i="0"/>
              <a:t> before, but it now </a:t>
            </a:r>
            <a:r>
              <a:rPr lang="en-US" i="1"/>
              <a:t>builds a capability with narrower bounds</a:t>
            </a:r>
            <a:r>
              <a:rPr lang="en-US" i="0"/>
              <a:t> to pass as the argument.</a:t>
            </a:r>
            <a:br>
              <a:rPr lang="en-US" i="0"/>
            </a:br>
            <a:r>
              <a:rPr lang="en-US" i="0"/>
              <a:t>(The 16 here is an </a:t>
            </a:r>
            <a:r>
              <a:rPr lang="en-US" i="1"/>
              <a:t>immediate</a:t>
            </a:r>
            <a:r>
              <a:rPr lang="en-US" i="0"/>
              <a:t>, since we statically know the desired size.  There is also a form that takes the length from a register.)</a:t>
            </a:r>
          </a:p>
          <a:p>
            <a:pPr marL="228600" indent="-228600">
              <a:buAutoNum type="arabicPeriod"/>
            </a:pPr>
            <a:endParaRPr lang="en-US" i="0"/>
          </a:p>
          <a:p>
            <a:pPr marL="228600" indent="-228600">
              <a:buAutoNum type="arabicPeriod"/>
            </a:pPr>
            <a:r>
              <a:rPr lang="en-US" i="0"/>
              <a:t>This program crashes when run, in foo: 16 up from c0 is out of bounds.</a:t>
            </a:r>
            <a:endParaRPr lang="en-US"/>
          </a:p>
        </p:txBody>
      </p:sp>
      <p:sp>
        <p:nvSpPr>
          <p:cNvPr id="4" name="Slide Number Placeholder 3"/>
          <p:cNvSpPr>
            <a:spLocks noGrp="1"/>
          </p:cNvSpPr>
          <p:nvPr>
            <p:ph type="sldNum" sz="quarter" idx="5"/>
          </p:nvPr>
        </p:nvSpPr>
        <p:spPr/>
        <p:txBody>
          <a:bodyPr/>
          <a:lstStyle/>
          <a:p>
            <a:fld id="{1BB15F58-1EA9-4668-BDA9-1342F0B2E022}" type="slidenum">
              <a:rPr lang="en-US" smtClean="0"/>
              <a:t>45</a:t>
            </a:fld>
            <a:endParaRPr lang="en-US"/>
          </a:p>
        </p:txBody>
      </p:sp>
    </p:spTree>
    <p:extLst>
      <p:ext uri="{BB962C8B-B14F-4D97-AF65-F5344CB8AC3E}">
        <p14:creationId xmlns:p14="http://schemas.microsoft.com/office/powerpoint/2010/main" val="3014283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should emphasize that CHERI is secret-free and completely deterministic.</a:t>
            </a:r>
          </a:p>
          <a:p>
            <a:endParaRPr lang="en-US"/>
          </a:p>
          <a:p>
            <a:pPr marL="228600" indent="-228600">
              <a:buAutoNum type="arabicPeriod"/>
            </a:pPr>
            <a:r>
              <a:rPr lang="en-US"/>
              <a:t>A would-be attacker cannot forge a capability, like they could forge addresses, even if they know every bit of the system state.  It’s not that you can’t leak addresses anymore, it’s that knowing the address probably doesn’t do you much good.  Even if we ignore bounds, you can’t ship a tagged capability across the network.</a:t>
            </a:r>
          </a:p>
          <a:p>
            <a:pPr marL="228600" indent="-228600">
              <a:buAutoNum type="arabicPeriod"/>
            </a:pPr>
            <a:endParaRPr lang="en-US"/>
          </a:p>
          <a:p>
            <a:pPr marL="228600" indent="-228600">
              <a:buAutoNum type="arabicPeriod"/>
            </a:pPr>
            <a:r>
              <a:rPr lang="en-US"/>
              <a:t>A CHERI system will always trap if the program tries to dereference out of bounds or through an invalid capability.</a:t>
            </a:r>
          </a:p>
          <a:p>
            <a:pPr marL="228600" indent="-228600">
              <a:buAutoNum type="arabicPeriod"/>
            </a:pPr>
            <a:endParaRPr lang="en-US"/>
          </a:p>
          <a:p>
            <a:pPr marL="228600" indent="-228600">
              <a:buAutoNum type="arabicPeriod"/>
            </a:pPr>
            <a:r>
              <a:rPr lang="en-US"/>
              <a:t>Byte-level corruption or attempting to widen bounds will always be caught and inhibited, either by clearing the tag of the result or by raising a trap.</a:t>
            </a:r>
          </a:p>
          <a:p>
            <a:pPr marL="228600" indent="-228600">
              <a:buAutoNum type="arabicParen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284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But wait, user-space software does more than just follow user-space pointers.  Sometimes it takes advantage of a huge ball of ambient authority, the kernel, and makes system calls.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0"/>
              <a:t>There’s risk that the kernel could be misled or tricked into violating our carefully orchestrated capability system, making it a “confused deputy”.  After all, it has, legitimate, intended access to the entirety of user-space.</a:t>
            </a:r>
            <a:br>
              <a:rPr lang="en-US" i="0"/>
            </a:br>
            <a:br>
              <a:rPr lang="en-US" i="0"/>
            </a:br>
            <a:r>
              <a:rPr lang="en-US" i="0"/>
              <a:t>In this example, user-space has allocated a 1K buffer and is asking the kernel to write into that buffer some larger number of bytes.  (And there’s your requisite Heartbleed reference in a security talk!)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i="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0"/>
              <a:t>In order to deliberately limit its own behavior, a CHERI-aware kernel changes the system call interface (“</a:t>
            </a:r>
            <a:r>
              <a:rPr lang="en-US" i="0" err="1"/>
              <a:t>CheriABI</a:t>
            </a:r>
            <a:r>
              <a:rPr lang="en-US" i="0"/>
              <a:t>”) so that pointers are now passed </a:t>
            </a:r>
            <a:r>
              <a:rPr lang="en-US" i="1"/>
              <a:t>as capabilities</a:t>
            </a:r>
            <a:r>
              <a:rPr lang="en-US" i="0"/>
              <a:t>.</a:t>
            </a:r>
            <a:br>
              <a:rPr lang="en-US" i="0"/>
            </a:br>
            <a:br>
              <a:rPr lang="en-US" i="0"/>
            </a:br>
            <a:r>
              <a:rPr lang="en-US" i="0"/>
              <a:t>This way, the overlong read request above will fail, gracefully, when the kernel copies data out.</a:t>
            </a:r>
            <a:br>
              <a:rPr lang="en-US" i="0"/>
            </a:br>
            <a:br>
              <a:rPr lang="en-US" i="0"/>
            </a:br>
            <a:r>
              <a:rPr lang="en-US" i="0"/>
              <a:t>In fact, the implementation takes advantage of the existing, fault-safe </a:t>
            </a:r>
            <a:r>
              <a:rPr lang="en-US" i="0" err="1"/>
              <a:t>copyout</a:t>
            </a:r>
            <a:r>
              <a:rPr lang="en-US" i="0"/>
              <a:t>() logic in the BSD kernel: simply making sure that we pass the user’s buffer capability to this routine makes sure that the store instructions that perform the copy down to the user will enforce the passed bounds.  We did not need to add – manually or automatically! – any new instructions to </a:t>
            </a:r>
            <a:r>
              <a:rPr lang="en-US" i="1"/>
              <a:t>check</a:t>
            </a:r>
            <a:r>
              <a:rPr lang="en-US" i="0"/>
              <a:t> that the bounds were consistent!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244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I’d like to very quickly touch on the part of the CHERI project with which I’m most directly involved: building </a:t>
            </a:r>
            <a:r>
              <a:rPr lang="en-US" i="1"/>
              <a:t>temporal</a:t>
            </a:r>
            <a:r>
              <a:rPr lang="en-US" i="0"/>
              <a:t> safety on top of CHERI.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076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pull this off, we’re going to expand the usual view of heap memory, in which things are either free or allocated and just bounce back and forth…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248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introducing a new state – quarantined.  Address space becomes quarantined when the application calls free() and only actually becomes free (ready for allocation) again after a global sweep through the application’s memory.</a:t>
            </a:r>
          </a:p>
          <a:p>
            <a:endParaRPr lang="en-US"/>
          </a:p>
          <a:p>
            <a:r>
              <a:rPr lang="en-US"/>
              <a:t>This sweep will remove capabilities pointing into quarantine.  Since sweeping is global and involves testing every capability in the system, we allow quarantine to accumulate for a while and make each revocation pass process a </a:t>
            </a:r>
            <a:r>
              <a:rPr lang="en-US" i="1"/>
              <a:t>batch</a:t>
            </a:r>
            <a:r>
              <a:rPr lang="en-US" i="0"/>
              <a:t> of quarantined address space at once.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897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this quarantine and sweep in place, our story from before is a little different:</a:t>
            </a:r>
          </a:p>
          <a:p>
            <a:endParaRPr lang="en-US"/>
          </a:p>
          <a:p>
            <a:pPr marL="228600" indent="-228600">
              <a:buAutoNum type="arabicPeriod"/>
            </a:pPr>
            <a:r>
              <a:rPr lang="en-US"/>
              <a:t>We can continue to write to p for “a while” after our call to free, but we’re guaranteed that it’s just touching the quarantined memory, certainly not any other allocation.</a:t>
            </a:r>
          </a:p>
          <a:p>
            <a:pPr marL="228600" indent="-228600">
              <a:buAutoNum type="arabicPeriod"/>
            </a:pPr>
            <a:r>
              <a:rPr lang="en-US"/>
              <a:t>Eventually, quarantine will fill up and the sweep will kick off.  At some point during that sweep, p will get replaced with NULL.</a:t>
            </a:r>
          </a:p>
          <a:p>
            <a:pPr marL="228600" indent="-228600">
              <a:buAutoNum type="arabicPeriod"/>
            </a:pPr>
            <a:r>
              <a:rPr lang="en-US"/>
              <a:t>Only after that happens – and every possible copy or reference to the object p used to point to is erased – will the allocator permit reuse of that memory.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283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back to the dichotomy at the beginning: is new architecture in competition with safe languages like Rust?  If you know Betteridge’s law of headlines, you already know the answer is “no”.</a:t>
            </a:r>
          </a:p>
          <a:p>
            <a:endParaRPr lang="en-US"/>
          </a:p>
          <a:p>
            <a:r>
              <a:rPr lang="en-US"/>
              <a:t>With thanks to David Chisnall for his help with this section.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641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we think about rewriting </a:t>
            </a:r>
            <a:r>
              <a:rPr lang="en-GB" i="1"/>
              <a:t>part</a:t>
            </a:r>
            <a:r>
              <a:rPr lang="en-GB"/>
              <a:t> of a program in a safe language, we have a two-worlds mental model: a safe world for the new safe code, which communicates with an unsafe world with some well-defined interfaces.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6E844-C50B-468F-9434-3335BC19F2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750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Unfortunately, in the real world, the safe code is inside the unsafe world and any memory safety bugs in the unsafe code can violate all of the invariants that the safe-language code depends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6E844-C50B-468F-9434-3335BC19F2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340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less contentious phrasing is that software security isn’t great.  As computers continue to infiltrate every aspect of existence, we are seeing a steep upwards trend in yearly CVEs…</a:t>
            </a:r>
          </a:p>
          <a:p>
            <a:endParaRPr lang="en-US"/>
          </a:p>
          <a:p>
            <a:r>
              <a:rPr lang="en-US"/>
              <a:t>(And no, 2022 wasn’t a great year, they just stopped counting half-way through.  The graph hasn’t updated since.)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15F58-1EA9-4668-BDA9-1342F0B2E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045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we want is a mechanism to confine memory safety errors to instances of unsafe code.</a:t>
            </a:r>
          </a:p>
          <a:p>
            <a:endParaRPr lang="en-GB"/>
          </a:p>
          <a:p>
            <a:r>
              <a:rPr lang="en-GB"/>
              <a:t>If something goes wrong in one of those unsafe boxes, we want to be able to catch the architectural traps and turn them into error reports or exceptions for the safe language, which can then gracefully recover, because the error cannot have corrupted the safe world or other parts of the unsafe world.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6E844-C50B-468F-9434-3335BC19F2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134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here’s the exciting bit.  CHERI lets us do this in ways and in depth that other technologies do not.</a:t>
            </a:r>
          </a:p>
          <a:p>
            <a:endParaRPr lang="en-US"/>
          </a:p>
          <a:p>
            <a:r>
              <a:rPr lang="en-US"/>
              <a:t>Capabilities let us build confined pieces of software, with guaranteed-at-construction limits on the resources that can be accessed.  If there is no path in the capability graph from the register file to a given resource, then that resource is inaccessible, even if we know its address.</a:t>
            </a:r>
          </a:p>
          <a:p>
            <a:endParaRPr lang="en-US"/>
          </a:p>
          <a:p>
            <a:pPr marL="228600" indent="-228600">
              <a:buAutoNum type="arabicPeriod"/>
            </a:pPr>
            <a:r>
              <a:rPr lang="en-US"/>
              <a:t>We can envision a kind of capability-based sandboxing mechanism, say, for CODECs like </a:t>
            </a:r>
            <a:r>
              <a:rPr lang="en-US" err="1"/>
              <a:t>gzib</a:t>
            </a:r>
            <a:r>
              <a:rPr lang="en-US"/>
              <a:t> and friends.  If the only resources they have are [as per table], then even arbitrary code vulnerabilities here are very weak: controlled input gives rise to controlled output.</a:t>
            </a:r>
          </a:p>
          <a:p>
            <a:pPr marL="228600" indent="-228600">
              <a:buAutoNum type="arabicPeriod"/>
            </a:pPr>
            <a:endParaRPr lang="en-US"/>
          </a:p>
          <a:p>
            <a:pPr marL="228600" indent="-228600">
              <a:buAutoNum type="arabicPeriod"/>
            </a:pPr>
            <a:r>
              <a:rPr lang="en-US"/>
              <a:t>On the other hand, it’s pretty easy to </a:t>
            </a:r>
            <a:r>
              <a:rPr lang="en-US" i="1"/>
              <a:t>get into</a:t>
            </a:r>
            <a:r>
              <a:rPr lang="en-US" i="0"/>
              <a:t> a sandbox like that, but how do you get back out to a </a:t>
            </a:r>
            <a:r>
              <a:rPr lang="en-US" i="1"/>
              <a:t>more permissive</a:t>
            </a:r>
            <a:r>
              <a:rPr lang="en-US" i="0"/>
              <a:t> context?  That is, how do you prove that you’re allowed back out?</a:t>
            </a: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55</a:t>
            </a:fld>
            <a:endParaRPr lang="en-US"/>
          </a:p>
        </p:txBody>
      </p:sp>
    </p:spTree>
    <p:extLst>
      <p:ext uri="{BB962C8B-B14F-4D97-AF65-F5344CB8AC3E}">
        <p14:creationId xmlns:p14="http://schemas.microsoft.com/office/powerpoint/2010/main" val="1152017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answer, it turns out, is to enrich CHERI with </a:t>
            </a:r>
            <a:r>
              <a:rPr lang="en-US" i="1"/>
              <a:t>additional kinds of capabilities</a:t>
            </a:r>
            <a:r>
              <a:rPr lang="en-US" i="0"/>
              <a:t>.  We’ll consider two, here: </a:t>
            </a:r>
            <a:r>
              <a:rPr lang="en-US" i="1"/>
              <a:t>sealed</a:t>
            </a:r>
            <a:r>
              <a:rPr lang="en-US" i="0"/>
              <a:t> capabilities as well as </a:t>
            </a:r>
            <a:r>
              <a:rPr lang="en-US" i="1"/>
              <a:t>sealing</a:t>
            </a:r>
            <a:r>
              <a:rPr lang="en-US" i="0"/>
              <a:t> (and unsealing) capabilities.  At last, we’ll come to talk about some of that other metadata inside the capability structure I alluded to way back in the intro.</a:t>
            </a:r>
          </a:p>
          <a:p>
            <a:endParaRPr lang="en-US" i="0"/>
          </a:p>
          <a:p>
            <a:pPr marL="228600" indent="-228600">
              <a:buAutoNum type="arabicPeriod"/>
            </a:pPr>
            <a:r>
              <a:rPr lang="en-US" i="0"/>
              <a:t>A CHERI capability can be combined with a </a:t>
            </a:r>
            <a:r>
              <a:rPr lang="en-US" i="1"/>
              <a:t>sealing</a:t>
            </a:r>
            <a:r>
              <a:rPr lang="en-US" i="0"/>
              <a:t> capability to produce a </a:t>
            </a:r>
            <a:r>
              <a:rPr lang="en-US" i="1"/>
              <a:t>sealed</a:t>
            </a:r>
            <a:r>
              <a:rPr lang="en-US" i="0"/>
              <a:t> capability.  These are immutable (try, and you’ll clear the tag) and </a:t>
            </a:r>
            <a:r>
              <a:rPr lang="en-US" i="1"/>
              <a:t>inert</a:t>
            </a:r>
            <a:r>
              <a:rPr lang="en-US" i="0"/>
              <a:t>, in that they do not authorize other operations</a:t>
            </a:r>
            <a:r>
              <a:rPr lang="en-US"/>
              <a:t> (attempts will trap).</a:t>
            </a:r>
            <a:endParaRPr lang="en-US" i="0">
              <a:ea typeface="Calibri"/>
              <a:cs typeface="Calibri"/>
            </a:endParaRPr>
          </a:p>
          <a:p>
            <a:pPr marL="228600" indent="-228600">
              <a:buAutoNum type="arabicPeriod"/>
            </a:pPr>
            <a:endParaRPr lang="en-US" i="0"/>
          </a:p>
          <a:p>
            <a:pPr marL="228600" indent="-228600">
              <a:buAutoNum type="arabicPeriod"/>
            </a:pPr>
            <a:r>
              <a:rPr lang="en-US" i="0"/>
              <a:t>You can only pass around, or drop, a sealed capability until it is combined with an </a:t>
            </a:r>
            <a:r>
              <a:rPr lang="en-US" i="1"/>
              <a:t>unsealing</a:t>
            </a:r>
            <a:r>
              <a:rPr lang="en-US" i="0"/>
              <a:t> capability to reveal the original input, which can now be used as it was.</a:t>
            </a:r>
          </a:p>
          <a:p>
            <a:pPr marL="228600" indent="-228600">
              <a:buAutoNum type="arabicPeriod"/>
            </a:pPr>
            <a:endParaRPr lang="en-US" i="0"/>
          </a:p>
          <a:p>
            <a:pPr marL="228600" indent="-228600">
              <a:buAutoNum type="arabicPeriod"/>
            </a:pPr>
            <a:r>
              <a:rPr lang="en-US" i="0"/>
              <a:t>The sealing and unsealing capabilities must match: if they don’t, unsealing fails.</a:t>
            </a:r>
            <a:br>
              <a:rPr lang="en-US" i="0"/>
            </a:br>
            <a:br>
              <a:rPr lang="en-US" i="0"/>
            </a:br>
            <a:r>
              <a:rPr lang="en-US" i="0"/>
              <a:t>These kinds of capabilities are useful to represent resources that we want software to be able to </a:t>
            </a:r>
            <a:r>
              <a:rPr lang="en-US" i="1"/>
              <a:t>reference</a:t>
            </a:r>
            <a:r>
              <a:rPr lang="en-US" i="0"/>
              <a:t> but not </a:t>
            </a:r>
            <a:r>
              <a:rPr lang="en-US" i="1"/>
              <a:t>directly use</a:t>
            </a:r>
            <a:r>
              <a:rPr lang="en-US" i="0"/>
              <a:t> without executing code that has access to the appropriate </a:t>
            </a:r>
            <a:r>
              <a:rPr lang="en-US" i="0" err="1"/>
              <a:t>unsealer</a:t>
            </a:r>
            <a:r>
              <a:rPr lang="en-US" i="0"/>
              <a:t>.</a:t>
            </a:r>
          </a:p>
          <a:p>
            <a:pPr marL="228600" indent="-228600">
              <a:buAutoNum type="arabicPeriod"/>
            </a:pPr>
            <a:endParaRPr lang="en-US" i="0"/>
          </a:p>
          <a:p>
            <a:pPr marL="228600" indent="-228600">
              <a:buAutoNum type="arabicPeriod"/>
            </a:pPr>
            <a:r>
              <a:rPr lang="en-US" i="0"/>
              <a:t>One really cool thing we can do is add a special kind of seal, a so-called “sealed entry” or “sentry” seal, where the CPU itself is the </a:t>
            </a:r>
            <a:r>
              <a:rPr lang="en-US" i="0" err="1"/>
              <a:t>unsealer</a:t>
            </a:r>
            <a:r>
              <a:rPr lang="en-US" i="0"/>
              <a:t> when the program jumps to the sealed capability.  This gives us code pointers we can call but can’t otherwise use </a:t>
            </a:r>
            <a:r>
              <a:rPr lang="en-US" i="1"/>
              <a:t>until</a:t>
            </a:r>
            <a:r>
              <a:rPr lang="en-US" i="0"/>
              <a:t> we call them, which kind of like a scalable version of IDT entries and privilege rings!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262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CHERI looks to be escaping the laboratory and should be in commercially available microprocessors as soon as next year, with server, desktop, and phone CPUs to follow in the next few years.</a:t>
            </a:r>
            <a:br>
              <a:rPr lang="en-US"/>
            </a:br>
            <a:br>
              <a:rPr lang="en-US"/>
            </a:br>
            <a:r>
              <a:rPr lang="en-US"/>
              <a:t>Arm and partners (including Microsoft) are doing an industrial-scale science experiment, named Morello (it’s a kind of cherry): ARMv8.2 with CHERI with a modern CPU design, clocked at 2+GHz.  Morello is (emphatically) not, but will hopefully influence, successors to ARMv9.</a:t>
            </a:r>
          </a:p>
          <a:p>
            <a:endParaRPr lang="en-US"/>
          </a:p>
          <a:p>
            <a:r>
              <a:rPr lang="en-US"/>
              <a:t>The University of Cambridge and its partners have all of KDE ported to Morello and fully open-source </a:t>
            </a:r>
            <a:r>
              <a:rPr lang="en-US" err="1"/>
              <a:t>CHERIfied</a:t>
            </a:r>
            <a:r>
              <a:rPr lang="en-US"/>
              <a:t> RISC-V, along with PostgreSQL, Apache, </a:t>
            </a:r>
            <a:r>
              <a:rPr lang="en-US" err="1"/>
              <a:t>WebKit</a:t>
            </a:r>
            <a:r>
              <a:rPr lang="en-US"/>
              <a:t>, and more than I can name.  Chromium real soon.</a:t>
            </a:r>
          </a:p>
          <a:p>
            <a:endParaRPr lang="en-US"/>
          </a:p>
          <a:p>
            <a:r>
              <a:rPr lang="en-US"/>
              <a:t>In the other direction, CHERI also scales down to the embedded space, with </a:t>
            </a:r>
            <a:r>
              <a:rPr lang="en-US" err="1"/>
              <a:t>CHERIoT</a:t>
            </a:r>
            <a:r>
              <a:rPr lang="en-US"/>
              <a:t> building on 32-bit RISC-V, available open-source in FPGA and taping out this or next year.</a:t>
            </a:r>
          </a:p>
          <a:p>
            <a:endParaRPr lang="en-US"/>
          </a:p>
          <a:p>
            <a:r>
              <a:rPr lang="en-US"/>
              <a:t>All of that to say, if you continue to be systems programmers, it is looking increasingly likely that CHERI will be part of the world you live in.</a:t>
            </a:r>
          </a:p>
        </p:txBody>
      </p:sp>
      <p:sp>
        <p:nvSpPr>
          <p:cNvPr id="4" name="Slide Number Placeholder 3"/>
          <p:cNvSpPr>
            <a:spLocks noGrp="1"/>
          </p:cNvSpPr>
          <p:nvPr>
            <p:ph type="sldNum" sz="quarter" idx="5"/>
          </p:nvPr>
        </p:nvSpPr>
        <p:spPr/>
        <p:txBody>
          <a:bodyPr/>
          <a:lstStyle/>
          <a:p>
            <a:fld id="{5985A4D3-B786-4E9B-91E4-DB991156D8F5}" type="slidenum">
              <a:rPr lang="en-US" smtClean="0"/>
              <a:t>57</a:t>
            </a:fld>
            <a:endParaRPr lang="en-US"/>
          </a:p>
        </p:txBody>
      </p:sp>
    </p:spTree>
    <p:extLst>
      <p:ext uri="{BB962C8B-B14F-4D97-AF65-F5344CB8AC3E}">
        <p14:creationId xmlns:p14="http://schemas.microsoft.com/office/powerpoint/2010/main" val="32619937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Backing up from CHERI, even if it flops, it is likely that architectural metadata is an idea whose time has finally come.</a:t>
            </a:r>
          </a:p>
        </p:txBody>
      </p:sp>
      <p:sp>
        <p:nvSpPr>
          <p:cNvPr id="4" name="Slide Number Placeholder 3"/>
          <p:cNvSpPr>
            <a:spLocks noGrp="1"/>
          </p:cNvSpPr>
          <p:nvPr>
            <p:ph type="sldNum" sz="quarter" idx="5"/>
          </p:nvPr>
        </p:nvSpPr>
        <p:spPr/>
        <p:txBody>
          <a:bodyPr/>
          <a:lstStyle/>
          <a:p>
            <a:fld id="{5985A4D3-B786-4E9B-91E4-DB991156D8F5}" type="slidenum">
              <a:rPr lang="en-US" smtClean="0"/>
              <a:t>58</a:t>
            </a:fld>
            <a:endParaRPr lang="en-US"/>
          </a:p>
        </p:txBody>
      </p:sp>
    </p:spTree>
    <p:extLst>
      <p:ext uri="{BB962C8B-B14F-4D97-AF65-F5344CB8AC3E}">
        <p14:creationId xmlns:p14="http://schemas.microsoft.com/office/powerpoint/2010/main" val="9340717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59</a:t>
            </a:fld>
            <a:endParaRPr lang="en-US"/>
          </a:p>
        </p:txBody>
      </p:sp>
    </p:spTree>
    <p:extLst>
      <p:ext uri="{BB962C8B-B14F-4D97-AF65-F5344CB8AC3E}">
        <p14:creationId xmlns:p14="http://schemas.microsoft.com/office/powerpoint/2010/main" val="121091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Sources: Matt Miller </a:t>
            </a:r>
            <a:r>
              <a:rPr lang="en-US" i="0" err="1"/>
              <a:t>BlueHat</a:t>
            </a:r>
            <a:r>
              <a:rPr lang="en-US" i="0"/>
              <a:t> 2019</a:t>
            </a:r>
          </a:p>
        </p:txBody>
      </p:sp>
      <p:sp>
        <p:nvSpPr>
          <p:cNvPr id="4" name="Slide Number Placeholder 3"/>
          <p:cNvSpPr>
            <a:spLocks noGrp="1"/>
          </p:cNvSpPr>
          <p:nvPr>
            <p:ph type="sldNum" sz="quarter" idx="5"/>
          </p:nvPr>
        </p:nvSpPr>
        <p:spPr/>
        <p:txBody>
          <a:bodyPr/>
          <a:lstStyle/>
          <a:p>
            <a:fld id="{1BB15F58-1EA9-4668-BDA9-1342F0B2E022}" type="slidenum">
              <a:rPr lang="en-US" smtClean="0"/>
              <a:t>61</a:t>
            </a:fld>
            <a:endParaRPr lang="en-US"/>
          </a:p>
        </p:txBody>
      </p:sp>
    </p:spTree>
    <p:extLst>
      <p:ext uri="{BB962C8B-B14F-4D97-AF65-F5344CB8AC3E}">
        <p14:creationId xmlns:p14="http://schemas.microsoft.com/office/powerpoint/2010/main" val="42151119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Sources: Google’s “Safe Use of C++” 2021.</a:t>
            </a:r>
          </a:p>
          <a:p>
            <a:endParaRPr lang="en-US" i="0"/>
          </a:p>
        </p:txBody>
      </p:sp>
      <p:sp>
        <p:nvSpPr>
          <p:cNvPr id="4" name="Slide Number Placeholder 3"/>
          <p:cNvSpPr>
            <a:spLocks noGrp="1"/>
          </p:cNvSpPr>
          <p:nvPr>
            <p:ph type="sldNum" sz="quarter" idx="5"/>
          </p:nvPr>
        </p:nvSpPr>
        <p:spPr/>
        <p:txBody>
          <a:bodyPr/>
          <a:lstStyle/>
          <a:p>
            <a:fld id="{1BB15F58-1EA9-4668-BDA9-1342F0B2E022}" type="slidenum">
              <a:rPr lang="en-US" smtClean="0"/>
              <a:t>62</a:t>
            </a:fld>
            <a:endParaRPr lang="en-US"/>
          </a:p>
        </p:txBody>
      </p:sp>
    </p:spTree>
    <p:extLst>
      <p:ext uri="{BB962C8B-B14F-4D97-AF65-F5344CB8AC3E}">
        <p14:creationId xmlns:p14="http://schemas.microsoft.com/office/powerpoint/2010/main" val="2971775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if you take 70% of an increasingly bad time, it turns out to still be an increasingly bad time.  Microsoft Security Response Center is handling more and more memory safety issues per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15F58-1EA9-4668-BDA9-1342F0B2E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8360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D3D90C-2601-6649-B091-160C521B0B6D}" type="slidenum">
              <a:rPr lang="en-US" smtClean="0"/>
              <a:pPr/>
              <a:t>64</a:t>
            </a:fld>
            <a:endParaRPr lang="en-US"/>
          </a:p>
        </p:txBody>
      </p:sp>
    </p:spTree>
    <p:extLst>
      <p:ext uri="{BB962C8B-B14F-4D97-AF65-F5344CB8AC3E}">
        <p14:creationId xmlns:p14="http://schemas.microsoft.com/office/powerpoint/2010/main" val="46392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But, embarrassingly, these tend not to be new kinds of bugs in new kinds of domains.  Rather, year after year, 70% of these turn out to be from </a:t>
            </a:r>
            <a:r>
              <a:rPr lang="en-US" i="0"/>
              <a:t>memory safety problems: </a:t>
            </a:r>
            <a:r>
              <a:rPr lang="en-US"/>
              <a:t>pointer injection, buffer overflows, use-after-free, and so on</a:t>
            </a:r>
            <a:r>
              <a:rPr lang="en-US" i="0"/>
              <a:t>.  The kinds of things you learned about in 213.  These problems have been with us “since the beginning”, at least of UNIX; so, 50 years, if not even longer; came to broader awareness in 1996 with “Smashing the Stack for Fun and Profit” by Aleph One, and even by that standard it’s been 25 years and counting.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15F58-1EA9-4668-BDA9-1342F0B2E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5194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happens if we forget to narrow the stack capability?  Then…</a:t>
            </a:r>
          </a:p>
          <a:p>
            <a:endParaRPr lang="en-US"/>
          </a:p>
          <a:p>
            <a:pPr marL="228600" indent="-228600">
              <a:buAutoNum type="arabicPeriod"/>
            </a:pPr>
            <a:r>
              <a:rPr lang="en-US"/>
              <a:t>The stores now happen without trapping</a:t>
            </a:r>
          </a:p>
          <a:p>
            <a:pPr marL="228600" indent="-228600">
              <a:buAutoNum type="arabicPeriod"/>
            </a:pPr>
            <a:endParaRPr lang="en-US"/>
          </a:p>
          <a:p>
            <a:pPr marL="228600" indent="-228600">
              <a:buAutoNum type="arabicPeriod"/>
            </a:pPr>
            <a:r>
              <a:rPr lang="en-US"/>
              <a:t>The store over the saved return address </a:t>
            </a:r>
            <a:r>
              <a:rPr lang="en-US" i="1"/>
              <a:t>clears the valid bit</a:t>
            </a:r>
          </a:p>
          <a:p>
            <a:pPr marL="228600" indent="-228600">
              <a:buAutoNum type="arabicPeriod"/>
            </a:pPr>
            <a:endParaRPr lang="en-US" i="1"/>
          </a:p>
          <a:p>
            <a:pPr marL="228600" indent="-228600">
              <a:buAutoNum type="arabicPeriod"/>
            </a:pPr>
            <a:r>
              <a:rPr lang="en-US" i="0"/>
              <a:t>T</a:t>
            </a:r>
            <a:r>
              <a:rPr lang="en-US"/>
              <a:t>he program still crashes, just later, when main goes to return.</a:t>
            </a:r>
            <a:br>
              <a:rPr lang="en-US"/>
            </a:br>
            <a:r>
              <a:rPr lang="en-US"/>
              <a:t>When we reload the saved return address, it won’t be a valid capability.</a:t>
            </a:r>
            <a:br>
              <a:rPr lang="en-US"/>
            </a:br>
            <a:r>
              <a:rPr lang="en-US"/>
              <a:t>When we try to jump to that, the processor will trap.</a:t>
            </a:r>
          </a:p>
          <a:p>
            <a:pPr marL="0" indent="0">
              <a:buNone/>
            </a:pPr>
            <a:endParaRPr lang="en-US"/>
          </a:p>
          <a:p>
            <a:pPr marL="0" indent="0">
              <a:buNone/>
            </a:pPr>
            <a:r>
              <a:rPr lang="en-US"/>
              <a:t>The thing I want you to take away from this is that CHERI closes the door on many of the “first-order” primitives available to attackers:</a:t>
            </a:r>
          </a:p>
          <a:p>
            <a:pPr marL="0" indent="0">
              <a:buNone/>
            </a:pPr>
            <a:endParaRPr lang="en-US"/>
          </a:p>
          <a:p>
            <a:pPr marL="228600" indent="-228600">
              <a:buAutoNum type="arabicPeriod"/>
            </a:pPr>
            <a:r>
              <a:rPr lang="en-US"/>
              <a:t>Buffer sizes can be enforced: a pointer cannot be used to write out of bounds!</a:t>
            </a:r>
          </a:p>
          <a:p>
            <a:pPr marL="228600" indent="-228600">
              <a:buAutoNum type="arabicPeriod"/>
            </a:pPr>
            <a:r>
              <a:rPr lang="en-US"/>
              <a:t>Data can’t be confused with pointers.  Can’t just overwrite a return or function pointer.</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1BB15F58-1EA9-4668-BDA9-1342F0B2E022}" type="slidenum">
              <a:rPr lang="en-US" smtClean="0"/>
              <a:t>65</a:t>
            </a:fld>
            <a:endParaRPr lang="en-US"/>
          </a:p>
        </p:txBody>
      </p:sp>
    </p:spTree>
    <p:extLst>
      <p:ext uri="{BB962C8B-B14F-4D97-AF65-F5344CB8AC3E}">
        <p14:creationId xmlns:p14="http://schemas.microsoft.com/office/powerpoint/2010/main" val="4439869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Of course, we, the CHERI project, are not the first to identify a 50-year-old problem.  Lots of people have tried lots of things ranging from minor tinkering to vast, sweeping overhauls of everything.  Unfortunately, nothing really seems to have moved us closer to “done” for commodity computers.</a:t>
            </a:r>
          </a:p>
          <a:p>
            <a:pPr marL="0" indent="0">
              <a:buFont typeface="+mj-lt"/>
              <a:buNone/>
            </a:pPr>
            <a:br>
              <a:rPr lang="en-US"/>
            </a:br>
            <a:r>
              <a:rPr lang="en-US"/>
              <a:t>But, for all that, don’t get discouraged!  I’m going to try to convince you that there’s hope, if we make a different kind of change.</a:t>
            </a:r>
          </a:p>
          <a:p>
            <a:pPr marL="0" indent="0">
              <a:buFont typeface="+mj-lt"/>
              <a:buNone/>
            </a:pPr>
            <a:endParaRPr lang="en-US"/>
          </a:p>
          <a:p>
            <a:pPr marL="228600" indent="-228600">
              <a:buFont typeface="+mj-lt"/>
              <a:buAutoNum type="arabicPeriod"/>
            </a:pPr>
            <a:r>
              <a:rPr lang="en-US"/>
              <a:t>Enter CHERI, a decade and counting project based at the University of Cambridge</a:t>
            </a:r>
          </a:p>
          <a:p>
            <a:pPr marL="228600" indent="-228600">
              <a:buFont typeface="+mj-lt"/>
              <a:buAutoNum type="arabicPeriod"/>
            </a:pPr>
            <a:endParaRPr lang="en-US"/>
          </a:p>
          <a:p>
            <a:pPr marL="228600" indent="-228600">
              <a:buFont typeface="+mj-lt"/>
              <a:buAutoNum type="arabicPeriod"/>
            </a:pPr>
            <a:r>
              <a:rPr lang="en-US"/>
              <a:t>On the one hand, CHERI is radical proposal that we </a:t>
            </a:r>
            <a:r>
              <a:rPr lang="en-US" i="1"/>
              <a:t>change how pointers work</a:t>
            </a:r>
            <a:r>
              <a:rPr lang="en-US" i="0"/>
              <a:t>, in both software and hardware.  This is a shift to the von Neumann model of computing on the same scale as adding virtual memory (for what would become commodity platforms, this was around 1973; it’s OK if you don’t remember a time before).</a:t>
            </a:r>
          </a:p>
          <a:p>
            <a:pPr marL="228600" indent="-228600">
              <a:buFont typeface="+mj-lt"/>
              <a:buAutoNum type="arabicPeriod"/>
            </a:pPr>
            <a:endParaRPr lang="en-US" i="0"/>
          </a:p>
          <a:p>
            <a:pPr marL="228600" indent="-228600">
              <a:buFont typeface="+mj-lt"/>
              <a:buAutoNum type="arabicPeriod"/>
            </a:pPr>
            <a:r>
              <a:rPr lang="en-US" i="0"/>
              <a:t>On the other hand, I will try to convince you it’s not so radical after all.</a:t>
            </a:r>
            <a:br>
              <a:rPr lang="en-US" i="0"/>
            </a:br>
            <a:r>
              <a:rPr lang="en-US" i="0"/>
              <a:t>I hope to show you that a computer with CHERI looks a lot like a computer without CHERI did, and that we might not have to throw away C/C++ and the enormous quantity of software (accumulated human effort) written in those languages to get to a better place.</a:t>
            </a:r>
            <a:br>
              <a:rPr lang="en-US" i="0"/>
            </a:br>
            <a:endParaRPr lang="en-US" i="0"/>
          </a:p>
          <a:p>
            <a:pPr marL="228600" indent="-228600">
              <a:buFont typeface="+mj-lt"/>
              <a:buAutoNum type="arabicPeriod"/>
            </a:pPr>
            <a:r>
              <a:rPr lang="en-US" i="0"/>
              <a:t>Arm and its partners have engineered the “Morello” prototype SoC, a </a:t>
            </a:r>
            <a:r>
              <a:rPr lang="en-US" i="0" err="1"/>
              <a:t>CHERIfied</a:t>
            </a:r>
            <a:r>
              <a:rPr lang="en-US" i="0"/>
              <a:t>, quad-core, multi GHz extension of the Neoverse N1.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1848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67</a:t>
            </a:fld>
            <a:endParaRPr lang="en-US"/>
          </a:p>
        </p:txBody>
      </p:sp>
    </p:spTree>
    <p:extLst>
      <p:ext uri="{BB962C8B-B14F-4D97-AF65-F5344CB8AC3E}">
        <p14:creationId xmlns:p14="http://schemas.microsoft.com/office/powerpoint/2010/main" val="39405905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68</a:t>
            </a:fld>
            <a:endParaRPr lang="en-US"/>
          </a:p>
        </p:txBody>
      </p:sp>
    </p:spTree>
    <p:extLst>
      <p:ext uri="{BB962C8B-B14F-4D97-AF65-F5344CB8AC3E}">
        <p14:creationId xmlns:p14="http://schemas.microsoft.com/office/powerpoint/2010/main" val="40575984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central design objectives of CHERI was that it couldn’t need a whole new </a:t>
            </a:r>
            <a:r>
              <a:rPr lang="en-US" i="1"/>
              <a:t>everything</a:t>
            </a:r>
            <a:r>
              <a:rPr lang="en-US" i="0"/>
              <a:t>.  Importantly, it needed to be compatible with commodity memory (and busses and so on).</a:t>
            </a:r>
          </a:p>
          <a:p>
            <a:r>
              <a:rPr lang="en-US"/>
              <a:t>Peeking beneath the architectural covers, as it were, let’s look at a slightly more detailed, roughly 213-level, view of what happens in the memory hierarchy.</a:t>
            </a:r>
          </a:p>
          <a:p>
            <a:endParaRPr lang="en-US"/>
          </a:p>
          <a:p>
            <a:pPr marL="228600" indent="-228600">
              <a:buFont typeface="+mj-lt"/>
              <a:buAutoNum type="arabicPeriod"/>
            </a:pPr>
            <a:r>
              <a:rPr lang="en-US"/>
              <a:t>As said before, we augment the CPU core to hold capabilities in registers: so, roughly 2x the size plus tag bits.</a:t>
            </a:r>
          </a:p>
          <a:p>
            <a:pPr marL="228600" indent="-228600">
              <a:buFont typeface="+mj-lt"/>
              <a:buAutoNum type="arabicPeriod"/>
            </a:pPr>
            <a:endParaRPr lang="en-US"/>
          </a:p>
          <a:p>
            <a:pPr marL="228600" indent="-228600">
              <a:buFont typeface="+mj-lt"/>
              <a:buAutoNum type="arabicPeriod"/>
            </a:pPr>
            <a:r>
              <a:rPr lang="en-US"/>
              <a:t>Add tags to data cache lines; tags now move in tandem with data through the cache hierarchy.</a:t>
            </a:r>
          </a:p>
          <a:p>
            <a:pPr marL="228600" indent="-228600">
              <a:buFont typeface="+mj-lt"/>
              <a:buAutoNum type="arabicPeriod"/>
            </a:pPr>
            <a:endParaRPr lang="en-US"/>
          </a:p>
          <a:p>
            <a:pPr marL="228600" indent="-228600">
              <a:buFont typeface="+mj-lt"/>
              <a:buAutoNum type="arabicPeriod"/>
            </a:pPr>
            <a:r>
              <a:rPr lang="en-US"/>
              <a:t>L2$ splits lines, holding both data and tags, into separate channels, sends data directly to DRAM and tags to a new </a:t>
            </a:r>
            <a:r>
              <a:rPr lang="en-US" i="1"/>
              <a:t>tag controller</a:t>
            </a:r>
            <a:r>
              <a:rPr lang="en-US" i="0"/>
              <a:t>.  This might be as simple as a bitmap, but prior work shows great gains from a small </a:t>
            </a:r>
            <a:r>
              <a:rPr lang="en-US" i="1"/>
              <a:t>hierarchical</a:t>
            </a:r>
            <a:r>
              <a:rPr lang="en-US" i="0"/>
              <a:t> caching scheme here.</a:t>
            </a:r>
            <a:br>
              <a:rPr lang="en-US" i="0"/>
            </a:br>
            <a:br>
              <a:rPr lang="en-US" i="0"/>
            </a:br>
            <a:r>
              <a:rPr lang="en-US" i="0"/>
              <a:t>The tag controller is backed by a carve-out of RAM, which is </a:t>
            </a:r>
            <a:r>
              <a:rPr lang="en-US" i="1"/>
              <a:t>not accessible to software</a:t>
            </a:r>
            <a:r>
              <a:rPr lang="en-US" i="0"/>
              <a:t>: software cannot manipulate tags except as part of a capability.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4075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happened when we asked the kernel to write out of bounds?</a:t>
            </a:r>
          </a:p>
          <a:p>
            <a:endParaRPr lang="en-US"/>
          </a:p>
          <a:p>
            <a:pPr marL="228600" indent="-228600">
              <a:buAutoNum type="arabicPeriod"/>
            </a:pPr>
            <a:r>
              <a:rPr lang="en-US"/>
              <a:t>On the baseline architecture, the kernel had no way of knowing what our bounds were, so it took our word for the length of the structure.</a:t>
            </a:r>
          </a:p>
          <a:p>
            <a:pPr marL="228600" indent="-228600">
              <a:buAutoNum type="arabicPeriod"/>
            </a:pPr>
            <a:endParaRPr lang="en-US"/>
          </a:p>
          <a:p>
            <a:pPr marL="228600" indent="-228600">
              <a:buAutoNum type="arabicPeriod"/>
            </a:pPr>
            <a:r>
              <a:rPr lang="en-US"/>
              <a:t>With CHERI, the system call passed </a:t>
            </a:r>
            <a:r>
              <a:rPr lang="en-US" i="1"/>
              <a:t>a capability</a:t>
            </a:r>
            <a:r>
              <a:rPr lang="en-US" i="0"/>
              <a:t> to the kernel, and the kernel </a:t>
            </a:r>
            <a:r>
              <a:rPr lang="en-US" i="1"/>
              <a:t>used that capability</a:t>
            </a:r>
            <a:r>
              <a:rPr lang="en-US" i="0"/>
              <a:t> when writing to user memory, rather than using its own elevated authority.</a:t>
            </a:r>
          </a:p>
          <a:p>
            <a:pPr marL="228600" indent="-228600">
              <a:buAutoNum type="arabicPeriod"/>
            </a:pPr>
            <a:endParaRPr lang="en-US" i="0"/>
          </a:p>
          <a:p>
            <a:pPr marL="228600" indent="-228600">
              <a:buAutoNum type="arabicPeriod"/>
            </a:pPr>
            <a:r>
              <a:rPr lang="en-US" i="0"/>
              <a:t>[as it says]</a:t>
            </a:r>
          </a:p>
          <a:p>
            <a:pPr marL="228600" indent="-228600">
              <a:buAutoNum type="arabicPeriod"/>
            </a:pPr>
            <a:endParaRPr lang="en-US" i="0"/>
          </a:p>
          <a:p>
            <a:pPr marL="228600" indent="-228600">
              <a:buAutoNum type="arabicPeriod"/>
            </a:pPr>
            <a:r>
              <a:rPr lang="en-US" i="0"/>
              <a:t>In fact, we can see that the kernel only noticed the discrepancy between capability length and request length after it had started copying data to the user program.  *nix-like kernels generally have well-defined points where they copy data in from or out to the user program; making these use capabilities is enough to catch these kinds of misbehaviors of </a:t>
            </a:r>
            <a:r>
              <a:rPr lang="en-US" i="0" err="1"/>
              <a:t>userspace</a:t>
            </a:r>
            <a:r>
              <a:rPr lang="en-US" i="0"/>
              <a:t>, and relatively little of the read() path needs to be altered from what was already there.</a:t>
            </a:r>
            <a:endParaRPr lang="en-US"/>
          </a:p>
        </p:txBody>
      </p:sp>
      <p:sp>
        <p:nvSpPr>
          <p:cNvPr id="4" name="Slide Number Placeholder 3"/>
          <p:cNvSpPr>
            <a:spLocks noGrp="1"/>
          </p:cNvSpPr>
          <p:nvPr>
            <p:ph type="sldNum" sz="quarter" idx="5"/>
          </p:nvPr>
        </p:nvSpPr>
        <p:spPr/>
        <p:txBody>
          <a:bodyPr/>
          <a:lstStyle/>
          <a:p>
            <a:fld id="{11AD4321-7820-4D11-A4C1-AEAF0C7E3CFD}" type="slidenum">
              <a:rPr lang="en-US" smtClean="0"/>
              <a:t>72</a:t>
            </a:fld>
            <a:endParaRPr lang="en-US"/>
          </a:p>
        </p:txBody>
      </p:sp>
    </p:spTree>
    <p:extLst>
      <p:ext uri="{BB962C8B-B14F-4D97-AF65-F5344CB8AC3E}">
        <p14:creationId xmlns:p14="http://schemas.microsoft.com/office/powerpoint/2010/main" val="5972970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answer, it turns out, is to enrich CHERI with </a:t>
            </a:r>
            <a:r>
              <a:rPr lang="en-US" i="1"/>
              <a:t>additional kinds of capabilities</a:t>
            </a:r>
            <a:r>
              <a:rPr lang="en-US" i="0"/>
              <a:t>.  We’ll consider two, here: </a:t>
            </a:r>
            <a:r>
              <a:rPr lang="en-US" i="1"/>
              <a:t>sealed</a:t>
            </a:r>
            <a:r>
              <a:rPr lang="en-US" i="0"/>
              <a:t> capabilities as well as </a:t>
            </a:r>
            <a:r>
              <a:rPr lang="en-US" i="1"/>
              <a:t>sealing</a:t>
            </a:r>
            <a:r>
              <a:rPr lang="en-US" i="0"/>
              <a:t> (and unsealing) capabilities.  At last, we’ll come to talk about some of that other metadata inside the capability structure I alluded to way back in the intro.</a:t>
            </a:r>
          </a:p>
          <a:p>
            <a:endParaRPr lang="en-US" i="0"/>
          </a:p>
          <a:p>
            <a:pPr marL="228600" indent="-228600">
              <a:buAutoNum type="arabicPeriod"/>
            </a:pPr>
            <a:r>
              <a:rPr lang="en-US" i="0"/>
              <a:t>A CHERI capability can be combined with a </a:t>
            </a:r>
            <a:r>
              <a:rPr lang="en-US" i="1"/>
              <a:t>sealing</a:t>
            </a:r>
            <a:r>
              <a:rPr lang="en-US" i="0"/>
              <a:t> capability to produce a </a:t>
            </a:r>
            <a:r>
              <a:rPr lang="en-US" i="1"/>
              <a:t>sealed</a:t>
            </a:r>
            <a:r>
              <a:rPr lang="en-US" i="0"/>
              <a:t> capability.  These are immutable (try, and you’ll clear the tag) and </a:t>
            </a:r>
            <a:r>
              <a:rPr lang="en-US" i="1"/>
              <a:t>inert</a:t>
            </a:r>
            <a:r>
              <a:rPr lang="en-US" i="0"/>
              <a:t>, in that they do not authorize other operations.</a:t>
            </a:r>
          </a:p>
          <a:p>
            <a:pPr marL="228600" indent="-228600">
              <a:buAutoNum type="arabicPeriod"/>
            </a:pPr>
            <a:endParaRPr lang="en-US" i="0"/>
          </a:p>
          <a:p>
            <a:pPr marL="228600" indent="-228600">
              <a:buAutoNum type="arabicPeriod"/>
            </a:pPr>
            <a:r>
              <a:rPr lang="en-US" i="0"/>
              <a:t>You can only pass around, or drop, a sealed capability until it is combined with an </a:t>
            </a:r>
            <a:r>
              <a:rPr lang="en-US" i="1"/>
              <a:t>unsealing</a:t>
            </a:r>
            <a:r>
              <a:rPr lang="en-US" i="0"/>
              <a:t> capability to reveal the original input, which can now be used as it was.</a:t>
            </a:r>
          </a:p>
          <a:p>
            <a:pPr marL="228600" indent="-228600">
              <a:buAutoNum type="arabicPeriod"/>
            </a:pPr>
            <a:endParaRPr lang="en-US" i="0"/>
          </a:p>
          <a:p>
            <a:pPr marL="228600" indent="-228600">
              <a:buAutoNum type="arabicPeriod"/>
            </a:pPr>
            <a:r>
              <a:rPr lang="en-US" i="0"/>
              <a:t>The sealing and unsealing capabilities must match: if they don’t, unsealing fails.</a:t>
            </a:r>
            <a:br>
              <a:rPr lang="en-US" i="0"/>
            </a:br>
            <a:br>
              <a:rPr lang="en-US" i="0"/>
            </a:br>
            <a:r>
              <a:rPr lang="en-US" i="0"/>
              <a:t>These kinds of capabilities are useful to represent resources that we want software to be able to </a:t>
            </a:r>
            <a:r>
              <a:rPr lang="en-US" i="1"/>
              <a:t>reference</a:t>
            </a:r>
            <a:r>
              <a:rPr lang="en-US" i="0"/>
              <a:t> but not </a:t>
            </a:r>
            <a:r>
              <a:rPr lang="en-US" i="1"/>
              <a:t>directly use</a:t>
            </a:r>
            <a:r>
              <a:rPr lang="en-US" i="0"/>
              <a:t> without executing code that has access to the appropriate </a:t>
            </a:r>
            <a:r>
              <a:rPr lang="en-US" i="0" err="1"/>
              <a:t>unsealer</a:t>
            </a:r>
            <a:r>
              <a:rPr lang="en-US" i="0"/>
              <a:t>.</a:t>
            </a:r>
          </a:p>
          <a:p>
            <a:pPr marL="228600" indent="-228600">
              <a:buAutoNum type="arabicPeriod"/>
            </a:pPr>
            <a:endParaRPr lang="en-US" i="0"/>
          </a:p>
          <a:p>
            <a:pPr marL="228600" indent="-228600">
              <a:buAutoNum type="arabicPeriod"/>
            </a:pPr>
            <a:r>
              <a:rPr lang="en-US" i="0"/>
              <a:t>Expanding on that mechanism, we can also do something interesting if we construct </a:t>
            </a:r>
            <a:r>
              <a:rPr lang="en-US" i="1"/>
              <a:t>two</a:t>
            </a:r>
            <a:r>
              <a:rPr lang="en-US" i="0"/>
              <a:t> sealed capabilities with the same seal.</a:t>
            </a:r>
          </a:p>
          <a:p>
            <a:pPr marL="228600" indent="-228600">
              <a:buAutoNum type="arabicPeriod"/>
            </a:pPr>
            <a:endParaRPr lang="en-US" i="0"/>
          </a:p>
          <a:p>
            <a:pPr marL="228600" indent="-228600">
              <a:buAutoNum type="arabicPeriod"/>
            </a:pPr>
            <a:r>
              <a:rPr lang="en-US" i="0"/>
              <a:t>We can </a:t>
            </a:r>
            <a:r>
              <a:rPr lang="en-US" i="1"/>
              <a:t>invoke</a:t>
            </a:r>
            <a:r>
              <a:rPr lang="en-US" i="0"/>
              <a:t> the sealed pair, handing them both to an instruction, which will unseal and jump.  You can think of this in an OOP way: the sealed capabilities represent an object’s </a:t>
            </a:r>
            <a:r>
              <a:rPr lang="en-US" i="1"/>
              <a:t>data</a:t>
            </a:r>
            <a:r>
              <a:rPr lang="en-US" i="0"/>
              <a:t> and a </a:t>
            </a:r>
            <a:r>
              <a:rPr lang="en-US" i="1"/>
              <a:t>method</a:t>
            </a:r>
            <a:r>
              <a:rPr lang="en-US" i="0"/>
              <a:t> that we want to call on that object.  Or we could use this to exit a sandbox in a very continuation-passing style: the data is the outer context’s continuation’s data, and the method is the continuation’s code.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7354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33840D-ECD1-414F-BD32-5866D4DB91EA}" type="slidenum">
              <a:rPr lang="en-GB" smtClean="0"/>
              <a:t>75</a:t>
            </a:fld>
            <a:endParaRPr lang="en-GB"/>
          </a:p>
        </p:txBody>
      </p:sp>
    </p:spTree>
    <p:extLst>
      <p:ext uri="{BB962C8B-B14F-4D97-AF65-F5344CB8AC3E}">
        <p14:creationId xmlns:p14="http://schemas.microsoft.com/office/powerpoint/2010/main" val="828279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33840D-ECD1-414F-BD32-5866D4DB91EA}" type="slidenum">
              <a:rPr lang="en-GB" smtClean="0"/>
              <a:t>76</a:t>
            </a:fld>
            <a:endParaRPr lang="en-GB"/>
          </a:p>
        </p:txBody>
      </p:sp>
    </p:spTree>
    <p:extLst>
      <p:ext uri="{BB962C8B-B14F-4D97-AF65-F5344CB8AC3E}">
        <p14:creationId xmlns:p14="http://schemas.microsoft.com/office/powerpoint/2010/main" val="4267645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33840D-ECD1-414F-BD32-5866D4DB91EA}" type="slidenum">
              <a:rPr lang="en-GB" smtClean="0"/>
              <a:t>77</a:t>
            </a:fld>
            <a:endParaRPr lang="en-GB"/>
          </a:p>
        </p:txBody>
      </p:sp>
    </p:spTree>
    <p:extLst>
      <p:ext uri="{BB962C8B-B14F-4D97-AF65-F5344CB8AC3E}">
        <p14:creationId xmlns:p14="http://schemas.microsoft.com/office/powerpoint/2010/main" val="298611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have a look at what we’re up against, in the shape of small examples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6946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Allocator is part of TCB: enforces (and so, can violate) spatial memory safety.  Holds elevated access to the whole heap, as typical of GC/RTS.</a:t>
            </a:r>
          </a:p>
          <a:p>
            <a:endParaRPr lang="en-US"/>
          </a:p>
          <a:p>
            <a:r>
              <a:rPr lang="en-US"/>
              <a:t>1) When deriving capabilities in response to client requests, allocator sets spatial bounds (again, at construction).  No action by the client will let it use this capability to access beyond those constructed bounds.</a:t>
            </a:r>
          </a:p>
          <a:p>
            <a:endParaRPr lang="en-US"/>
          </a:p>
          <a:p>
            <a:r>
              <a:rPr lang="en-US"/>
              <a:t>2) When client returns capability to free(), bounds can only have been monotonically changed: must be a subset of the bounds given out, and so are a kind of architectural handle on the original allocation.</a:t>
            </a:r>
          </a:p>
          <a:p>
            <a:endParaRPr lang="en-US"/>
          </a:p>
          <a:p>
            <a:r>
              <a:rPr lang="en-US"/>
              <a:t>Existing CHERI-</a:t>
            </a:r>
            <a:r>
              <a:rPr lang="en-US" err="1"/>
              <a:t>fied</a:t>
            </a:r>
            <a:r>
              <a:rPr lang="en-US"/>
              <a:t> malloc implementations are imperfectly defensive and especially open to temporal attacks on their own metadata and/or allow clients to violate C’s model by creating temporal aliases.</a:t>
            </a:r>
          </a:p>
        </p:txBody>
      </p:sp>
      <p:sp>
        <p:nvSpPr>
          <p:cNvPr id="4" name="Slide Number Placeholder 3"/>
          <p:cNvSpPr>
            <a:spLocks noGrp="1"/>
          </p:cNvSpPr>
          <p:nvPr>
            <p:ph type="sldNum" sz="quarter" idx="5"/>
          </p:nvPr>
        </p:nvSpPr>
        <p:spPr/>
        <p:txBody>
          <a:bodyPr/>
          <a:lstStyle/>
          <a:p>
            <a:fld id="{1BB15F58-1EA9-4668-BDA9-1342F0B2E022}" type="slidenum">
              <a:rPr lang="en-US" smtClean="0"/>
              <a:t>78</a:t>
            </a:fld>
            <a:endParaRPr lang="en-US"/>
          </a:p>
        </p:txBody>
      </p:sp>
    </p:spTree>
    <p:extLst>
      <p:ext uri="{BB962C8B-B14F-4D97-AF65-F5344CB8AC3E}">
        <p14:creationId xmlns:p14="http://schemas.microsoft.com/office/powerpoint/2010/main" val="4570877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where does a process get its very first capability?</a:t>
            </a:r>
          </a:p>
          <a:p>
            <a:r>
              <a:rPr lang="en-US"/>
              <a:t>User capabilities originate from the kernel, which holds a capability to all of </a:t>
            </a:r>
            <a:r>
              <a:rPr lang="en-US" err="1"/>
              <a:t>userspace</a:t>
            </a:r>
            <a:r>
              <a:rPr lang="en-US"/>
              <a:t> with full permissions.</a:t>
            </a:r>
          </a:p>
          <a:p>
            <a:pPr marL="0" indent="0">
              <a:buFont typeface="+mj-lt"/>
              <a:buNone/>
            </a:pPr>
            <a:r>
              <a:rPr lang="en-US"/>
              <a:t>On exec(), the kernel constructs subset capabilities for the program sections (text, </a:t>
            </a:r>
            <a:r>
              <a:rPr lang="en-US" err="1"/>
              <a:t>rodata</a:t>
            </a:r>
            <a:r>
              <a:rPr lang="en-US"/>
              <a:t>, data and </a:t>
            </a:r>
            <a:r>
              <a:rPr lang="en-US" err="1"/>
              <a:t>bss</a:t>
            </a:r>
            <a:r>
              <a:rPr lang="en-US"/>
              <a:t>) and the initial stack.</a:t>
            </a:r>
          </a:p>
          <a:p>
            <a:pPr marL="0" indent="0">
              <a:buFont typeface="+mj-lt"/>
              <a:buNone/>
            </a:pPr>
            <a:r>
              <a:rPr lang="en-US"/>
              <a:t>It uses the .text capability to jump to the </a:t>
            </a:r>
            <a:r>
              <a:rPr lang="en-US" err="1"/>
              <a:t>entrypoint</a:t>
            </a:r>
            <a:r>
              <a:rPr lang="en-US"/>
              <a:t> (so that capability ends up in the program counter) and installs the initial stack capability in the stack capability register; .</a:t>
            </a:r>
            <a:r>
              <a:rPr lang="en-US" err="1"/>
              <a:t>rodata</a:t>
            </a:r>
            <a:r>
              <a:rPr lang="en-US"/>
              <a:t> and .data put somewhere agreed upon.</a:t>
            </a:r>
          </a:p>
          <a:p>
            <a:pPr marL="0" indent="0">
              <a:buFont typeface="+mj-lt"/>
              <a:buNone/>
            </a:pPr>
            <a:r>
              <a:rPr lang="en-US"/>
              <a:t>(This might sound shockingly familiar if you think back to your Pebbles’ exec() call; your kernels, too, had to install primordial PCs and SPs!)</a:t>
            </a:r>
          </a:p>
          <a:p>
            <a:pPr marL="0" indent="0">
              <a:buFont typeface="+mj-lt"/>
              <a:buNone/>
            </a:pPr>
            <a:endParaRPr lang="en-US"/>
          </a:p>
          <a:p>
            <a:pPr marL="228600" indent="-228600">
              <a:buFont typeface="+mj-lt"/>
              <a:buAutoNum type="arabicPeriod"/>
            </a:pPr>
            <a:r>
              <a:rPr lang="en-US"/>
              <a:t>As the program runs, it can refine its own capabilities, as we saw it do with an on-stack array allocation.</a:t>
            </a:r>
          </a:p>
          <a:p>
            <a:pPr marL="228600" indent="-228600">
              <a:buFont typeface="+mj-lt"/>
              <a:buAutoNum type="arabicPeriod"/>
            </a:pPr>
            <a:endParaRPr lang="en-US"/>
          </a:p>
          <a:p>
            <a:pPr marL="228600" indent="-228600">
              <a:buFont typeface="+mj-lt"/>
              <a:buAutoNum type="arabicPeriod"/>
            </a:pPr>
            <a:r>
              <a:rPr lang="en-US"/>
              <a:t>If the program calls malloc(), malloc() calls </a:t>
            </a:r>
            <a:r>
              <a:rPr lang="en-US" err="1"/>
              <a:t>mmap</a:t>
            </a:r>
            <a:r>
              <a:rPr lang="en-US"/>
              <a:t>() and retrieves a capability to the new pages…</a:t>
            </a:r>
          </a:p>
          <a:p>
            <a:pPr marL="228600" indent="-228600">
              <a:buFont typeface="+mj-lt"/>
              <a:buAutoNum type="arabicPeriod"/>
            </a:pPr>
            <a:r>
              <a:rPr lang="en-US"/>
              <a:t>and then derives subset capabilities for each allocation.</a:t>
            </a:r>
          </a:p>
          <a:p>
            <a:pPr marL="228600" indent="-228600">
              <a:buFont typeface="+mj-lt"/>
              <a:buAutoNum type="arabicPeriod"/>
            </a:pPr>
            <a:endParaRPr lang="en-US"/>
          </a:p>
          <a:p>
            <a:pPr marL="228600" indent="-228600">
              <a:buFont typeface="+mj-lt"/>
              <a:buAutoNum type="arabicPeriod"/>
            </a:pPr>
            <a:r>
              <a:rPr lang="en-US"/>
              <a:t>We can even have the startup code or program loader narrow the capabilities used to access </a:t>
            </a:r>
            <a:r>
              <a:rPr lang="en-US" err="1"/>
              <a:t>globals</a:t>
            </a:r>
            <a:r>
              <a:rPr lang="en-US"/>
              <a:t> inside .data or .</a:t>
            </a:r>
            <a:r>
              <a:rPr lang="en-US" err="1"/>
              <a:t>bss</a:t>
            </a:r>
            <a:r>
              <a:rPr lang="en-US"/>
              <a:t>, so that the program can’t access out of bounds there, either.</a:t>
            </a:r>
            <a:br>
              <a:rPr lang="en-US"/>
            </a:br>
            <a:r>
              <a:rPr lang="en-US"/>
              <a:t>(The details here are shockingly involved, but I think it’s important to note that this isn’t a hole in CHERI’s defenses.)</a:t>
            </a:r>
          </a:p>
        </p:txBody>
      </p:sp>
      <p:sp>
        <p:nvSpPr>
          <p:cNvPr id="4" name="Slide Number Placeholder 3"/>
          <p:cNvSpPr>
            <a:spLocks noGrp="1"/>
          </p:cNvSpPr>
          <p:nvPr>
            <p:ph type="sldNum" sz="quarter" idx="5"/>
          </p:nvPr>
        </p:nvSpPr>
        <p:spPr/>
        <p:txBody>
          <a:bodyPr/>
          <a:lstStyle/>
          <a:p>
            <a:fld id="{5985A4D3-B786-4E9B-91E4-DB991156D8F5}" type="slidenum">
              <a:rPr lang="en-US" smtClean="0"/>
              <a:t>79</a:t>
            </a:fld>
            <a:endParaRPr lang="en-US"/>
          </a:p>
        </p:txBody>
      </p:sp>
    </p:spTree>
    <p:extLst>
      <p:ext uri="{BB962C8B-B14F-4D97-AF65-F5344CB8AC3E}">
        <p14:creationId xmlns:p14="http://schemas.microsoft.com/office/powerpoint/2010/main" val="12915913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that small example and basic architecture in mind, let’s scale up to an entire operating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8618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can take this idea to its logical conclusion: let’s use capabilities for </a:t>
            </a:r>
            <a:r>
              <a:rPr lang="en-US" i="1"/>
              <a:t>everything</a:t>
            </a:r>
            <a:r>
              <a:rPr lang="en-US" i="0"/>
              <a:t>, or, at least,</a:t>
            </a:r>
            <a:r>
              <a:rPr lang="en-US"/>
              <a:t> </a:t>
            </a:r>
            <a:r>
              <a:rPr lang="en-US" i="1"/>
              <a:t>all pointers</a:t>
            </a:r>
            <a:r>
              <a:rPr lang="en-US" i="0"/>
              <a:t> in a process.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i="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0"/>
              <a:t>That means both the pointers you see and think about </a:t>
            </a:r>
            <a:r>
              <a:rPr lang="en-US" i="1"/>
              <a:t>in</a:t>
            </a:r>
            <a:r>
              <a:rPr lang="en-US" i="0"/>
              <a:t> the language as well as the ones you don’t see or think (much) about </a:t>
            </a:r>
            <a:r>
              <a:rPr lang="en-US" i="1"/>
              <a:t>below</a:t>
            </a:r>
            <a:r>
              <a:rPr lang="en-US" i="0"/>
              <a:t> the language.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i="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0"/>
              <a:t>So, the compiler, loader, and even kernel also must be active participants in the implementation.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i="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0"/>
              <a:t>The C language semantics do have to change a little bit; please do see our programming guide for details.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780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And if we do use capabilities to represent every pointer in a process, what we get is a capability graph between different objects, with the thread register files forming the roots.</a:t>
            </a:r>
          </a:p>
          <a:p>
            <a:r>
              <a:rPr lang="en-US" i="0"/>
              <a:t>We call this environment “</a:t>
            </a:r>
            <a:r>
              <a:rPr lang="en-US" i="0" err="1"/>
              <a:t>CheriABI</a:t>
            </a:r>
            <a:r>
              <a:rPr lang="en-US" i="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6595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CHERI looks to be escaping the laboratory and may be in commercially available chips within the decade.  Arm and partners (including Microsoft) are doing an industrial-scale science experiment, named Morello (it’s a kind of cherry): ARMv8.2 with CHERI with a modern CPU design, clocked at 2+GHz.  Morello is (emphatically) not, but will hopefully influence, successors to ARMv9.</a:t>
            </a:r>
          </a:p>
          <a:p>
            <a:endParaRPr lang="en-US"/>
          </a:p>
          <a:p>
            <a:r>
              <a:rPr lang="en-US"/>
              <a:t>If you continue to be systems programmers, it is looking increasingly likely that CHERI will be part of the world you live in.</a:t>
            </a:r>
          </a:p>
        </p:txBody>
      </p:sp>
      <p:sp>
        <p:nvSpPr>
          <p:cNvPr id="4" name="Slide Number Placeholder 3"/>
          <p:cNvSpPr>
            <a:spLocks noGrp="1"/>
          </p:cNvSpPr>
          <p:nvPr>
            <p:ph type="sldNum" sz="quarter" idx="5"/>
          </p:nvPr>
        </p:nvSpPr>
        <p:spPr/>
        <p:txBody>
          <a:bodyPr/>
          <a:lstStyle/>
          <a:p>
            <a:fld id="{5985A4D3-B786-4E9B-91E4-DB991156D8F5}" type="slidenum">
              <a:rPr lang="en-US" smtClean="0"/>
              <a:t>83</a:t>
            </a:fld>
            <a:endParaRPr lang="en-US"/>
          </a:p>
        </p:txBody>
      </p:sp>
    </p:spTree>
    <p:extLst>
      <p:ext uri="{BB962C8B-B14F-4D97-AF65-F5344CB8AC3E}">
        <p14:creationId xmlns:p14="http://schemas.microsoft.com/office/powerpoint/2010/main" val="10288417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CHERI has two primary architectural incarnations these days: as Morello (SoC) and atop RISC-V (FPGA).  Both also have executable ISA specifications and emulators (QEMU and Arm’s Morello “Fixed Virtual Platform”).</a:t>
            </a:r>
          </a:p>
          <a:p>
            <a:endParaRPr lang="en-US"/>
          </a:p>
          <a:p>
            <a:pPr marL="228600" indent="-228600">
              <a:buFont typeface="+mj-lt"/>
              <a:buAutoNum type="arabicPeriod"/>
            </a:pPr>
            <a:r>
              <a:rPr lang="en-US"/>
              <a:t>Atop this hardware, most of our work takes place with a modified FreeBSD (“</a:t>
            </a:r>
            <a:r>
              <a:rPr lang="en-US" err="1"/>
              <a:t>CheriBSD</a:t>
            </a:r>
            <a:r>
              <a:rPr lang="en-US"/>
              <a:t>”).  The kernel and C runtime components have been made CHERI-aware.</a:t>
            </a:r>
            <a:br>
              <a:rPr lang="en-US"/>
            </a:br>
            <a:r>
              <a:rPr lang="en-US"/>
              <a:t>The whole software stack is built primarily in cross-compilation using a capability-aware branch of LLVM (so clang and </a:t>
            </a:r>
            <a:r>
              <a:rPr lang="en-US" err="1"/>
              <a:t>lld</a:t>
            </a:r>
            <a:r>
              <a:rPr lang="en-US"/>
              <a:t>).</a:t>
            </a:r>
            <a:br>
              <a:rPr lang="en-US"/>
            </a:br>
            <a:r>
              <a:rPr lang="en-US"/>
              <a:t>We have, similarly, educated </a:t>
            </a:r>
            <a:r>
              <a:rPr lang="en-US" err="1"/>
              <a:t>gdb</a:t>
            </a:r>
            <a:r>
              <a:rPr lang="en-US"/>
              <a:t> for native and cross-debug.</a:t>
            </a:r>
          </a:p>
          <a:p>
            <a:pPr marL="228600" indent="-228600">
              <a:buFont typeface="+mj-lt"/>
              <a:buAutoNum type="arabicPeriod"/>
            </a:pPr>
            <a:endParaRPr lang="en-US"/>
          </a:p>
          <a:p>
            <a:pPr marL="228600" indent="-228600">
              <a:buFont typeface="+mj-lt"/>
              <a:buAutoNum type="arabicPeriod"/>
            </a:pPr>
            <a:r>
              <a:rPr lang="en-US"/>
              <a:t>Continuing upwards, we have the FreeBSD </a:t>
            </a:r>
            <a:r>
              <a:rPr lang="en-US" err="1"/>
              <a:t>userspace</a:t>
            </a:r>
            <a:r>
              <a:rPr lang="en-US"/>
              <a:t> programs; servers like Apache, nginx, and PostgreSQL; and client software like </a:t>
            </a:r>
            <a:r>
              <a:rPr lang="en-US" err="1"/>
              <a:t>WebKit</a:t>
            </a:r>
            <a:r>
              <a:rPr lang="en-US"/>
              <a:t>, the QT library, and almost all of KDE ported.</a:t>
            </a:r>
            <a:br>
              <a:rPr lang="en-US"/>
            </a:br>
            <a:r>
              <a:rPr lang="en-US"/>
              <a:t>There’s a whole lecture’s worth of material about porting C/C++ programs to CHERI, but generally, higher in the stack means significantly less work.</a:t>
            </a:r>
          </a:p>
        </p:txBody>
      </p:sp>
      <p:sp>
        <p:nvSpPr>
          <p:cNvPr id="4" name="Slide Number Placeholder 3"/>
          <p:cNvSpPr>
            <a:spLocks noGrp="1"/>
          </p:cNvSpPr>
          <p:nvPr>
            <p:ph type="sldNum" sz="quarter" idx="5"/>
          </p:nvPr>
        </p:nvSpPr>
        <p:spPr/>
        <p:txBody>
          <a:bodyPr/>
          <a:lstStyle/>
          <a:p>
            <a:fld id="{5985A4D3-B786-4E9B-91E4-DB991156D8F5}" type="slidenum">
              <a:rPr lang="en-US" smtClean="0"/>
              <a:t>84</a:t>
            </a:fld>
            <a:endParaRPr lang="en-US"/>
          </a:p>
        </p:txBody>
      </p:sp>
    </p:spTree>
    <p:extLst>
      <p:ext uri="{BB962C8B-B14F-4D97-AF65-F5344CB8AC3E}">
        <p14:creationId xmlns:p14="http://schemas.microsoft.com/office/powerpoint/2010/main" val="42136399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Everybody likes screenshots, right?  So, here’s KDE, Plasma and all, running fully </a:t>
            </a:r>
            <a:r>
              <a:rPr lang="en-US" err="1"/>
              <a:t>CHERIfied</a:t>
            </a:r>
            <a:r>
              <a:rPr lang="en-US"/>
              <a:t> on </a:t>
            </a:r>
            <a:r>
              <a:rPr lang="en-US" err="1"/>
              <a:t>CheriBSD</a:t>
            </a:r>
            <a:r>
              <a:rPr lang="en-US"/>
              <a:t> on RISC-V, in </a:t>
            </a:r>
            <a:r>
              <a:rPr lang="en-US" err="1"/>
              <a:t>qemu</a:t>
            </a:r>
            <a:r>
              <a:rPr lang="en-US"/>
              <a:t> over VNC.  This all runs on Morello, too, as a “real computer” with GPU and everything.</a:t>
            </a:r>
            <a:br>
              <a:rPr lang="en-US"/>
            </a:br>
            <a:endParaRPr lang="en-US"/>
          </a:p>
          <a:p>
            <a:r>
              <a:rPr lang="en-US"/>
              <a:t>Image courtesy Capabilities Limited.</a:t>
            </a:r>
          </a:p>
        </p:txBody>
      </p:sp>
      <p:sp>
        <p:nvSpPr>
          <p:cNvPr id="4" name="Slide Number Placeholder 3"/>
          <p:cNvSpPr>
            <a:spLocks noGrp="1"/>
          </p:cNvSpPr>
          <p:nvPr>
            <p:ph type="sldNum" sz="quarter" idx="5"/>
          </p:nvPr>
        </p:nvSpPr>
        <p:spPr/>
        <p:txBody>
          <a:bodyPr/>
          <a:lstStyle/>
          <a:p>
            <a:fld id="{5985A4D3-B786-4E9B-91E4-DB991156D8F5}" type="slidenum">
              <a:rPr lang="en-US" smtClean="0"/>
              <a:t>85</a:t>
            </a:fld>
            <a:endParaRPr lang="en-US"/>
          </a:p>
        </p:txBody>
      </p:sp>
    </p:spTree>
    <p:extLst>
      <p:ext uri="{BB962C8B-B14F-4D97-AF65-F5344CB8AC3E}">
        <p14:creationId xmlns:p14="http://schemas.microsoft.com/office/powerpoint/2010/main" val="694009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more detail, on free, the allocator marks the bitmap bits of the freed object and holds the address space in quarantine, to amortize the cost of sweeping revocation.</a:t>
            </a:r>
          </a:p>
          <a:p>
            <a:endParaRPr lang="en-US"/>
          </a:p>
          <a:p>
            <a:pPr marL="228600" indent="-228600">
              <a:buAutoNum type="arabicPeriod"/>
            </a:pPr>
            <a:r>
              <a:rPr lang="en-US"/>
              <a:t>When quarantine fills, allocator calls </a:t>
            </a:r>
            <a:r>
              <a:rPr lang="en-US" err="1"/>
              <a:t>revoker</a:t>
            </a:r>
            <a:endParaRPr lang="en-US"/>
          </a:p>
          <a:p>
            <a:pPr marL="228600" indent="-228600">
              <a:buAutoNum type="arabicPeriod"/>
            </a:pPr>
            <a:r>
              <a:rPr lang="en-US"/>
              <a:t>Which deletes capabilities to addresses with marked shadows</a:t>
            </a:r>
          </a:p>
          <a:p>
            <a:pPr marL="228600" indent="-228600">
              <a:buAutoNum type="arabicPeriod"/>
            </a:pPr>
            <a:r>
              <a:rPr lang="en-US"/>
              <a:t>After revocation finishes, it is safe to reuse address space</a:t>
            </a:r>
          </a:p>
          <a:p>
            <a:pPr marL="228600" indent="-228600">
              <a:buAutoNum type="arabicPeriod"/>
            </a:pPr>
            <a:r>
              <a:rPr lang="en-US"/>
              <a:t>The allocator has to clear the shadow before reissuing memory, lest the </a:t>
            </a:r>
            <a:r>
              <a:rPr lang="en-US" err="1"/>
              <a:t>revoker</a:t>
            </a:r>
            <a:r>
              <a:rPr lang="en-US"/>
              <a:t> strike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15F58-1EA9-4668-BDA9-1342F0B2E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0106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Isn’t that horrifically expensive?</a:t>
            </a:r>
          </a:p>
          <a:p>
            <a:endParaRPr lang="en-US"/>
          </a:p>
          <a:p>
            <a:pPr marL="228600" indent="-228600">
              <a:buAutoNum type="arabicPeriod"/>
            </a:pPr>
            <a:r>
              <a:rPr lang="en-US"/>
              <a:t>Not as much as you might think, though there’s still work to be done.  Across SPEC CPU2006 benchmarks, we see a geomean of under 7% and a worst case of under 30% wall-clock overheads.</a:t>
            </a:r>
          </a:p>
          <a:p>
            <a:pPr marL="228600" indent="-228600">
              <a:buAutoNum type="arabicPeriod"/>
            </a:pPr>
            <a:endParaRPr lang="en-US"/>
          </a:p>
          <a:p>
            <a:pPr marL="228600" indent="-228600">
              <a:buAutoNum type="arabicPeriod"/>
            </a:pPr>
            <a:r>
              <a:rPr lang="en-US"/>
              <a:t>The key insight here is that CHERI validity bits precisely identify potential references to memory, so we don’t have to look at each word and guess.  Moreover, we’re justified in </a:t>
            </a:r>
            <a:r>
              <a:rPr lang="en-US" i="1"/>
              <a:t>erasing</a:t>
            </a:r>
            <a:r>
              <a:rPr lang="en-US" i="0"/>
              <a:t> pointers – changing memory – because we know that it’s a capability.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212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memory safety problems.  Here’s a very basic C program with stack allocations, a function call, and at least two rather glaring problems.</a:t>
            </a:r>
          </a:p>
          <a:p>
            <a:endParaRPr lang="en-US"/>
          </a:p>
          <a:p>
            <a:pPr marL="228600" indent="-228600">
              <a:buFont typeface="+mj-lt"/>
              <a:buAutoNum type="arabicPeriod"/>
            </a:pPr>
            <a:r>
              <a:rPr lang="en-US" dirty="0"/>
              <a:t>Here’s one possible compilation of our program into AArch64.</a:t>
            </a:r>
            <a:endParaRPr lang="en-US" dirty="0">
              <a:ea typeface="Calibri"/>
              <a:cs typeface="Calibri"/>
            </a:endParaRPr>
          </a:p>
          <a:p>
            <a:pPr marL="228600" indent="-228600">
              <a:buFont typeface="+mj-lt"/>
              <a:buAutoNum type="arabicPeriod"/>
            </a:pPr>
            <a:endParaRPr lang="en-US"/>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We can work out what the stack might look like when we make that function call, and there’s nothing really surprising here.  Reading upwards, we have our two buffers, </a:t>
            </a:r>
            <a:r>
              <a:rPr lang="en-US" dirty="0" err="1"/>
              <a:t>buf</a:t>
            </a:r>
            <a:r>
              <a:rPr lang="en-US" dirty="0"/>
              <a:t> then pad, and then the saved return address.</a:t>
            </a:r>
            <a:endParaRPr lang="en-US" dirty="0">
              <a:ea typeface="Calibri"/>
              <a:cs typeface="Calibri"/>
            </a:endParaRPr>
          </a:p>
          <a:p>
            <a:pPr marL="228600" indent="-228600">
              <a:buFont typeface="+mj-lt"/>
              <a:buAutoNum type="arabicPeriod"/>
            </a:pPr>
            <a:endParaRPr lang="en-US"/>
          </a:p>
          <a:p>
            <a:pPr marL="228600" indent="-228600">
              <a:buFont typeface="+mj-lt"/>
              <a:buAutoNum type="arabicPeriod"/>
            </a:pPr>
            <a:r>
              <a:rPr lang="en-US" dirty="0"/>
              <a:t>Gazing further into the assembler, we see that the stores done in foo() are performed relative to the register x0…</a:t>
            </a:r>
            <a:endParaRPr lang="en-US" dirty="0">
              <a:ea typeface="Calibri"/>
              <a:cs typeface="Calibri"/>
            </a:endParaRPr>
          </a:p>
          <a:p>
            <a:pPr marL="228600" indent="-228600">
              <a:buFont typeface="+mj-lt"/>
              <a:buAutoNum type="arabicPeriod"/>
            </a:pPr>
            <a:endParaRPr lang="en-US"/>
          </a:p>
          <a:p>
            <a:pPr marL="228600" indent="-228600">
              <a:buFont typeface="+mj-lt"/>
              <a:buAutoNum type="arabicPeriod"/>
            </a:pPr>
            <a:r>
              <a:rPr lang="en-US" dirty="0"/>
              <a:t>And, looking a little further down, we see that the compiler has inserted code to copy the stack pointer, which, we said, had </a:t>
            </a:r>
            <a:r>
              <a:rPr lang="en-US" dirty="0" err="1"/>
              <a:t>buf</a:t>
            </a:r>
            <a:r>
              <a:rPr lang="en-US" dirty="0"/>
              <a:t> at its lowest address, into the register x0.  So that’s all as expected.</a:t>
            </a:r>
            <a:endParaRPr lang="en-US" dirty="0">
              <a:ea typeface="Calibri"/>
              <a:cs typeface="Calibri"/>
            </a:endParaRPr>
          </a:p>
          <a:p>
            <a:pPr marL="228600" indent="-228600">
              <a:buFont typeface="+mj-lt"/>
              <a:buAutoNum type="arabicPeriod"/>
            </a:pPr>
            <a:endParaRPr lang="en-US"/>
          </a:p>
          <a:p>
            <a:pPr marL="228600" indent="-228600">
              <a:buFont typeface="+mj-lt"/>
              <a:buAutoNum type="arabicPeriod"/>
            </a:pPr>
            <a:r>
              <a:rPr lang="en-US" dirty="0"/>
              <a:t>What happens when this program runs?  Several things go wrong in escalating, rapid succession.</a:t>
            </a:r>
            <a:br>
              <a:rPr lang="en-US" dirty="0">
                <a:cs typeface="+mn-lt"/>
              </a:rPr>
            </a:br>
            <a:endParaRPr lang="en-US"/>
          </a:p>
          <a:p>
            <a:pPr marL="228600" indent="-228600">
              <a:buFont typeface="+mj-lt"/>
              <a:buAutoNum type="arabicPeriod"/>
            </a:pPr>
            <a:r>
              <a:rPr lang="en-US" dirty="0"/>
              <a:t>First, we write outside the intended allocation and into another object.  That’s bad, but it’s at least something we can kind of explain using names of things visible in the language.  This is a violation of </a:t>
            </a:r>
            <a:r>
              <a:rPr lang="en-US" i="1" dirty="0"/>
              <a:t>spatial safety</a:t>
            </a:r>
            <a:r>
              <a:rPr lang="en-US" dirty="0"/>
              <a:t>, because we're violating the spatial extent of an object.</a:t>
            </a:r>
            <a:endParaRPr lang="en-US" dirty="0">
              <a:ea typeface="Calibri"/>
              <a:cs typeface="Calibri"/>
            </a:endParaRPr>
          </a:p>
          <a:p>
            <a:pPr marL="228600" indent="-228600">
              <a:buFont typeface="+mj-lt"/>
              <a:buAutoNum type="arabicPeriod"/>
            </a:pPr>
            <a:endParaRPr lang="en-US"/>
          </a:p>
          <a:p>
            <a:pPr marL="228600" indent="-228600">
              <a:buFont typeface="+mj-lt"/>
              <a:buAutoNum type="arabicPeriod"/>
            </a:pPr>
            <a:r>
              <a:rPr lang="en-US" dirty="0"/>
              <a:t>Then we write outside the language-visible allocations into something that’s deeply magic – the compiler/ABI-inserted, anonymous return address.  That’s worse!  We can think of this as a loss of </a:t>
            </a:r>
            <a:r>
              <a:rPr lang="en-US" i="1" dirty="0"/>
              <a:t>integrity</a:t>
            </a:r>
            <a:r>
              <a:rPr lang="en-US" dirty="0"/>
              <a:t>, having damaged a meaningful structure.</a:t>
            </a:r>
            <a:endParaRPr lang="en-US" dirty="0">
              <a:ea typeface="Calibri"/>
              <a:cs typeface="Calibri"/>
            </a:endParaRPr>
          </a:p>
          <a:p>
            <a:pPr marL="228600" indent="-228600">
              <a:buFont typeface="+mj-lt"/>
              <a:buAutoNum type="arabicPeriod"/>
            </a:pPr>
            <a:endParaRPr lang="en-US"/>
          </a:p>
          <a:p>
            <a:pPr marL="228600" indent="-228600">
              <a:buFont typeface="+mj-lt"/>
              <a:buAutoNum type="arabicPeriod"/>
            </a:pPr>
            <a:r>
              <a:rPr lang="en-US" dirty="0"/>
              <a:t>Then, when main goes to return, a while after our bug, it jumps off into the weeds to a corrupted address.  This is a lack of </a:t>
            </a:r>
            <a:r>
              <a:rPr lang="en-US" i="1" dirty="0"/>
              <a:t>referential safety</a:t>
            </a:r>
            <a:r>
              <a:rPr lang="en-US" dirty="0"/>
              <a:t>, since we now jump to something that wasn't a return address to which we meant to jump.</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1BB15F58-1EA9-4668-BDA9-1342F0B2E022}" type="slidenum">
              <a:rPr lang="en-US" smtClean="0"/>
              <a:t>9</a:t>
            </a:fld>
            <a:endParaRPr lang="en-US"/>
          </a:p>
        </p:txBody>
      </p:sp>
    </p:spTree>
    <p:extLst>
      <p:ext uri="{BB962C8B-B14F-4D97-AF65-F5344CB8AC3E}">
        <p14:creationId xmlns:p14="http://schemas.microsoft.com/office/powerpoint/2010/main" val="41831534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been considering temporal safety of </a:t>
            </a:r>
            <a:r>
              <a:rPr lang="en-US" i="1"/>
              <a:t>heap</a:t>
            </a:r>
            <a:r>
              <a:rPr lang="en-US" i="0"/>
              <a:t> allocation, since heap objects have a wider variety of, and more complicated, life cycles than stack objects.  That’s not to say that stack temporal safety is trivial, just momentarily out of scope.</a:t>
            </a:r>
          </a:p>
          <a:p>
            <a:endParaRPr lang="en-US" i="0"/>
          </a:p>
          <a:p>
            <a:r>
              <a:rPr lang="en-US" i="0"/>
              <a:t>As part of those complex life cycles, pointers into the heap tend to spread: into other </a:t>
            </a:r>
            <a:r>
              <a:rPr lang="en-US" i="0" err="1"/>
              <a:t>globals</a:t>
            </a:r>
            <a:r>
              <a:rPr lang="en-US" i="0"/>
              <a:t>, onto the stack, and even into the kernel heap (for example, as part of asynchronous I/O).</a:t>
            </a:r>
          </a:p>
          <a:p>
            <a:r>
              <a:rPr lang="en-US" i="0"/>
              <a:t>That means that there’s a risk that the application inadvertently retains a reference to a free object, which then comes to overlap a new allocation.</a:t>
            </a:r>
          </a:p>
          <a:p>
            <a:r>
              <a:rPr lang="en-US" i="0"/>
              <a:t>This is, of course, undefined behavior in C, but that doesn’t mean it doesn’t happen.</a:t>
            </a:r>
          </a:p>
          <a:p>
            <a:endParaRPr lang="en-US" i="0"/>
          </a:p>
          <a:p>
            <a:r>
              <a:rPr lang="en-US" i="0"/>
              <a:t>This opens the possibility of “use after reallocation” wherein a stale reference is dereferenced and accesses or corrupts the new object, often either exposing data or corrupting data structures.</a:t>
            </a:r>
          </a:p>
          <a:p>
            <a:r>
              <a:rPr lang="en-US" i="0"/>
              <a:t>(“Use after free”, before addresses are repurposed, is typically less of a concern.)</a:t>
            </a:r>
          </a:p>
          <a:p>
            <a:r>
              <a:rPr lang="en-US" i="0"/>
              <a:t>The basic approach we’re considering is to </a:t>
            </a:r>
            <a:r>
              <a:rPr lang="en-US" i="1"/>
              <a:t>revoke</a:t>
            </a:r>
            <a:r>
              <a:rPr lang="en-US" i="0"/>
              <a:t> these stale references, and be sure that we have eliminated them all, before reusing address space.</a:t>
            </a:r>
          </a:p>
          <a:p>
            <a:endParaRPr lang="en-US" i="0"/>
          </a:p>
          <a:p>
            <a:r>
              <a:rPr lang="en-US" i="0"/>
              <a:t>Revocation is global and involves testing every capability in the process, so we </a:t>
            </a:r>
            <a:r>
              <a:rPr lang="en-US" i="1"/>
              <a:t>quarantine</a:t>
            </a:r>
            <a:r>
              <a:rPr lang="en-US" i="0"/>
              <a:t> </a:t>
            </a:r>
          </a:p>
        </p:txBody>
      </p:sp>
      <p:sp>
        <p:nvSpPr>
          <p:cNvPr id="4" name="Slide Number Placeholder 3"/>
          <p:cNvSpPr>
            <a:spLocks noGrp="1"/>
          </p:cNvSpPr>
          <p:nvPr>
            <p:ph type="sldNum" sz="quarter" idx="5"/>
          </p:nvPr>
        </p:nvSpPr>
        <p:spPr/>
        <p:txBody>
          <a:bodyPr/>
          <a:lstStyle/>
          <a:p>
            <a:fld id="{1BB15F58-1EA9-4668-BDA9-1342F0B2E022}" type="slidenum">
              <a:rPr lang="en-US" smtClean="0"/>
              <a:t>89</a:t>
            </a:fld>
            <a:endParaRPr lang="en-US"/>
          </a:p>
        </p:txBody>
      </p:sp>
    </p:spTree>
    <p:extLst>
      <p:ext uri="{BB962C8B-B14F-4D97-AF65-F5344CB8AC3E}">
        <p14:creationId xmlns:p14="http://schemas.microsoft.com/office/powerpoint/2010/main" val="13918148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Glossing over a whole lot of details, the way the sweep works involves two key pieces:</a:t>
            </a:r>
          </a:p>
          <a:p>
            <a:pPr marL="228600" indent="-228600">
              <a:buAutoNum type="arabicPeriod"/>
            </a:pPr>
            <a:r>
              <a:rPr lang="en-US"/>
              <a:t>We need some way of answering “is this address part of quarantine”.  The allocator marks quarantined regions of the address space in a bitmap.</a:t>
            </a:r>
          </a:p>
          <a:p>
            <a:pPr marL="228600" indent="-228600">
              <a:buAutoNum type="arabicPeriod"/>
            </a:pPr>
            <a:r>
              <a:rPr lang="en-US"/>
              <a:t>The kernel can look at every page in the address space.</a:t>
            </a:r>
          </a:p>
          <a:p>
            <a:endParaRPr lang="en-US"/>
          </a:p>
          <a:p>
            <a:r>
              <a:rPr lang="en-US"/>
              <a:t>For each capability on each page, probe the shadow bitmap based on the </a:t>
            </a:r>
            <a:r>
              <a:rPr lang="en-US" i="1"/>
              <a:t>trustworthy</a:t>
            </a:r>
            <a:r>
              <a:rPr lang="en-US" i="0"/>
              <a:t> capability base value.  (Monotonicity ensures that base </a:t>
            </a:r>
            <a:r>
              <a:rPr lang="en-US" i="1"/>
              <a:t>must be in bounds</a:t>
            </a:r>
            <a:r>
              <a:rPr lang="en-US" i="0"/>
              <a:t> of original allocation.)</a:t>
            </a:r>
          </a:p>
          <a:p>
            <a:endParaRPr lang="en-US" i="0"/>
          </a:p>
          <a:p>
            <a:r>
              <a:rPr lang="en-US" i="0"/>
              <a:t>4) Have added </a:t>
            </a:r>
            <a:r>
              <a:rPr lang="en-US" i="0" err="1"/>
              <a:t>CLoadTags</a:t>
            </a:r>
            <a:r>
              <a:rPr lang="en-US" i="0"/>
              <a:t> instruction to coherently fetch CHERI tags w/o fetching data; lets us skip entire lines w/o capabilities.</a:t>
            </a:r>
          </a:p>
          <a:p>
            <a:r>
              <a:rPr lang="en-US" i="0"/>
              <a:t>We, in fact, have some tricks up our sleeve to avoid looking at pages that don’t have capabilities on them, too, like you’d find in file mappings or under big numeric arrays.</a:t>
            </a:r>
          </a:p>
          <a:p>
            <a:endParaRPr lang="en-US" i="0"/>
          </a:p>
          <a:p>
            <a:r>
              <a:rPr lang="en-US" i="0"/>
              <a:t>Of note, we are not behaving like a tracing GC here.  We’re not following the pointer graph, we’re just looking at every pointer, more or less in order!  This predicts </a:t>
            </a:r>
            <a:r>
              <a:rPr lang="en-US" i="1"/>
              <a:t>wonderfully</a:t>
            </a:r>
            <a:r>
              <a:rPr lang="en-US" i="0"/>
              <a:t> and really just leaves the random probes of the bitmap, which is small(</a:t>
            </a:r>
            <a:r>
              <a:rPr lang="en-US" i="0" err="1"/>
              <a:t>ish</a:t>
            </a:r>
            <a:r>
              <a:rPr lang="en-US" i="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15F58-1EA9-4668-BDA9-1342F0B2E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65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turns out to be feasible for CHERI </a:t>
            </a:r>
            <a:r>
              <a:rPr lang="en-US" i="1"/>
              <a:t>because</a:t>
            </a:r>
            <a:r>
              <a:rPr lang="en-US" i="0"/>
              <a:t> it is a capability architecture.  We don’t have to guess whether words are pointers to objects or just suspicious numbers, and since we know with certainty, we are justified in erasing capabilities.</a:t>
            </a:r>
          </a:p>
          <a:p>
            <a:endParaRPr lang="en-US" i="0"/>
          </a:p>
          <a:p>
            <a:r>
              <a:rPr lang="en-US" i="0"/>
              <a:t>Beyond merely being possible, it turns out we can add just a little bit of architecture to speed things up significantly: we can have the CPU assist us in tracking which pages have capabilities on them (so we don’t need to sweep the ones that don’t), and we can avoid stopping the world by arranging for the CPU to trap when it tries to load a capability through a page we haven’t yet scanned.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8132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but how do we know which pages to sweep?  Kernel tracks bits of AS that are forbidden to hold capabilities, but within permissive regions, many pages still do not hold capabilities.  The </a:t>
            </a:r>
            <a:r>
              <a:rPr lang="en-US" err="1"/>
              <a:t>revoker</a:t>
            </a:r>
            <a:r>
              <a:rPr lang="en-US"/>
              <a:t> should ignore pages that are known to contain no capabilities.</a:t>
            </a:r>
          </a:p>
          <a:p>
            <a:endParaRPr lang="en-US"/>
          </a:p>
          <a:p>
            <a:r>
              <a:rPr lang="en-US"/>
              <a:t>We extend CHERI’s page table bits to help track the spread of capabilities, adding a notion of “</a:t>
            </a:r>
            <a:r>
              <a:rPr lang="en-US" err="1"/>
              <a:t>capdirty</a:t>
            </a:r>
            <a:r>
              <a:rPr lang="en-US"/>
              <a:t>”, a low-overhead “card-marking” store barrier scheme (though without generational considerations).</a:t>
            </a:r>
          </a:p>
          <a:p>
            <a:r>
              <a:rPr lang="en-US"/>
              <a:t>PTEs dictate the behavior of cap stores: forbid, permit, or permit subject to automatic, atomic marking.</a:t>
            </a:r>
          </a:p>
        </p:txBody>
      </p:sp>
      <p:sp>
        <p:nvSpPr>
          <p:cNvPr id="4" name="Slide Number Placeholder 3"/>
          <p:cNvSpPr>
            <a:spLocks noGrp="1"/>
          </p:cNvSpPr>
          <p:nvPr>
            <p:ph type="sldNum" sz="quarter" idx="5"/>
          </p:nvPr>
        </p:nvSpPr>
        <p:spPr/>
        <p:txBody>
          <a:bodyPr/>
          <a:lstStyle/>
          <a:p>
            <a:fld id="{1BB15F58-1EA9-4668-BDA9-1342F0B2E022}" type="slidenum">
              <a:rPr lang="en-US" smtClean="0"/>
              <a:t>92</a:t>
            </a:fld>
            <a:endParaRPr lang="en-US"/>
          </a:p>
        </p:txBody>
      </p:sp>
    </p:spTree>
    <p:extLst>
      <p:ext uri="{BB962C8B-B14F-4D97-AF65-F5344CB8AC3E}">
        <p14:creationId xmlns:p14="http://schemas.microsoft.com/office/powerpoint/2010/main" val="28222608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Cornucopia design, published at IEEE S&amp;P 2020, demonstrated viability but suffered from large pause times.  As we want to sweep responsively as the application accesses memory (as well as completely, to allow reuse of memory), we have subsequently introduced an architectural notion of </a:t>
            </a:r>
            <a:r>
              <a:rPr lang="en-US" i="1"/>
              <a:t>capability load generations</a:t>
            </a:r>
            <a:r>
              <a:rPr lang="en-US" i="0"/>
              <a:t>: a per-PTE and per-core bit that must match on capability loads.</a:t>
            </a:r>
          </a:p>
          <a:p>
            <a:endParaRPr lang="en-US" i="0"/>
          </a:p>
          <a:p>
            <a:r>
              <a:rPr lang="en-US" i="0"/>
              <a:t>Data dependence means independent instructions after load may not retire until CHERI tag value is available to be checked.  PTE generation value available as part of the translation.</a:t>
            </a:r>
          </a:p>
        </p:txBody>
      </p:sp>
      <p:sp>
        <p:nvSpPr>
          <p:cNvPr id="4" name="Slide Number Placeholder 3"/>
          <p:cNvSpPr>
            <a:spLocks noGrp="1"/>
          </p:cNvSpPr>
          <p:nvPr>
            <p:ph type="sldNum" sz="quarter" idx="5"/>
          </p:nvPr>
        </p:nvSpPr>
        <p:spPr/>
        <p:txBody>
          <a:bodyPr/>
          <a:lstStyle/>
          <a:p>
            <a:fld id="{1BB15F58-1EA9-4668-BDA9-1342F0B2E022}" type="slidenum">
              <a:rPr lang="en-US" smtClean="0"/>
              <a:t>93</a:t>
            </a:fld>
            <a:endParaRPr lang="en-US"/>
          </a:p>
        </p:txBody>
      </p:sp>
    </p:spTree>
    <p:extLst>
      <p:ext uri="{BB962C8B-B14F-4D97-AF65-F5344CB8AC3E}">
        <p14:creationId xmlns:p14="http://schemas.microsoft.com/office/powerpoint/2010/main" val="6117831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Steady state is all generation bits equal</a:t>
            </a:r>
          </a:p>
          <a:p>
            <a:endParaRPr lang="en-US" i="0"/>
          </a:p>
          <a:p>
            <a:pPr marL="228600" indent="-228600">
              <a:buAutoNum type="arabicParenR"/>
            </a:pPr>
            <a:r>
              <a:rPr lang="en-US" i="0"/>
              <a:t>Revocation begins by incrementing the in-core generation.  Now </a:t>
            </a:r>
            <a:r>
              <a:rPr lang="en-US" i="1"/>
              <a:t>all capabilities </a:t>
            </a:r>
            <a:r>
              <a:rPr lang="en-US" i="0"/>
              <a:t>is considered untested.</a:t>
            </a:r>
          </a:p>
          <a:p>
            <a:pPr marL="228600" indent="-228600">
              <a:buAutoNum type="arabicParenR"/>
            </a:pPr>
            <a:endParaRPr lang="en-US" i="0"/>
          </a:p>
          <a:p>
            <a:pPr marL="228600" indent="-228600">
              <a:buAutoNum type="arabicParenR"/>
            </a:pPr>
            <a:r>
              <a:rPr lang="en-US" i="0"/>
              <a:t>Sweep on pages as traps arrive, mark them as up to date.</a:t>
            </a:r>
          </a:p>
          <a:p>
            <a:pPr marL="228600" indent="-228600">
              <a:buAutoNum type="arabicParenR"/>
            </a:pPr>
            <a:endParaRPr lang="en-US" i="0"/>
          </a:p>
          <a:p>
            <a:pPr marL="228600" indent="-228600">
              <a:buAutoNum type="arabicParenR"/>
            </a:pPr>
            <a:r>
              <a:rPr lang="en-US" i="0"/>
              <a:t>Visit pages in background as well (currently done with a dedicated thread, so takes advantage of SMP systems w/ idle core)</a:t>
            </a:r>
          </a:p>
          <a:p>
            <a:pPr marL="228600" indent="-228600">
              <a:buAutoNum type="arabicParenR"/>
            </a:pPr>
            <a:endParaRPr lang="en-US" i="0"/>
          </a:p>
          <a:p>
            <a:pPr marL="0" indent="0">
              <a:buNone/>
            </a:pPr>
            <a:r>
              <a:rPr lang="en-US" i="0"/>
              <a:t>4) Eventually, back in the steady state with all generations equal.</a:t>
            </a:r>
          </a:p>
          <a:p>
            <a:pPr marL="0" indent="0">
              <a:buNone/>
            </a:pPr>
            <a:endParaRPr lang="en-US" i="0"/>
          </a:p>
          <a:p>
            <a:pPr marL="0" indent="0">
              <a:buNone/>
            </a:pPr>
            <a:r>
              <a:rPr lang="en-US" i="0"/>
              <a:t>(Optimization: pages known to not contain capabilities are not brought up to date, but generation bits can’t matter)</a:t>
            </a:r>
          </a:p>
        </p:txBody>
      </p:sp>
      <p:sp>
        <p:nvSpPr>
          <p:cNvPr id="4" name="Slide Number Placeholder 3"/>
          <p:cNvSpPr>
            <a:spLocks noGrp="1"/>
          </p:cNvSpPr>
          <p:nvPr>
            <p:ph type="sldNum" sz="quarter" idx="5"/>
          </p:nvPr>
        </p:nvSpPr>
        <p:spPr/>
        <p:txBody>
          <a:bodyPr/>
          <a:lstStyle/>
          <a:p>
            <a:fld id="{1BB15F58-1EA9-4668-BDA9-1342F0B2E022}" type="slidenum">
              <a:rPr lang="en-US" smtClean="0"/>
              <a:t>94</a:t>
            </a:fld>
            <a:endParaRPr lang="en-US"/>
          </a:p>
        </p:txBody>
      </p:sp>
    </p:spTree>
    <p:extLst>
      <p:ext uri="{BB962C8B-B14F-4D97-AF65-F5344CB8AC3E}">
        <p14:creationId xmlns:p14="http://schemas.microsoft.com/office/powerpoint/2010/main" val="34745187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Traditionally, processes live in different address spaces, and we use the MMU to isolate them.</a:t>
            </a:r>
          </a:p>
          <a:p>
            <a:endParaRPr lang="en-US"/>
          </a:p>
          <a:p>
            <a:pPr marL="228600" indent="-228600">
              <a:buAutoNum type="arabicPeriod"/>
            </a:pPr>
            <a:r>
              <a:rPr lang="en-US"/>
              <a:t>If we want to do IPC, we context switch between the two…</a:t>
            </a:r>
          </a:p>
          <a:p>
            <a:pPr marL="228600" indent="-228600">
              <a:buAutoNum type="arabicPeriod"/>
            </a:pPr>
            <a:r>
              <a:rPr lang="en-US"/>
              <a:t>And probably have the kernel copy some data for us.</a:t>
            </a:r>
          </a:p>
          <a:p>
            <a:pPr marL="228600" indent="-228600">
              <a:buAutoNum type="arabicPeriod"/>
            </a:pPr>
            <a:r>
              <a:rPr lang="en-US"/>
              <a:t>This incurs TLB switching costs, in time, power, and/or silicon area.</a:t>
            </a:r>
          </a:p>
          <a:p>
            <a:pPr marL="228600" indent="-228600">
              <a:buAutoNum type="arabicPeriod"/>
            </a:pPr>
            <a:endParaRPr lang="en-US"/>
          </a:p>
          <a:p>
            <a:pPr marL="228600" indent="-228600">
              <a:buAutoNum type="arabicPeriod"/>
            </a:pPr>
            <a:r>
              <a:rPr lang="en-US"/>
              <a:t>We could also establish shared memory pages between the two address spaces, but there’s something funny here.</a:t>
            </a:r>
          </a:p>
          <a:p>
            <a:pPr marL="228600" indent="-228600">
              <a:buAutoNum type="arabicPeriod"/>
            </a:pPr>
            <a:r>
              <a:rPr lang="en-US"/>
              <a:t>Pointers </a:t>
            </a:r>
            <a:r>
              <a:rPr lang="en-US" i="1"/>
              <a:t>to</a:t>
            </a:r>
            <a:r>
              <a:rPr lang="en-US" i="0"/>
              <a:t> the shared region are fine…</a:t>
            </a:r>
          </a:p>
          <a:p>
            <a:pPr marL="228600" indent="-228600">
              <a:buAutoNum type="arabicPeriod"/>
            </a:pPr>
            <a:r>
              <a:rPr lang="en-US" i="0"/>
              <a:t>Pointers </a:t>
            </a:r>
            <a:r>
              <a:rPr lang="en-US" i="1"/>
              <a:t>in</a:t>
            </a:r>
            <a:r>
              <a:rPr lang="en-US" i="0"/>
              <a:t> the shared region are dubious, but can work if we’re careful…</a:t>
            </a:r>
          </a:p>
          <a:p>
            <a:pPr marL="228600" indent="-228600">
              <a:buAutoNum type="arabicPeriod"/>
            </a:pPr>
            <a:r>
              <a:rPr lang="en-US"/>
              <a:t>But pointers </a:t>
            </a:r>
            <a:r>
              <a:rPr lang="en-US" i="1"/>
              <a:t>from</a:t>
            </a:r>
            <a:r>
              <a:rPr lang="en-US" i="0"/>
              <a:t> the shared region are probably nonsense.</a:t>
            </a:r>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95</a:t>
            </a:fld>
            <a:endParaRPr lang="en-US"/>
          </a:p>
        </p:txBody>
      </p:sp>
    </p:spTree>
    <p:extLst>
      <p:ext uri="{BB962C8B-B14F-4D97-AF65-F5344CB8AC3E}">
        <p14:creationId xmlns:p14="http://schemas.microsoft.com/office/powerpoint/2010/main" val="22607796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CHERI lets us tear down the MMU-based walls between processes, so that we can run many processes in a single address space!</a:t>
            </a:r>
          </a:p>
          <a:p>
            <a:r>
              <a:rPr lang="en-US"/>
              <a:t>Isolation is maintained by the capability system: you can’t access what you can’t point at </a:t>
            </a:r>
            <a:r>
              <a:rPr lang="en-US" i="1"/>
              <a:t>with a capability</a:t>
            </a:r>
            <a:r>
              <a:rPr lang="en-US" i="0"/>
              <a:t>.</a:t>
            </a:r>
          </a:p>
          <a:p>
            <a:endParaRPr lang="en-US" i="0"/>
          </a:p>
          <a:p>
            <a:pPr marL="228600" indent="-228600">
              <a:buAutoNum type="arabicPeriod"/>
            </a:pPr>
            <a:r>
              <a:rPr lang="en-US" i="0"/>
              <a:t>In this model we can do IPC through function calls, and, if we want copy semantics, we can use a trusted switcher that does that copying before completing the call.  This is </a:t>
            </a:r>
            <a:r>
              <a:rPr lang="en-US" i="1"/>
              <a:t>kernel-bypass IPC</a:t>
            </a:r>
            <a:r>
              <a:rPr lang="en-US" i="0"/>
              <a:t>, with user threads directly crossing the traditional process boundary!</a:t>
            </a:r>
          </a:p>
          <a:p>
            <a:pPr marL="228600" indent="-228600">
              <a:buAutoNum type="arabicPeriod"/>
            </a:pPr>
            <a:endParaRPr lang="en-US" i="0"/>
          </a:p>
          <a:p>
            <a:pPr marL="228600" indent="-228600">
              <a:buAutoNum type="arabicPeriod"/>
            </a:pPr>
            <a:r>
              <a:rPr lang="en-US" i="0"/>
              <a:t>We get really fast sharing in this model, if we just pass a capability across that IPC layer.</a:t>
            </a:r>
          </a:p>
          <a:p>
            <a:pPr marL="228600" indent="-228600">
              <a:buAutoNum type="arabicPeriod"/>
            </a:pPr>
            <a:r>
              <a:rPr lang="en-US" i="0"/>
              <a:t>And there’s no risk of mis-understanding an address in the shared region; shared capabilities are just… capabilities.</a:t>
            </a:r>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96</a:t>
            </a:fld>
            <a:endParaRPr lang="en-US"/>
          </a:p>
        </p:txBody>
      </p:sp>
    </p:spTree>
    <p:extLst>
      <p:ext uri="{BB962C8B-B14F-4D97-AF65-F5344CB8AC3E}">
        <p14:creationId xmlns:p14="http://schemas.microsoft.com/office/powerpoint/2010/main" val="4989977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98</a:t>
            </a:fld>
            <a:endParaRPr lang="en-US"/>
          </a:p>
        </p:txBody>
      </p:sp>
    </p:spTree>
    <p:extLst>
      <p:ext uri="{BB962C8B-B14F-4D97-AF65-F5344CB8AC3E}">
        <p14:creationId xmlns:p14="http://schemas.microsoft.com/office/powerpoint/2010/main" val="30931840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a whole lecture’s worth of material about porting C/C++ programs to CHERI, but generally, higher in the stack means significantly less work.</a:t>
            </a:r>
          </a:p>
          <a:p>
            <a:r>
              <a:rPr lang="en-US"/>
              <a:t>By design, CHERI is also broadly compatible with modern C-based software stacks, so most of its obligations are felt at lower levels of the software stack.</a:t>
            </a:r>
          </a:p>
          <a:p>
            <a:r>
              <a:rPr lang="en-US"/>
              <a:t>We can quantify this by noting that the impact, measured in source LoC changes, diminishes as we move away from support and runtime layers, with many KDE applications requiring no modifications for CHERI at all once QT and libraries had been adapted.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15F58-1EA9-4668-BDA9-1342F0B2E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226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Referential and spatial safety aren’t the only things we have to worry about.</a:t>
            </a:r>
          </a:p>
          <a:p>
            <a:r>
              <a:rPr lang="en-US" i="1"/>
              <a:t>Temporal</a:t>
            </a:r>
            <a:r>
              <a:rPr lang="en-US"/>
              <a:t> safety ensures that we attempt to access objects only within their lifetimes.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045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MTE augments each pointer and memory granule with a “color”.  In CHERI+MTE, color bits are part of the capability metadata, and so protected against corruption.</a:t>
            </a:r>
          </a:p>
          <a:p>
            <a:endParaRPr lang="en-US"/>
          </a:p>
          <a:p>
            <a:pPr marL="228600" indent="-228600">
              <a:buAutoNum type="arabicParenR"/>
            </a:pPr>
            <a:r>
              <a:rPr lang="en-US"/>
              <a:t>On allocation, allocator derives bounded, colored capability to heap memory and grants this to the client.</a:t>
            </a:r>
            <a:br>
              <a:rPr lang="en-US"/>
            </a:br>
            <a:r>
              <a:rPr lang="en-US"/>
              <a:t>The distinguished “rainbow” color value is allowed to derive capabilities of any color and change the color of memory.</a:t>
            </a:r>
            <a:br>
              <a:rPr lang="en-US"/>
            </a:br>
            <a:r>
              <a:rPr lang="en-US"/>
              <a:t>Other colors can only produce the same color progeny and cannot change memory’s color.</a:t>
            </a:r>
            <a:br>
              <a:rPr lang="en-US"/>
            </a:br>
            <a:endParaRPr lang="en-US"/>
          </a:p>
          <a:p>
            <a:pPr marL="228600" indent="-228600">
              <a:buAutoNum type="arabicParenR"/>
            </a:pPr>
            <a:r>
              <a:rPr lang="en-US"/>
              <a:t>The client is then free to use the derived capability, and eventually frees it.</a:t>
            </a:r>
            <a:br>
              <a:rPr lang="en-US"/>
            </a:br>
            <a:endParaRPr lang="en-US"/>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t>The allocator uses its elevated authority to recolor memory, preventing the client’s </a:t>
            </a:r>
            <a:r>
              <a:rPr lang="en-US" i="1"/>
              <a:t>valid capability</a:t>
            </a:r>
            <a:r>
              <a:rPr lang="en-US" i="0"/>
              <a:t> from reaching memory</a:t>
            </a:r>
            <a:r>
              <a:rPr lang="en-US"/>
              <a:t>.  (Can zero memory itself with little/no additional cost at the same time.)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t>Recolor-on-free closes UAF window, which gives a better debugging story, and enables secure </a:t>
            </a:r>
            <a:r>
              <a:rPr lang="en-US" i="1"/>
              <a:t>in-band metadata</a:t>
            </a:r>
            <a:r>
              <a:rPr lang="en-US" i="0"/>
              <a:t>, simplifying allocator design.  (More on that in a moment.)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i="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i="0"/>
              <a:t>CHERI handles the spatial safety concerns, so adjacent heap objects can have the same color without loss of security.</a:t>
            </a:r>
            <a:br>
              <a:rPr lang="en-US"/>
            </a:br>
            <a:endParaRPr lang="en-US"/>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t>Re-allocation proceeds as last time, with the allocator constructing a new capability of the right color for the client.  (Any in-band metadata cleared before return.)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t>Clients cannot change the color of their capabilities, nor can they recolor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i="0"/>
              <a:t>-----</a:t>
            </a:r>
          </a:p>
          <a:p>
            <a:endParaRPr lang="en-US" i="0"/>
          </a:p>
          <a:p>
            <a:pPr marL="171450" indent="-171450">
              <a:buFont typeface="Arial" panose="020B0604020202020204" pitchFamily="34" charset="0"/>
              <a:buChar char="•"/>
            </a:pPr>
            <a:r>
              <a:rPr lang="en-US"/>
              <a:t>Mismatching loads trap; data dependence may delay retirement of subsequent independent instructions, but no other costs.</a:t>
            </a:r>
            <a:br>
              <a:rPr lang="en-US"/>
            </a:br>
            <a:r>
              <a:rPr lang="en-US"/>
              <a:t>Mismatching stores can </a:t>
            </a:r>
            <a:r>
              <a:rPr lang="en-US" i="1"/>
              <a:t>fizzle</a:t>
            </a:r>
            <a:r>
              <a:rPr lang="en-US" i="0"/>
              <a:t>: can retire immediately and will be dropped from the store buffer rather than updating in L1.  Some complexity around store-to-load forwarding (wait, don’t trap, if colors mismatch?), but should hide latency of fetch for color comparison.</a:t>
            </a:r>
          </a:p>
          <a:p>
            <a:pPr marL="171450" indent="-171450">
              <a:buFont typeface="Arial" panose="020B0604020202020204" pitchFamily="34" charset="0"/>
              <a:buChar char="•"/>
            </a:pPr>
            <a:endParaRPr lang="en-US" i="0"/>
          </a:p>
          <a:p>
            <a:pPr marL="171450" indent="-171450">
              <a:buFont typeface="Arial" panose="020B0604020202020204" pitchFamily="34" charset="0"/>
              <a:buChar char="•"/>
            </a:pPr>
            <a:r>
              <a:rPr lang="en-US" i="0"/>
              <a:t>A p</a:t>
            </a:r>
            <a:r>
              <a:rPr lang="en-US"/>
              <a:t>urpose-built atomic compare-and-decrement-color instruction catches would-be double-frees and handles concurrent interaction with the revocation.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Even 1-bit “scaled down” MTE has useful security properties (closes UAF window) and simplifies software design (allows in-band metadata) but loses performance win of delayed revocation</a:t>
            </a:r>
          </a:p>
        </p:txBody>
      </p:sp>
      <p:sp>
        <p:nvSpPr>
          <p:cNvPr id="4" name="Slide Number Placeholder 3"/>
          <p:cNvSpPr>
            <a:spLocks noGrp="1"/>
          </p:cNvSpPr>
          <p:nvPr>
            <p:ph type="sldNum" sz="quarter" idx="5"/>
          </p:nvPr>
        </p:nvSpPr>
        <p:spPr/>
        <p:txBody>
          <a:bodyPr/>
          <a:lstStyle/>
          <a:p>
            <a:fld id="{1BB15F58-1EA9-4668-BDA9-1342F0B2E022}" type="slidenum">
              <a:rPr lang="en-US" smtClean="0"/>
              <a:t>101</a:t>
            </a:fld>
            <a:endParaRPr lang="en-US"/>
          </a:p>
        </p:txBody>
      </p:sp>
    </p:spTree>
    <p:extLst>
      <p:ext uri="{BB962C8B-B14F-4D97-AF65-F5344CB8AC3E}">
        <p14:creationId xmlns:p14="http://schemas.microsoft.com/office/powerpoint/2010/main" val="17293486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Putting everything together, CHERI and memory colouring let us give out spatially-bounded pointers to heap objects at particular colours.</a:t>
            </a:r>
          </a:p>
          <a:p>
            <a:pPr marL="228600" indent="-228600">
              <a:buAutoNum type="arabicPeriod"/>
            </a:pPr>
            <a:endParaRPr lang="en-GB"/>
          </a:p>
          <a:p>
            <a:pPr marL="228600" indent="-228600">
              <a:buAutoNum type="arabicPeriod"/>
            </a:pPr>
            <a:r>
              <a:rPr lang="en-GB"/>
              <a:t>When those objects are freed, we can recolour their backing memory, invalidating pointers to the freed object.</a:t>
            </a:r>
            <a:br>
              <a:rPr lang="en-GB"/>
            </a:br>
            <a:endParaRPr lang="en-GB"/>
          </a:p>
          <a:p>
            <a:pPr marL="228600" indent="-228600">
              <a:buAutoNum type="arabicPeriod"/>
            </a:pPr>
            <a:r>
              <a:rPr lang="en-GB"/>
              <a:t>If we have not exhausted the colour space, memory can be queued for reuse immediately!</a:t>
            </a:r>
          </a:p>
          <a:p>
            <a:pPr marL="228600" indent="-228600">
              <a:buAutoNum type="arabicPeriod"/>
            </a:pPr>
            <a:endParaRPr lang="en-GB"/>
          </a:p>
          <a:p>
            <a:pPr marL="228600" indent="-228600">
              <a:buAutoNum type="arabicPeriod"/>
            </a:pPr>
            <a:r>
              <a:rPr lang="en-GB"/>
              <a:t>When we have exhausted the colour space for a given piece of memory, it is instead unmapped, if possible, and the address space held in quarantine.</a:t>
            </a:r>
          </a:p>
          <a:p>
            <a:pPr marL="228600" indent="-228600">
              <a:buAutoNum type="arabicPeriod"/>
            </a:pPr>
            <a:endParaRPr lang="en-GB"/>
          </a:p>
          <a:p>
            <a:pPr marL="228600" indent="-228600">
              <a:buAutoNum type="arabicPeriod"/>
            </a:pPr>
            <a:r>
              <a:rPr lang="en-GB"/>
              <a:t>Only when we are close to exhausting address space or when mapped memory is sufficiently fragmented must we run the </a:t>
            </a:r>
            <a:r>
              <a:rPr lang="en-GB" err="1"/>
              <a:t>revoker</a:t>
            </a:r>
            <a:r>
              <a:rPr lang="en-GB"/>
              <a:t>, which then makes address space safe for reuse.</a:t>
            </a:r>
          </a:p>
          <a:p>
            <a:pPr marL="228600" indent="-228600">
              <a:buAutoNum type="arabicPeriod"/>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Therefore, address space enters quarantine at a significantly reduced rate: 1/(ncolor-1) of the rate without MTE.  </a:t>
            </a:r>
            <a:r>
              <a:rPr lang="en-US"/>
              <a:t>A 4-bit MTE scheme lets us accumulate quarantine at a 15</a:t>
            </a:r>
            <a:r>
              <a:rPr lang="en-US" baseline="30000"/>
              <a:t>th</a:t>
            </a:r>
            <a:r>
              <a:rPr lang="en-US"/>
              <a:t> the pace, and so with the same quarantine size, we need to revoke a 15</a:t>
            </a:r>
            <a:r>
              <a:rPr lang="en-US" baseline="30000"/>
              <a:t>th</a:t>
            </a:r>
            <a:r>
              <a:rPr lang="en-US"/>
              <a:t> as often, or we could have a 15</a:t>
            </a:r>
            <a:r>
              <a:rPr lang="en-US" baseline="30000"/>
              <a:t>th</a:t>
            </a:r>
            <a:r>
              <a:rPr lang="en-US"/>
              <a:t> the quarantine and revoke at the current pace, or some other tradeoff.</a:t>
            </a:r>
            <a:endParaRPr lang="en-GB"/>
          </a:p>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102</a:t>
            </a:fld>
            <a:endParaRPr lang="en-US"/>
          </a:p>
        </p:txBody>
      </p:sp>
    </p:spTree>
    <p:extLst>
      <p:ext uri="{BB962C8B-B14F-4D97-AF65-F5344CB8AC3E}">
        <p14:creationId xmlns:p14="http://schemas.microsoft.com/office/powerpoint/2010/main" val="24514089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might people think there’s competition between the two efforts?  Let’s look in a little more detail.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4119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85A4D3-B786-4E9B-91E4-DB991156D8F5}" type="slidenum">
              <a:rPr lang="en-US" smtClean="0"/>
              <a:t>104</a:t>
            </a:fld>
            <a:endParaRPr lang="en-US"/>
          </a:p>
        </p:txBody>
      </p:sp>
    </p:spTree>
    <p:extLst>
      <p:ext uri="{BB962C8B-B14F-4D97-AF65-F5344CB8AC3E}">
        <p14:creationId xmlns:p14="http://schemas.microsoft.com/office/powerpoint/2010/main" val="39251458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just like to give a shout out to the Rust community where, for not entirely unrelated reasons, there is already a bit of a move towards a very CHERI-compatible story.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A4D3-B786-4E9B-91E4-DB991156D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674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54D7-5E38-497B-A253-A16E032DF3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90D486-5601-482D-95A3-A2D6CD6F4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79AF04-2BE6-4880-A97D-68C9CB61ED1E}"/>
              </a:ext>
            </a:extLst>
          </p:cNvPr>
          <p:cNvSpPr>
            <a:spLocks noGrp="1"/>
          </p:cNvSpPr>
          <p:nvPr>
            <p:ph type="dt" sz="half" idx="10"/>
          </p:nvPr>
        </p:nvSpPr>
        <p:spPr/>
        <p:txBody>
          <a:bodyPr/>
          <a:lstStyle/>
          <a:p>
            <a:r>
              <a:rPr lang="en-US"/>
              <a:t>2021-11-30</a:t>
            </a:r>
          </a:p>
        </p:txBody>
      </p:sp>
      <p:sp>
        <p:nvSpPr>
          <p:cNvPr id="5" name="Footer Placeholder 4">
            <a:extLst>
              <a:ext uri="{FF2B5EF4-FFF2-40B4-BE49-F238E27FC236}">
                <a16:creationId xmlns:a16="http://schemas.microsoft.com/office/drawing/2014/main" id="{2EAC211C-3B26-4C9C-B4FE-D4C04F93E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BC351-2CD1-4C53-8D21-DD183CBCCD9E}"/>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647739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F53B-3919-479D-9EB2-6474C6D9C6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541FE6-FBC1-4BBA-9BE0-FF671413E3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35D5B-8988-4FA2-8D69-98D77DDD0B71}"/>
              </a:ext>
            </a:extLst>
          </p:cNvPr>
          <p:cNvSpPr>
            <a:spLocks noGrp="1"/>
          </p:cNvSpPr>
          <p:nvPr>
            <p:ph type="dt" sz="half" idx="10"/>
          </p:nvPr>
        </p:nvSpPr>
        <p:spPr/>
        <p:txBody>
          <a:bodyPr/>
          <a:lstStyle/>
          <a:p>
            <a:r>
              <a:rPr lang="en-US"/>
              <a:t>2021-11-30</a:t>
            </a:r>
          </a:p>
        </p:txBody>
      </p:sp>
      <p:sp>
        <p:nvSpPr>
          <p:cNvPr id="5" name="Footer Placeholder 4">
            <a:extLst>
              <a:ext uri="{FF2B5EF4-FFF2-40B4-BE49-F238E27FC236}">
                <a16:creationId xmlns:a16="http://schemas.microsoft.com/office/drawing/2014/main" id="{42F15213-2477-420F-BA9E-2D595E317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DF33D-29DB-4705-95EF-2873FC4A8DA6}"/>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1628782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4E6640-9298-48B7-8415-A20179739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05D32B-76E6-447C-9F96-02F67D9288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7C492-AEA8-4436-885F-5C2B106F1165}"/>
              </a:ext>
            </a:extLst>
          </p:cNvPr>
          <p:cNvSpPr>
            <a:spLocks noGrp="1"/>
          </p:cNvSpPr>
          <p:nvPr>
            <p:ph type="dt" sz="half" idx="10"/>
          </p:nvPr>
        </p:nvSpPr>
        <p:spPr/>
        <p:txBody>
          <a:bodyPr/>
          <a:lstStyle/>
          <a:p>
            <a:r>
              <a:rPr lang="en-US"/>
              <a:t>2021-11-30</a:t>
            </a:r>
          </a:p>
        </p:txBody>
      </p:sp>
      <p:sp>
        <p:nvSpPr>
          <p:cNvPr id="5" name="Footer Placeholder 4">
            <a:extLst>
              <a:ext uri="{FF2B5EF4-FFF2-40B4-BE49-F238E27FC236}">
                <a16:creationId xmlns:a16="http://schemas.microsoft.com/office/drawing/2014/main" id="{B1052A5B-C426-4588-8C3C-034507EC2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69272-4046-4415-B4BB-7D77CD608377}"/>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3743314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10666476" y="6477001"/>
            <a:ext cx="966724" cy="368301"/>
          </a:xfrm>
        </p:spPr>
        <p:txBody>
          <a:bodyPr/>
          <a:lstStyle>
            <a:lvl1pPr>
              <a:defRPr b="1">
                <a:solidFill>
                  <a:schemeClr val="bg1">
                    <a:lumMod val="50000"/>
                  </a:schemeClr>
                </a:solidFill>
                <a:latin typeface="Calibri" pitchFamily="34" charset="0"/>
              </a:defRPr>
            </a:lvl1pPr>
          </a:lstStyle>
          <a:p>
            <a:pPr>
              <a:defRPr/>
            </a:pPr>
            <a:fld id="{231CC523-8BC6-4921-807A-66BD262F34AB}" type="slidenum">
              <a:rPr lang="en-US" smtClean="0">
                <a:solidFill>
                  <a:prstClr val="white">
                    <a:lumMod val="50000"/>
                  </a:prstClr>
                </a:solidFill>
              </a:rPr>
              <a:pPr>
                <a:defRPr/>
              </a:pPr>
              <a:t>‹#›</a:t>
            </a:fld>
            <a:endParaRPr lang="en-US">
              <a:solidFill>
                <a:prstClr val="white">
                  <a:lumMod val="50000"/>
                </a:prstClr>
              </a:solidFill>
            </a:endParaRPr>
          </a:p>
        </p:txBody>
      </p:sp>
      <p:sp>
        <p:nvSpPr>
          <p:cNvPr id="5" name="Content Placeholder 10"/>
          <p:cNvSpPr>
            <a:spLocks noGrp="1"/>
          </p:cNvSpPr>
          <p:nvPr>
            <p:ph sz="quarter" idx="13"/>
          </p:nvPr>
        </p:nvSpPr>
        <p:spPr>
          <a:xfrm>
            <a:off x="558800" y="1030148"/>
            <a:ext cx="11074400" cy="5446853"/>
          </a:xfrm>
        </p:spPr>
        <p:txBody>
          <a:bodyPr/>
          <a:lstStyle>
            <a:lvl1pPr marL="342900" indent="-342900">
              <a:buFont typeface="Wingdings" panose="05000000000000000000" pitchFamily="2" charset="2"/>
              <a:buChar char="§"/>
              <a:defRPr sz="2000">
                <a:latin typeface="Calibri" pitchFamily="34" charset="0"/>
                <a:ea typeface="Tahoma" pitchFamily="34" charset="0"/>
                <a:cs typeface="Tahoma" pitchFamily="34" charset="0"/>
              </a:defRPr>
            </a:lvl1pPr>
            <a:lvl2pPr marL="742950" indent="-285750">
              <a:buFont typeface="Arial" pitchFamily="34" charset="0"/>
              <a:buChar char="•"/>
              <a:defRPr sz="1800">
                <a:latin typeface="Calibri" pitchFamily="34" charset="0"/>
              </a:defRPr>
            </a:lvl2pPr>
            <a:lvl3pPr marL="1143000" indent="-228600">
              <a:buFont typeface="Wingdings" panose="05000000000000000000" pitchFamily="2" charset="2"/>
              <a:buChar char="§"/>
              <a:defRPr sz="1600">
                <a:latin typeface="Calibri" pitchFamily="34" charset="0"/>
              </a:defRPr>
            </a:lvl3pPr>
            <a:lvl4pPr marL="1600200" indent="-228600">
              <a:buFont typeface="Arial" pitchFamily="34" charset="0"/>
              <a:buChar char="•"/>
              <a:defRPr sz="1400">
                <a:latin typeface="Calibri" pitchFamily="34" charset="0"/>
              </a:defRPr>
            </a:lvl4pPr>
            <a:lvl5pPr marL="2057400" indent="-228600">
              <a:buFont typeface="Arial" pitchFamily="34" charset="0"/>
              <a:buChar char="•"/>
              <a:defRPr sz="1400">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1"/>
          <p:cNvSpPr>
            <a:spLocks noGrp="1"/>
          </p:cNvSpPr>
          <p:nvPr>
            <p:ph type="ctrTitle"/>
          </p:nvPr>
        </p:nvSpPr>
        <p:spPr>
          <a:xfrm>
            <a:off x="558801" y="190260"/>
            <a:ext cx="11074399" cy="612648"/>
          </a:xfrm>
        </p:spPr>
        <p:txBody>
          <a:bodyPr>
            <a:normAutofit/>
          </a:bodyPr>
          <a:lstStyle>
            <a:lvl1pPr algn="l">
              <a:defRPr sz="2400" b="1">
                <a:latin typeface="Calibri" pitchFamily="34" charset="0"/>
                <a:ea typeface="Tahoma" pitchFamily="34" charset="0"/>
                <a:cs typeface="Tahoma" pitchFamily="34" charset="0"/>
              </a:defRPr>
            </a:lvl1pPr>
          </a:lstStyle>
          <a:p>
            <a:r>
              <a:rPr lang="en-US"/>
              <a:t>Click to edit Master title style</a:t>
            </a:r>
          </a:p>
        </p:txBody>
      </p:sp>
      <p:cxnSp>
        <p:nvCxnSpPr>
          <p:cNvPr id="9" name="Straight Connector 7"/>
          <p:cNvCxnSpPr>
            <a:cxnSpLocks noChangeShapeType="1"/>
          </p:cNvCxnSpPr>
          <p:nvPr userDrawn="1"/>
        </p:nvCxnSpPr>
        <p:spPr bwMode="auto">
          <a:xfrm>
            <a:off x="508000" y="840448"/>
            <a:ext cx="11176000" cy="1587"/>
          </a:xfrm>
          <a:prstGeom prst="line">
            <a:avLst/>
          </a:prstGeom>
          <a:noFill/>
          <a:ln w="22225">
            <a:solidFill>
              <a:srgbClr val="0F5E90"/>
            </a:solidFill>
            <a:round/>
            <a:headEnd/>
            <a:tailEnd/>
          </a:ln>
        </p:spPr>
      </p:cxnSp>
      <p:sp>
        <p:nvSpPr>
          <p:cNvPr id="7" name="Date Placeholder 3">
            <a:extLst>
              <a:ext uri="{FF2B5EF4-FFF2-40B4-BE49-F238E27FC236}">
                <a16:creationId xmlns:a16="http://schemas.microsoft.com/office/drawing/2014/main" id="{BD11349B-1B7B-41E0-9BA3-99291108A7AD}"/>
              </a:ext>
            </a:extLst>
          </p:cNvPr>
          <p:cNvSpPr>
            <a:spLocks noGrp="1"/>
          </p:cNvSpPr>
          <p:nvPr>
            <p:ph type="dt" sz="half" idx="10"/>
          </p:nvPr>
        </p:nvSpPr>
        <p:spPr>
          <a:xfrm>
            <a:off x="558800" y="6480177"/>
            <a:ext cx="1882648" cy="365125"/>
          </a:xfrm>
        </p:spPr>
        <p:txBody>
          <a:bodyPr/>
          <a:lstStyle/>
          <a:p>
            <a:r>
              <a:rPr lang="en-US"/>
              <a:t>2021-11-30</a:t>
            </a:r>
          </a:p>
        </p:txBody>
      </p:sp>
      <p:sp>
        <p:nvSpPr>
          <p:cNvPr id="8" name="Footer Placeholder 4">
            <a:extLst>
              <a:ext uri="{FF2B5EF4-FFF2-40B4-BE49-F238E27FC236}">
                <a16:creationId xmlns:a16="http://schemas.microsoft.com/office/drawing/2014/main" id="{CD00D0F5-4D93-4AF6-AE4B-9A6ED650A5F7}"/>
              </a:ext>
            </a:extLst>
          </p:cNvPr>
          <p:cNvSpPr>
            <a:spLocks noGrp="1"/>
          </p:cNvSpPr>
          <p:nvPr>
            <p:ph type="ftr" sz="quarter" idx="14"/>
          </p:nvPr>
        </p:nvSpPr>
        <p:spPr>
          <a:xfrm>
            <a:off x="3346704" y="6480177"/>
            <a:ext cx="5495544" cy="365125"/>
          </a:xfrm>
        </p:spPr>
        <p:txBody>
          <a:bodyPr/>
          <a:lstStyle/>
          <a:p>
            <a:endParaRPr lang="en-US"/>
          </a:p>
        </p:txBody>
      </p:sp>
    </p:spTree>
    <p:extLst>
      <p:ext uri="{BB962C8B-B14F-4D97-AF65-F5344CB8AC3E}">
        <p14:creationId xmlns:p14="http://schemas.microsoft.com/office/powerpoint/2010/main" val="96752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11082209" y="6553200"/>
            <a:ext cx="1016000" cy="292102"/>
          </a:xfrm>
        </p:spPr>
        <p:txBody>
          <a:bodyPr/>
          <a:lstStyle>
            <a:lvl1pPr>
              <a:defRPr b="1">
                <a:solidFill>
                  <a:schemeClr val="bg1">
                    <a:lumMod val="50000"/>
                  </a:schemeClr>
                </a:solidFill>
                <a:latin typeface="Calibri" pitchFamily="34" charset="0"/>
              </a:defRPr>
            </a:lvl1pPr>
          </a:lstStyle>
          <a:p>
            <a:pPr>
              <a:defRPr/>
            </a:pPr>
            <a:fld id="{231CC523-8BC6-4921-807A-66BD262F34AB}" type="slidenum">
              <a:rPr lang="en-US" smtClean="0">
                <a:solidFill>
                  <a:prstClr val="white">
                    <a:lumMod val="50000"/>
                  </a:prstClr>
                </a:solidFill>
              </a:rPr>
              <a:pPr>
                <a:defRPr/>
              </a:pPr>
              <a:t>‹#›</a:t>
            </a:fld>
            <a:endParaRPr lang="en-US">
              <a:solidFill>
                <a:prstClr val="white">
                  <a:lumMod val="50000"/>
                </a:prstClr>
              </a:solidFill>
            </a:endParaRPr>
          </a:p>
        </p:txBody>
      </p:sp>
      <p:sp>
        <p:nvSpPr>
          <p:cNvPr id="5" name="Content Placeholder 10"/>
          <p:cNvSpPr>
            <a:spLocks noGrp="1"/>
          </p:cNvSpPr>
          <p:nvPr>
            <p:ph sz="quarter" idx="13"/>
          </p:nvPr>
        </p:nvSpPr>
        <p:spPr>
          <a:xfrm>
            <a:off x="558800" y="1030148"/>
            <a:ext cx="11074400" cy="5446853"/>
          </a:xfrm>
        </p:spPr>
        <p:txBody>
          <a:bodyPr/>
          <a:lstStyle>
            <a:lvl1pPr marL="342900" indent="-342900">
              <a:buFont typeface="Wingdings" panose="05000000000000000000" pitchFamily="2" charset="2"/>
              <a:buChar char="§"/>
              <a:defRPr sz="2000">
                <a:latin typeface="Calibri" pitchFamily="34" charset="0"/>
                <a:ea typeface="Tahoma" pitchFamily="34" charset="0"/>
                <a:cs typeface="Tahoma" pitchFamily="34" charset="0"/>
              </a:defRPr>
            </a:lvl1pPr>
            <a:lvl2pPr marL="742950" indent="-285750">
              <a:buFont typeface="Arial" pitchFamily="34" charset="0"/>
              <a:buChar char="•"/>
              <a:defRPr sz="1800">
                <a:latin typeface="Calibri" pitchFamily="34" charset="0"/>
              </a:defRPr>
            </a:lvl2pPr>
            <a:lvl3pPr marL="1143000" indent="-228600">
              <a:buFont typeface="Wingdings" panose="05000000000000000000" pitchFamily="2" charset="2"/>
              <a:buChar char="§"/>
              <a:defRPr sz="1600">
                <a:latin typeface="Calibri" pitchFamily="34" charset="0"/>
              </a:defRPr>
            </a:lvl3pPr>
            <a:lvl4pPr marL="1600200" indent="-228600">
              <a:buFont typeface="Arial" pitchFamily="34" charset="0"/>
              <a:buChar char="•"/>
              <a:defRPr sz="1400">
                <a:latin typeface="Calibri" pitchFamily="34" charset="0"/>
              </a:defRPr>
            </a:lvl4pPr>
            <a:lvl5pPr marL="2057400" indent="-228600">
              <a:buFont typeface="Arial" pitchFamily="34" charset="0"/>
              <a:buChar char="•"/>
              <a:defRPr sz="1400">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1"/>
          <p:cNvSpPr>
            <a:spLocks noGrp="1"/>
          </p:cNvSpPr>
          <p:nvPr>
            <p:ph type="ctrTitle"/>
          </p:nvPr>
        </p:nvSpPr>
        <p:spPr>
          <a:xfrm>
            <a:off x="558801" y="190260"/>
            <a:ext cx="11074399" cy="612648"/>
          </a:xfrm>
        </p:spPr>
        <p:txBody>
          <a:bodyPr>
            <a:normAutofit/>
          </a:bodyPr>
          <a:lstStyle>
            <a:lvl1pPr algn="l">
              <a:defRPr sz="2400" b="1">
                <a:latin typeface="Calibri" pitchFamily="34" charset="0"/>
                <a:ea typeface="Tahoma" pitchFamily="34" charset="0"/>
                <a:cs typeface="Tahoma" pitchFamily="34" charset="0"/>
              </a:defRPr>
            </a:lvl1pPr>
          </a:lstStyle>
          <a:p>
            <a:r>
              <a:rPr lang="en-US"/>
              <a:t>Click to edit Master title style</a:t>
            </a:r>
          </a:p>
        </p:txBody>
      </p:sp>
      <p:cxnSp>
        <p:nvCxnSpPr>
          <p:cNvPr id="9" name="Straight Connector 7"/>
          <p:cNvCxnSpPr>
            <a:cxnSpLocks noChangeShapeType="1"/>
          </p:cNvCxnSpPr>
          <p:nvPr userDrawn="1"/>
        </p:nvCxnSpPr>
        <p:spPr bwMode="auto">
          <a:xfrm>
            <a:off x="508000" y="840448"/>
            <a:ext cx="11176000" cy="1587"/>
          </a:xfrm>
          <a:prstGeom prst="line">
            <a:avLst/>
          </a:prstGeom>
          <a:noFill/>
          <a:ln w="22225">
            <a:solidFill>
              <a:srgbClr val="0F5E90"/>
            </a:solidFill>
            <a:round/>
            <a:headEnd/>
            <a:tailEnd/>
          </a:ln>
        </p:spPr>
      </p:cxnSp>
    </p:spTree>
    <p:extLst>
      <p:ext uri="{BB962C8B-B14F-4D97-AF65-F5344CB8AC3E}">
        <p14:creationId xmlns:p14="http://schemas.microsoft.com/office/powerpoint/2010/main" val="2068059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6981" y="6356353"/>
            <a:ext cx="2387419" cy="365125"/>
          </a:xfrm>
          <a:prstGeom prst="rect">
            <a:avLst/>
          </a:prstGeom>
        </p:spPr>
        <p:txBody>
          <a:bodyPr/>
          <a:lstStyle/>
          <a:p>
            <a:fld id="{A12BED5E-FBA3-1842-A50C-BED8A5E202CD}" type="datetime1">
              <a:rPr lang="en-GB" smtClean="0"/>
              <a:t>04/12/2024</a:t>
            </a:fld>
            <a:endParaRPr lang="en-US"/>
          </a:p>
        </p:txBody>
      </p:sp>
      <p:sp>
        <p:nvSpPr>
          <p:cNvPr id="5" name="Footer Placeholder 4"/>
          <p:cNvSpPr>
            <a:spLocks noGrp="1"/>
          </p:cNvSpPr>
          <p:nvPr>
            <p:ph type="ftr" sz="quarter" idx="11"/>
          </p:nvPr>
        </p:nvSpPr>
        <p:spPr>
          <a:xfrm>
            <a:off x="3815616" y="6356353"/>
            <a:ext cx="456946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10337-D125-4415-9656-4E80555D34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331E26-E1BA-4057-853E-036582177C79}"/>
              </a:ext>
            </a:extLst>
          </p:cNvPr>
          <p:cNvSpPr>
            <a:spLocks noGrp="1"/>
          </p:cNvSpPr>
          <p:nvPr>
            <p:ph type="dt" sz="half" idx="10"/>
          </p:nvPr>
        </p:nvSpPr>
        <p:spPr/>
        <p:txBody>
          <a:bodyPr/>
          <a:lstStyle/>
          <a:p>
            <a:fld id="{390F4C1B-A558-41E5-8ABD-B4E865B62B18}" type="datetime1">
              <a:rPr lang="en-US" smtClean="0"/>
              <a:t>12/4/2024</a:t>
            </a:fld>
            <a:endParaRPr lang="en-US"/>
          </a:p>
        </p:txBody>
      </p:sp>
      <p:sp>
        <p:nvSpPr>
          <p:cNvPr id="4" name="Footer Placeholder 3">
            <a:extLst>
              <a:ext uri="{FF2B5EF4-FFF2-40B4-BE49-F238E27FC236}">
                <a16:creationId xmlns:a16="http://schemas.microsoft.com/office/drawing/2014/main" id="{2B17B8EE-D36E-43DD-8D40-6137C3DAD2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120120-8042-4BF0-B295-020C679AF72E}"/>
              </a:ext>
            </a:extLst>
          </p:cNvPr>
          <p:cNvSpPr>
            <a:spLocks noGrp="1"/>
          </p:cNvSpPr>
          <p:nvPr>
            <p:ph type="sldNum" sz="quarter" idx="12"/>
          </p:nvPr>
        </p:nvSpPr>
        <p:spPr/>
        <p:txBody>
          <a:bodyPr/>
          <a:lstStyle/>
          <a:p>
            <a:fld id="{99BC1C73-9708-47CD-B181-4C0BE5191C18}" type="slidenum">
              <a:rPr lang="en-US" smtClean="0"/>
              <a:t>‹#›</a:t>
            </a:fld>
            <a:endParaRPr lang="en-US"/>
          </a:p>
        </p:txBody>
      </p:sp>
    </p:spTree>
    <p:extLst>
      <p:ext uri="{BB962C8B-B14F-4D97-AF65-F5344CB8AC3E}">
        <p14:creationId xmlns:p14="http://schemas.microsoft.com/office/powerpoint/2010/main" val="3300219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E716-9EAE-4ACF-8DA6-48433B3749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AB52F-2665-4539-9045-101913BAE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96EDB-E53C-4C01-8CF3-F8587AE467C4}"/>
              </a:ext>
            </a:extLst>
          </p:cNvPr>
          <p:cNvSpPr>
            <a:spLocks noGrp="1"/>
          </p:cNvSpPr>
          <p:nvPr>
            <p:ph type="dt" sz="half" idx="10"/>
          </p:nvPr>
        </p:nvSpPr>
        <p:spPr/>
        <p:txBody>
          <a:bodyPr/>
          <a:lstStyle/>
          <a:p>
            <a:fld id="{55596F19-4E8A-47DB-83E1-2AA4CFBAC160}" type="datetimeFigureOut">
              <a:rPr lang="en-US" smtClean="0"/>
              <a:t>12/4/2024</a:t>
            </a:fld>
            <a:endParaRPr lang="en-US"/>
          </a:p>
        </p:txBody>
      </p:sp>
      <p:sp>
        <p:nvSpPr>
          <p:cNvPr id="5" name="Footer Placeholder 4">
            <a:extLst>
              <a:ext uri="{FF2B5EF4-FFF2-40B4-BE49-F238E27FC236}">
                <a16:creationId xmlns:a16="http://schemas.microsoft.com/office/drawing/2014/main" id="{4C85F1F3-3F3D-4ED1-98DB-10CF338C8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7471F-B7D4-45D9-AAB7-825F1C7E436A}"/>
              </a:ext>
            </a:extLst>
          </p:cNvPr>
          <p:cNvSpPr>
            <a:spLocks noGrp="1"/>
          </p:cNvSpPr>
          <p:nvPr>
            <p:ph type="sldNum" sz="quarter" idx="12"/>
          </p:nvPr>
        </p:nvSpPr>
        <p:spPr/>
        <p:txBody>
          <a:bodyPr/>
          <a:lstStyle/>
          <a:p>
            <a:fld id="{693D8FC6-6EBF-46AE-9F57-0CD6E507C0F0}" type="slidenum">
              <a:rPr lang="en-US" smtClean="0"/>
              <a:t>‹#›</a:t>
            </a:fld>
            <a:endParaRPr lang="en-US"/>
          </a:p>
        </p:txBody>
      </p:sp>
    </p:spTree>
    <p:extLst>
      <p:ext uri="{BB962C8B-B14F-4D97-AF65-F5344CB8AC3E}">
        <p14:creationId xmlns:p14="http://schemas.microsoft.com/office/powerpoint/2010/main" val="247808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A33B-5301-4A69-BBAA-FB1307D03B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5EC8A9-955F-4E4F-86E1-1595C5089C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F4FE5-2D16-4EE9-A773-F87091A7B1FE}"/>
              </a:ext>
            </a:extLst>
          </p:cNvPr>
          <p:cNvSpPr>
            <a:spLocks noGrp="1"/>
          </p:cNvSpPr>
          <p:nvPr>
            <p:ph type="dt" sz="half" idx="10"/>
          </p:nvPr>
        </p:nvSpPr>
        <p:spPr/>
        <p:txBody>
          <a:bodyPr/>
          <a:lstStyle/>
          <a:p>
            <a:r>
              <a:rPr lang="en-US"/>
              <a:t>2021-11-30</a:t>
            </a:r>
          </a:p>
        </p:txBody>
      </p:sp>
      <p:sp>
        <p:nvSpPr>
          <p:cNvPr id="5" name="Footer Placeholder 4">
            <a:extLst>
              <a:ext uri="{FF2B5EF4-FFF2-40B4-BE49-F238E27FC236}">
                <a16:creationId xmlns:a16="http://schemas.microsoft.com/office/drawing/2014/main" id="{2A5325F5-E309-4991-99F0-BF0CB03F0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50230-069C-43DC-A19C-65BCA556B9DB}"/>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359964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1AF5C-29F2-4D25-9A44-DA9C9286F1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7EA46-F3CD-4DFC-8920-DA67D59F12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7DE4C8-4037-4127-83CF-B26CB2B78E6B}"/>
              </a:ext>
            </a:extLst>
          </p:cNvPr>
          <p:cNvSpPr>
            <a:spLocks noGrp="1"/>
          </p:cNvSpPr>
          <p:nvPr>
            <p:ph type="dt" sz="half" idx="10"/>
          </p:nvPr>
        </p:nvSpPr>
        <p:spPr/>
        <p:txBody>
          <a:bodyPr/>
          <a:lstStyle/>
          <a:p>
            <a:r>
              <a:rPr lang="en-US"/>
              <a:t>2021-11-30</a:t>
            </a:r>
          </a:p>
        </p:txBody>
      </p:sp>
      <p:sp>
        <p:nvSpPr>
          <p:cNvPr id="5" name="Footer Placeholder 4">
            <a:extLst>
              <a:ext uri="{FF2B5EF4-FFF2-40B4-BE49-F238E27FC236}">
                <a16:creationId xmlns:a16="http://schemas.microsoft.com/office/drawing/2014/main" id="{FCBBB6E2-6E4C-4329-AFF0-585A86F84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3AA04-AAC6-4360-B4F3-B9EA26C471FB}"/>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247601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6454-AAC0-42E3-8382-D177DFC7FC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CA04F-FB25-4870-937B-8547E56213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14842C-C690-48B6-A4CF-ED858A65CF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3DE1D7-9367-4213-88AB-A19A83656B0C}"/>
              </a:ext>
            </a:extLst>
          </p:cNvPr>
          <p:cNvSpPr>
            <a:spLocks noGrp="1"/>
          </p:cNvSpPr>
          <p:nvPr>
            <p:ph type="dt" sz="half" idx="10"/>
          </p:nvPr>
        </p:nvSpPr>
        <p:spPr/>
        <p:txBody>
          <a:bodyPr/>
          <a:lstStyle/>
          <a:p>
            <a:r>
              <a:rPr lang="en-US"/>
              <a:t>2021-11-30</a:t>
            </a:r>
          </a:p>
        </p:txBody>
      </p:sp>
      <p:sp>
        <p:nvSpPr>
          <p:cNvPr id="6" name="Footer Placeholder 5">
            <a:extLst>
              <a:ext uri="{FF2B5EF4-FFF2-40B4-BE49-F238E27FC236}">
                <a16:creationId xmlns:a16="http://schemas.microsoft.com/office/drawing/2014/main" id="{C7260379-80AA-4488-BD70-5345FBE8FE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067387-30A2-4ECC-9DAB-4B565D8D3506}"/>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1941135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D583-C4CA-44A8-90F9-DB27CBE5B7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3EED8B-8631-4A0F-AD41-E368345D9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97DC28-54C9-45C3-A48A-E44210A8FF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F8885-4607-4BD4-9BCE-0BA3220CC5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864D8B-0D4C-4C41-BDA9-00E8DF5342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E542CD-4D83-452C-8CBE-3962C7CEB042}"/>
              </a:ext>
            </a:extLst>
          </p:cNvPr>
          <p:cNvSpPr>
            <a:spLocks noGrp="1"/>
          </p:cNvSpPr>
          <p:nvPr>
            <p:ph type="dt" sz="half" idx="10"/>
          </p:nvPr>
        </p:nvSpPr>
        <p:spPr/>
        <p:txBody>
          <a:bodyPr/>
          <a:lstStyle/>
          <a:p>
            <a:r>
              <a:rPr lang="en-US"/>
              <a:t>2021-11-30</a:t>
            </a:r>
          </a:p>
        </p:txBody>
      </p:sp>
      <p:sp>
        <p:nvSpPr>
          <p:cNvPr id="8" name="Footer Placeholder 7">
            <a:extLst>
              <a:ext uri="{FF2B5EF4-FFF2-40B4-BE49-F238E27FC236}">
                <a16:creationId xmlns:a16="http://schemas.microsoft.com/office/drawing/2014/main" id="{05415337-8F6E-418C-B428-FA0C6346AC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F8C831-01BB-4EBD-9465-F722ACFFA96B}"/>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305748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4D3C-FFED-4554-8642-3C166E891A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7706C6-725F-47D1-BC91-26616E39E802}"/>
              </a:ext>
            </a:extLst>
          </p:cNvPr>
          <p:cNvSpPr>
            <a:spLocks noGrp="1"/>
          </p:cNvSpPr>
          <p:nvPr>
            <p:ph type="dt" sz="half" idx="10"/>
          </p:nvPr>
        </p:nvSpPr>
        <p:spPr/>
        <p:txBody>
          <a:bodyPr/>
          <a:lstStyle/>
          <a:p>
            <a:r>
              <a:rPr lang="en-US"/>
              <a:t>2021-11-30</a:t>
            </a:r>
          </a:p>
        </p:txBody>
      </p:sp>
      <p:sp>
        <p:nvSpPr>
          <p:cNvPr id="4" name="Footer Placeholder 3">
            <a:extLst>
              <a:ext uri="{FF2B5EF4-FFF2-40B4-BE49-F238E27FC236}">
                <a16:creationId xmlns:a16="http://schemas.microsoft.com/office/drawing/2014/main" id="{93A2FF2D-D5B6-412C-8C2B-A4F2D43154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E88826-76EE-4F42-A56E-47F319CB214C}"/>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973763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33D97E-7835-4BDD-B92F-82F11A107796}"/>
              </a:ext>
            </a:extLst>
          </p:cNvPr>
          <p:cNvSpPr>
            <a:spLocks noGrp="1"/>
          </p:cNvSpPr>
          <p:nvPr>
            <p:ph type="dt" sz="half" idx="10"/>
          </p:nvPr>
        </p:nvSpPr>
        <p:spPr/>
        <p:txBody>
          <a:bodyPr/>
          <a:lstStyle/>
          <a:p>
            <a:r>
              <a:rPr lang="en-US"/>
              <a:t>2021-11-30</a:t>
            </a:r>
          </a:p>
        </p:txBody>
      </p:sp>
      <p:sp>
        <p:nvSpPr>
          <p:cNvPr id="3" name="Footer Placeholder 2">
            <a:extLst>
              <a:ext uri="{FF2B5EF4-FFF2-40B4-BE49-F238E27FC236}">
                <a16:creationId xmlns:a16="http://schemas.microsoft.com/office/drawing/2014/main" id="{F9E6C8D4-42D9-407F-9B23-C41A5BBC26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A78AED-2A4B-43A5-A560-491E8656C057}"/>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303242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4CFB-F659-41E9-80D1-48972E9D2C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189375-CE65-4AEF-BBC3-054ED16B2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A92A42-9A7B-4E7C-8BE2-FC95E834D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C87EB1-366C-46CC-B21F-91AA8BAF7C19}"/>
              </a:ext>
            </a:extLst>
          </p:cNvPr>
          <p:cNvSpPr>
            <a:spLocks noGrp="1"/>
          </p:cNvSpPr>
          <p:nvPr>
            <p:ph type="dt" sz="half" idx="10"/>
          </p:nvPr>
        </p:nvSpPr>
        <p:spPr/>
        <p:txBody>
          <a:bodyPr/>
          <a:lstStyle/>
          <a:p>
            <a:r>
              <a:rPr lang="en-US"/>
              <a:t>2021-11-30</a:t>
            </a:r>
          </a:p>
        </p:txBody>
      </p:sp>
      <p:sp>
        <p:nvSpPr>
          <p:cNvPr id="6" name="Footer Placeholder 5">
            <a:extLst>
              <a:ext uri="{FF2B5EF4-FFF2-40B4-BE49-F238E27FC236}">
                <a16:creationId xmlns:a16="http://schemas.microsoft.com/office/drawing/2014/main" id="{121E0CD1-99A4-419C-9F38-56DF638721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E881F1-D2AA-4326-817D-32462AE1BBBA}"/>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83320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43EE0-ACEB-479A-B16D-69F4ACC9AD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59D90-A751-4C88-B351-E624B73C28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0C2B40-6177-43AD-98D2-6BB580C0D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99B0A-B4AC-4AD8-82B7-82A7DF6FFBB7}"/>
              </a:ext>
            </a:extLst>
          </p:cNvPr>
          <p:cNvSpPr>
            <a:spLocks noGrp="1"/>
          </p:cNvSpPr>
          <p:nvPr>
            <p:ph type="dt" sz="half" idx="10"/>
          </p:nvPr>
        </p:nvSpPr>
        <p:spPr/>
        <p:txBody>
          <a:bodyPr/>
          <a:lstStyle/>
          <a:p>
            <a:r>
              <a:rPr lang="en-US"/>
              <a:t>2021-11-30</a:t>
            </a:r>
          </a:p>
        </p:txBody>
      </p:sp>
      <p:sp>
        <p:nvSpPr>
          <p:cNvPr id="6" name="Footer Placeholder 5">
            <a:extLst>
              <a:ext uri="{FF2B5EF4-FFF2-40B4-BE49-F238E27FC236}">
                <a16:creationId xmlns:a16="http://schemas.microsoft.com/office/drawing/2014/main" id="{DF5EB2A1-AA1E-4D77-B305-C02CBD09B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FD332-5C55-499F-A154-A860DFB24D36}"/>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2632489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9BBE32-DC94-4CA5-A488-1D67114B05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53A429-9765-4A9D-89A4-C93D044C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C6E0D-C088-4B7F-88E0-5429F794CC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2021-11-30</a:t>
            </a:r>
          </a:p>
        </p:txBody>
      </p:sp>
      <p:sp>
        <p:nvSpPr>
          <p:cNvPr id="5" name="Footer Placeholder 4">
            <a:extLst>
              <a:ext uri="{FF2B5EF4-FFF2-40B4-BE49-F238E27FC236}">
                <a16:creationId xmlns:a16="http://schemas.microsoft.com/office/drawing/2014/main" id="{1523B35A-FB98-471B-A404-5DA5147F3B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2F72D7-B146-4A6E-B92B-7FEE7F212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2D2A5-17B7-4799-8F35-9E191AFC72F3}" type="slidenum">
              <a:rPr lang="en-US" smtClean="0"/>
              <a:t>‹#›</a:t>
            </a:fld>
            <a:endParaRPr lang="en-US"/>
          </a:p>
        </p:txBody>
      </p:sp>
    </p:spTree>
    <p:extLst>
      <p:ext uri="{BB962C8B-B14F-4D97-AF65-F5344CB8AC3E}">
        <p14:creationId xmlns:p14="http://schemas.microsoft.com/office/powerpoint/2010/main" val="28400917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FBEFDE-DEDB-4C46-9CB2-BB9E4A34F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BC82B7-3991-4021-B6B3-760412880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D0C6C-01DA-4ED0-AC7E-6577596F14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B6E63-3B05-4853-A4CE-FC7445DA675C}" type="datetimeFigureOut">
              <a:rPr lang="en-US" smtClean="0"/>
              <a:t>12/4/2024</a:t>
            </a:fld>
            <a:endParaRPr lang="en-US"/>
          </a:p>
        </p:txBody>
      </p:sp>
      <p:sp>
        <p:nvSpPr>
          <p:cNvPr id="5" name="Footer Placeholder 4">
            <a:extLst>
              <a:ext uri="{FF2B5EF4-FFF2-40B4-BE49-F238E27FC236}">
                <a16:creationId xmlns:a16="http://schemas.microsoft.com/office/drawing/2014/main" id="{2B89C3E0-75FE-40A5-9200-10C17CBEBB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FE6126-A8FA-4A15-9AF7-EC584744C1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9DF5A-17D4-4856-BD4B-713EFC21A28B}" type="slidenum">
              <a:rPr lang="en-US" smtClean="0"/>
              <a:t>‹#›</a:t>
            </a:fld>
            <a:endParaRPr lang="en-US"/>
          </a:p>
        </p:txBody>
      </p:sp>
    </p:spTree>
    <p:extLst>
      <p:ext uri="{BB962C8B-B14F-4D97-AF65-F5344CB8AC3E}">
        <p14:creationId xmlns:p14="http://schemas.microsoft.com/office/powerpoint/2010/main" val="3522845993"/>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3773" y="274638"/>
            <a:ext cx="10972800" cy="11327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20140" y="1556102"/>
            <a:ext cx="10301328" cy="48002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5457927" y="6356353"/>
            <a:ext cx="125955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69F7022F-BFDE-A24F-8B41-A294A002DD0C}" type="slidenum">
              <a:rPr lang="en-US" smtClean="0"/>
              <a:pPr/>
              <a:t>‹#›</a:t>
            </a:fld>
            <a:endParaRPr lang="en-US"/>
          </a:p>
        </p:txBody>
      </p:sp>
      <p:pic>
        <p:nvPicPr>
          <p:cNvPr id="7" name="Picture 6"/>
          <p:cNvPicPr>
            <a:picLocks noChangeAspect="1"/>
          </p:cNvPicPr>
          <p:nvPr/>
        </p:nvPicPr>
        <p:blipFill>
          <a:blip r:embed="rId4"/>
          <a:stretch>
            <a:fillRect/>
          </a:stretch>
        </p:blipFill>
        <p:spPr>
          <a:xfrm>
            <a:off x="-152400" y="-157943"/>
            <a:ext cx="12496800" cy="528614"/>
          </a:xfrm>
          <a:prstGeom prst="rect">
            <a:avLst/>
          </a:prstGeom>
        </p:spPr>
      </p:pic>
      <p:pic>
        <p:nvPicPr>
          <p:cNvPr id="11" name="Picture 10"/>
          <p:cNvPicPr>
            <a:picLocks noChangeAspect="1"/>
          </p:cNvPicPr>
          <p:nvPr/>
        </p:nvPicPr>
        <p:blipFill>
          <a:blip r:embed="rId5"/>
          <a:stretch>
            <a:fillRect/>
          </a:stretch>
        </p:blipFill>
        <p:spPr>
          <a:xfrm>
            <a:off x="40764" y="6355515"/>
            <a:ext cx="675927" cy="475653"/>
          </a:xfrm>
          <a:prstGeom prst="rect">
            <a:avLst/>
          </a:prstGeom>
        </p:spPr>
      </p:pic>
      <p:pic>
        <p:nvPicPr>
          <p:cNvPr id="12" name="Picture 11"/>
          <p:cNvPicPr>
            <a:picLocks noChangeAspect="1"/>
          </p:cNvPicPr>
          <p:nvPr/>
        </p:nvPicPr>
        <p:blipFill>
          <a:blip r:embed="rId6"/>
          <a:stretch>
            <a:fillRect/>
          </a:stretch>
        </p:blipFill>
        <p:spPr>
          <a:xfrm>
            <a:off x="10093902" y="6404943"/>
            <a:ext cx="2059691" cy="429509"/>
          </a:xfrm>
          <a:prstGeom prst="rect">
            <a:avLst/>
          </a:prstGeom>
        </p:spPr>
      </p:pic>
    </p:spTree>
    <p:extLst>
      <p:ext uri="{BB962C8B-B14F-4D97-AF65-F5344CB8AC3E}">
        <p14:creationId xmlns:p14="http://schemas.microsoft.com/office/powerpoint/2010/main" val="1424304241"/>
      </p:ext>
    </p:extLst>
  </p:cSld>
  <p:clrMap bg1="lt1" tx1="dk1" bg2="lt2" tx2="dk2" accent1="accent1" accent2="accent2" accent3="accent3" accent4="accent4" accent5="accent5" accent6="accent6" hlink="hlink" folHlink="folHlink"/>
  <p:sldLayoutIdLst>
    <p:sldLayoutId id="2147483729" r:id="rId1"/>
    <p:sldLayoutId id="2147483730"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3pPr>
      <a:lvl4pPr marL="16002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4pPr>
      <a:lvl5pPr marL="20574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D61FC-71F1-4DB4-85FD-261A4A1CF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93F703-60B0-49EB-B413-D8A14AD335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CEAF8-CBCA-46FB-A013-14F140C94C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96F19-4E8A-47DB-83E1-2AA4CFBAC160}" type="datetimeFigureOut">
              <a:rPr lang="en-US" smtClean="0"/>
              <a:t>12/4/2024</a:t>
            </a:fld>
            <a:endParaRPr lang="en-US"/>
          </a:p>
        </p:txBody>
      </p:sp>
      <p:sp>
        <p:nvSpPr>
          <p:cNvPr id="5" name="Footer Placeholder 4">
            <a:extLst>
              <a:ext uri="{FF2B5EF4-FFF2-40B4-BE49-F238E27FC236}">
                <a16:creationId xmlns:a16="http://schemas.microsoft.com/office/drawing/2014/main" id="{D8765D45-C44B-4665-A674-24E061389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3B4-59FA-4865-894A-0BDC997260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D8FC6-6EBF-46AE-9F57-0CD6E507C0F0}" type="slidenum">
              <a:rPr lang="en-US" smtClean="0"/>
              <a:t>‹#›</a:t>
            </a:fld>
            <a:endParaRPr lang="en-US"/>
          </a:p>
        </p:txBody>
      </p:sp>
    </p:spTree>
    <p:extLst>
      <p:ext uri="{BB962C8B-B14F-4D97-AF65-F5344CB8AC3E}">
        <p14:creationId xmlns:p14="http://schemas.microsoft.com/office/powerpoint/2010/main" val="2849780771"/>
      </p:ext>
    </p:extLst>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74.sv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hyperlink" Target="https://doc.rust-lang.org/nightly/std/ptr/index.html#strict-provenance" TargetMode="External"/><Relationship Id="rId2" Type="http://schemas.openxmlformats.org/officeDocument/2006/relationships/notesSlide" Target="../notesSlides/notesSlide94.xml"/><Relationship Id="rId1" Type="http://schemas.openxmlformats.org/officeDocument/2006/relationships/slideLayout" Target="../slideLayouts/slideLayout12.xml"/><Relationship Id="rId5" Type="http://schemas.openxmlformats.org/officeDocument/2006/relationships/hyperlink" Target="https://github.com/rust-lang/rust/issues/95228" TargetMode="External"/><Relationship Id="rId4" Type="http://schemas.openxmlformats.org/officeDocument/2006/relationships/hyperlink" Target="https://gankra.github.io/blah/fix-rust-pointer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openhub.net/languages/c"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openhub.net/languages/cpp"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hyperlink" Target="https://learn.arm.com/learning-paths/servers-and-cloud-computing/pac/"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www.qualcomm.com/content/dam/qcomm-martech/dm-assets/documents/pointer-auth-v7.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hyperlink" Target="https://googleprojectzero.blogspot.com/2019/02/examining-pointer-authentication-on.html"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customXml" Target="../ink/ink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hyperlink" Target="https://developer.arm.com/-/media/Arm%20Developer%20Community/PDF/Arm_Memory_Tagging_Extension_Whitepaper.pdf"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hyperlink" Target="https://community.arm.com/arm-community-blogs/b/architectures-and-processors-blog/posts/enhanced-security-through-mt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www.cl.cam.ac.uk/research/security/ctsrd/pdfs/201904-asplos-cheriabi.pdf" TargetMode="External"/><Relationship Id="rId4" Type="http://schemas.openxmlformats.org/officeDocument/2006/relationships/hyperlink" Target="https://www.cl.cam.ac.uk/research/security/ctsrd/pdfs/201503-asplos2015-cheri-cmachine.pdf"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customXml" Target="../ink/ink5.xm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customXml" Target="../ink/ink7.xml"/></Relationships>
</file>

<file path=ppt/slides/_rels/slide39.xml.rels><?xml version="1.0" encoding="UTF-8" standalone="yes"?>
<Relationships xmlns="http://schemas.openxmlformats.org/package/2006/relationships"><Relationship Id="rId3" Type="http://schemas.openxmlformats.org/officeDocument/2006/relationships/hyperlink" Target="https://homes.cs.washington.edu/~levy/capabook"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l.cam.ac.uk/techreports/UCAM-CL-TR-987.pdf"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www.cl.cam.ac.uk/techreports/UCAM-CL-TR-987.pdf"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s://www.cl.cam.ac.uk/techreports/UCAM-CL-TR-947.pdf"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phrack.org/issues/49/14.html"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hyperlink" Target="https://msrc-blog.microsoft.com/2022/01/20/an_armful_of_cheri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cl.cam.ac.uk/research/security/ctsrd/pdfs/201904-asplos-cheriabi.pdf"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queue.acm.org/detail.cfm?id=3534854" TargetMode="External"/><Relationship Id="rId4" Type="http://schemas.openxmlformats.org/officeDocument/2006/relationships/hyperlink" Target="https://nader.org/books/unsafe-at-any-speed/"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microsoft.com/en-us/research/publication/cornucopia-reloaded-load-barriers-cheri-heap-temporal-safety/"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hyperlink" Target="https://www.cl.cam.ac.uk/research/security/ctsrd/pdfs/2020oakland-cornucopia.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hyperlink" Target="https://www.cl.cam.ac.uk/research/security/ctsrd/pdfs/201704-asplos-cherijni.pdf" TargetMode="External"/><Relationship Id="rId4" Type="http://schemas.openxmlformats.org/officeDocument/2006/relationships/hyperlink" Target="https://www.linkedin.com/pulse/i-dont-care-memory-safety-david-chisnal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cheriot.org/papers/2023-micro-cheriot-uarch.pdf"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hyperlink" Target="https://www.cl.cam.ac.uk/techreports/UCAM-CL-TR-961.html"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4.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52.xml"/><Relationship Id="rId16" Type="http://schemas.openxmlformats.org/officeDocument/2006/relationships/image" Target="../media/image30.svg"/><Relationship Id="rId1" Type="http://schemas.openxmlformats.org/officeDocument/2006/relationships/slideLayout" Target="../slideLayouts/slideLayout1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5.svg"/><Relationship Id="rId9" Type="http://schemas.openxmlformats.org/officeDocument/2006/relationships/image" Target="../media/image23.png"/><Relationship Id="rId14" Type="http://schemas.openxmlformats.org/officeDocument/2006/relationships/image" Target="../media/image28.svg"/></Relationships>
</file>

<file path=ppt/slides/_rels/slide57.xml.rels><?xml version="1.0" encoding="UTF-8" standalone="yes"?>
<Relationships xmlns="http://schemas.openxmlformats.org/package/2006/relationships"><Relationship Id="rId8" Type="http://schemas.openxmlformats.org/officeDocument/2006/relationships/hyperlink" Target="https://cheriot.org/" TargetMode="External"/><Relationship Id="rId3" Type="http://schemas.openxmlformats.org/officeDocument/2006/relationships/image" Target="../media/image33.png"/><Relationship Id="rId7" Type="http://schemas.openxmlformats.org/officeDocument/2006/relationships/image" Target="../media/image36.jpeg"/><Relationship Id="rId12" Type="http://schemas.openxmlformats.org/officeDocument/2006/relationships/hyperlink" Target="https://lowrisc.org/news/2024/01/sonata-board-update/"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hyperlink" Target="https://www.scisemi.com/products/iceni-devices/" TargetMode="External"/><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hyperlink" Target="https://morello-project.org/" TargetMode="External"/><Relationship Id="rId9" Type="http://schemas.openxmlformats.org/officeDocument/2006/relationships/hyperlink" Target="https://www.capabilitieslimited.co.uk/_files/ugd/f4d681_e0f23245dace466297f20a0dbd22d371.pdf"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nvd.nist.gov/general/visualizations/vulnerability-visualizations/cvss-severity-distribution-over-time"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hyperlink" Target="https://github.com/microsoft/MSRC-Security-Research/blob/master/presentations/2021_08_BlackHatUSA/BHUSA21_Security_Analysis_of_CHERI_ISA.pdf"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s://www.cl.cam.ac.uk/research/security/ctsrd/pdfs/201503-asplos2015-cheri-cmachine.pdf"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hyperlink" Target="https://www.cl.cam.ac.uk/research/security/ctsrd/pdfs/201904-asplos-cheriabi.p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cheri-cpu.org/"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hyperlink" Target="https://github.com/CTSRD-CHERI/cheri-exercises" TargetMode="External"/><Relationship Id="rId5" Type="http://schemas.openxmlformats.org/officeDocument/2006/relationships/hyperlink" Target="https://github.com/ctsrd-cheri/cheribuild" TargetMode="External"/><Relationship Id="rId4" Type="http://schemas.openxmlformats.org/officeDocument/2006/relationships/hyperlink" Target="https://github.com/CTSRD-CHERI/cheripedia/wiki/Getting-Started"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cl.cam.ac.uk/techreports/UCAM-CL-TR-932.pdf" TargetMode="External"/><Relationship Id="rId13" Type="http://schemas.openxmlformats.org/officeDocument/2006/relationships/hyperlink" Target="http://www.capabilitieslimited.co.uk/pdfs/20210917-capltd-cheri-desktop-report-version1-FINAL.pdf" TargetMode="External"/><Relationship Id="rId3" Type="http://schemas.openxmlformats.org/officeDocument/2006/relationships/hyperlink" Target="https://www.cl.cam.ac.uk/techreports/UCAM-CL-TR-941.pdf" TargetMode="External"/><Relationship Id="rId7" Type="http://schemas.openxmlformats.org/officeDocument/2006/relationships/hyperlink" Target="https://www.cl.cam.ac.uk/research/security/ctsrd/pdfs/201904-asplos-cheriabi.pdf" TargetMode="External"/><Relationship Id="rId12" Type="http://schemas.openxmlformats.org/officeDocument/2006/relationships/hyperlink" Target="https://www.cl.cam.ac.uk/research/security/ctsrd/pdfs/2017mit-cybersecurity-cheri-web.pdf" TargetMode="Externa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hyperlink" Target="https://www.cl.cam.ac.uk/research/security/ctsrd/pdfs/201503-asplos2015-cheri-cmachine.pdf" TargetMode="External"/><Relationship Id="rId11" Type="http://schemas.openxmlformats.org/officeDocument/2006/relationships/hyperlink" Target="https://www.cl.cam.ac.uk/techreports/UCAM-CL-TR-961.pdf" TargetMode="External"/><Relationship Id="rId5" Type="http://schemas.openxmlformats.org/officeDocument/2006/relationships/hyperlink" Target="https://msrc-blog.microsoft.com/2022/09/06/whats-the-smallest-variety-of-cheri/" TargetMode="External"/><Relationship Id="rId15" Type="http://schemas.openxmlformats.org/officeDocument/2006/relationships/hyperlink" Target="https://homes.cs.washington.edu/~levy/capabook" TargetMode="External"/><Relationship Id="rId10" Type="http://schemas.openxmlformats.org/officeDocument/2006/relationships/hyperlink" Target="https://www.cl.cam.ac.uk/research/security/ctsrd/pdfs/201711-iccd2017-efficient-tags.pdf" TargetMode="External"/><Relationship Id="rId4" Type="http://schemas.openxmlformats.org/officeDocument/2006/relationships/hyperlink" Target="https://github.com/microsoft/MSRC-Security-Research/blob/master/papers/2020/Security%20analysis%20of%20CHERI%20ISA.pdf" TargetMode="External"/><Relationship Id="rId9" Type="http://schemas.openxmlformats.org/officeDocument/2006/relationships/hyperlink" Target="https://www.cl.cam.ac.uk/research/security/ctsrd/pdfs/2020oakland-cornucopia.pdf" TargetMode="External"/><Relationship Id="rId14" Type="http://schemas.openxmlformats.org/officeDocument/2006/relationships/hyperlink" Target="https://www.cl.cam.ac.uk/techreports/UCAM-CL-TR-987.pd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ieeexplore.ieee.org/document/8703061" TargetMode="External"/><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github.com/microsoft/MSRC-Security-Research/blob/master/presentations/2019_02_BlueHatIL/2019_01%20-%20BlueHatIL%20-%20Trends%2C%20challenge%2C%20and%20shifts%20in%20software%20vulnerability%20mitigation.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cl.cam.ac.uk/techreports/UCAM-CL-TR-987.pdf" TargetMode="Externa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www.cl.cam.ac.uk/research/security/ctsrd/pdfs/201711-iccd2017-efficient-tags.pdf"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66.xml"/><Relationship Id="rId16" Type="http://schemas.openxmlformats.org/officeDocument/2006/relationships/image" Target="../media/image30.svg"/><Relationship Id="rId1" Type="http://schemas.openxmlformats.org/officeDocument/2006/relationships/slideLayout" Target="../slideLayouts/slideLayout12.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29.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28.svg"/></Relationships>
</file>

<file path=ppt/slides/_rels/slide7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6.svg"/><Relationship Id="rId3" Type="http://schemas.openxmlformats.org/officeDocument/2006/relationships/image" Target="../media/image53.svg"/><Relationship Id="rId7" Type="http://schemas.openxmlformats.org/officeDocument/2006/relationships/image" Target="../media/image20.svg"/><Relationship Id="rId12"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55.svg"/><Relationship Id="rId5" Type="http://schemas.openxmlformats.org/officeDocument/2006/relationships/image" Target="../media/image15.svg"/><Relationship Id="rId15" Type="http://schemas.openxmlformats.org/officeDocument/2006/relationships/image" Target="../media/image58.svg"/><Relationship Id="rId10" Type="http://schemas.openxmlformats.org/officeDocument/2006/relationships/image" Target="../media/image54.png"/><Relationship Id="rId4" Type="http://schemas.openxmlformats.org/officeDocument/2006/relationships/image" Target="../media/image14.png"/><Relationship Id="rId9" Type="http://schemas.openxmlformats.org/officeDocument/2006/relationships/image" Target="../media/image45.svg"/><Relationship Id="rId14" Type="http://schemas.openxmlformats.org/officeDocument/2006/relationships/image" Target="../media/image5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s://www.cl.cam.ac.uk/techreports/UCAM-CL-TR-947.pdf" TargetMode="External"/><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hyperlink" Target="https://www.cl.cam.ac.uk/research/security/ctsrd/pdfs/201904-asplos-cheriabi.pd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hyperlink" Target="https://www.cl.cam.ac.uk/research/security/ctsrd/pdfs/2020oakland-cornucopia.pdf" TargetMode="External"/><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hyperlink" Target="https://www.microsoft.com/en-us/research/publication/cornucopia-reloaded-load-barriers-cheri-heap-temporal-safety/"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 Id="rId9" Type="http://schemas.openxmlformats.org/officeDocument/2006/relationships/hyperlink" Target="https://www.cl.cam.ac.uk/research/security/ctsrd/pdfs/2020oakland-cornucopia.pdf" TargetMode="Externa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69.svg"/></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69.svg"/></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71.svg"/></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71.sv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hyperlink" Target="https://ctsrd-cheri.github.io/morello-early-performance-results/" TargetMode="External"/><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image" Target="../media/image72.emf"/></Relationships>
</file>

<file path=ppt/slides/_rels/slide98.xml.rels><?xml version="1.0" encoding="UTF-8" standalone="yes"?>
<Relationships xmlns="http://schemas.openxmlformats.org/package/2006/relationships"><Relationship Id="rId3" Type="http://schemas.openxmlformats.org/officeDocument/2006/relationships/hyperlink" Target="https://www.cl.cam.ac.uk/research/security/ctsrd/pdfs/20210507-dsbd-cheri-morello.pdf"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hyperlink" Target="http://www.capabilitieslimited.co.uk/pdfs/20210917-capltd-cheri-desktop-report-version1-FINAL.pdf" TargetMode="External"/></Relationships>
</file>

<file path=ppt/slides/_rels/slide99.xml.rels><?xml version="1.0" encoding="UTF-8" standalone="yes"?>
<Relationships xmlns="http://schemas.openxmlformats.org/package/2006/relationships"><Relationship Id="rId2" Type="http://schemas.openxmlformats.org/officeDocument/2006/relationships/hyperlink" Target="https://www.cheriot.org/"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AFD2681E-F5E3-D958-1915-707EB6A2EB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293" y="1044184"/>
            <a:ext cx="12192000" cy="4339652"/>
          </a:xfrm>
          <a:prstGeom prst="rect">
            <a:avLst/>
          </a:prstGeom>
          <a:gradFill flip="none" rotWithShape="1">
            <a:gsLst>
              <a:gs pos="0">
                <a:srgbClr val="000000">
                  <a:alpha val="0"/>
                </a:srgbClr>
              </a:gs>
              <a:gs pos="25000">
                <a:srgbClr val="000000">
                  <a:alpha val="40000"/>
                </a:srgbClr>
              </a:gs>
              <a:gs pos="75000">
                <a:srgbClr val="000000">
                  <a:alpha val="40000"/>
                </a:srgbClr>
              </a:gs>
              <a:gs pos="50000">
                <a:srgbClr val="000000">
                  <a:alpha val="6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A7A480-5960-3AE6-350D-618AE4762398}"/>
              </a:ext>
            </a:extLst>
          </p:cNvPr>
          <p:cNvSpPr>
            <a:spLocks noGrp="1"/>
          </p:cNvSpPr>
          <p:nvPr>
            <p:ph type="ctrTitle"/>
          </p:nvPr>
        </p:nvSpPr>
        <p:spPr/>
        <p:txBody>
          <a:bodyPr>
            <a:normAutofit/>
          </a:bodyPr>
          <a:lstStyle/>
          <a:p>
            <a:r>
              <a:rPr lang="en-US">
                <a:solidFill>
                  <a:schemeClr val="bg1"/>
                </a:solidFill>
              </a:rPr>
              <a:t>Architectural Metadata</a:t>
            </a:r>
            <a:br>
              <a:rPr lang="en-US">
                <a:solidFill>
                  <a:schemeClr val="bg1"/>
                </a:solidFill>
              </a:rPr>
            </a:br>
            <a:r>
              <a:rPr lang="en-US">
                <a:solidFill>
                  <a:schemeClr val="bg1"/>
                </a:solidFill>
              </a:rPr>
              <a:t>for Memory Safety</a:t>
            </a:r>
          </a:p>
        </p:txBody>
      </p:sp>
      <p:sp>
        <p:nvSpPr>
          <p:cNvPr id="3" name="Subtitle 2">
            <a:extLst>
              <a:ext uri="{FF2B5EF4-FFF2-40B4-BE49-F238E27FC236}">
                <a16:creationId xmlns:a16="http://schemas.microsoft.com/office/drawing/2014/main" id="{1BF636C2-16ED-71F6-8EA5-4C8A05AE2867}"/>
              </a:ext>
            </a:extLst>
          </p:cNvPr>
          <p:cNvSpPr>
            <a:spLocks noGrp="1"/>
          </p:cNvSpPr>
          <p:nvPr>
            <p:ph type="subTitle" idx="1"/>
          </p:nvPr>
        </p:nvSpPr>
        <p:spPr/>
        <p:txBody>
          <a:bodyPr vert="horz" lIns="91440" tIns="45720" rIns="91440" bIns="45720" rtlCol="0" anchor="t">
            <a:normAutofit/>
          </a:bodyPr>
          <a:lstStyle/>
          <a:p>
            <a:r>
              <a:rPr lang="en-US">
                <a:solidFill>
                  <a:schemeClr val="bg1"/>
                </a:solidFill>
              </a:rPr>
              <a:t>Dr. Nathaniel “nwf” Filardo</a:t>
            </a:r>
          </a:p>
          <a:p>
            <a:endParaRPr lang="en-US">
              <a:solidFill>
                <a:schemeClr val="bg1"/>
              </a:solidFill>
            </a:endParaRPr>
          </a:p>
          <a:p>
            <a:r>
              <a:rPr lang="en-US">
                <a:solidFill>
                  <a:schemeClr val="bg1"/>
                </a:solidFill>
              </a:rPr>
              <a:t>2024 Dec 4</a:t>
            </a:r>
            <a:endParaRPr lang="en-US">
              <a:solidFill>
                <a:schemeClr val="bg1"/>
              </a:solidFill>
              <a:ea typeface="Calibri"/>
              <a:cs typeface="Calibri"/>
            </a:endParaRPr>
          </a:p>
        </p:txBody>
      </p:sp>
    </p:spTree>
    <p:extLst>
      <p:ext uri="{BB962C8B-B14F-4D97-AF65-F5344CB8AC3E}">
        <p14:creationId xmlns:p14="http://schemas.microsoft.com/office/powerpoint/2010/main" val="3036488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2B166B-A963-4C8F-9734-02A82E7FB41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3" name="Content Placeholder 2">
            <a:extLst>
              <a:ext uri="{FF2B5EF4-FFF2-40B4-BE49-F238E27FC236}">
                <a16:creationId xmlns:a16="http://schemas.microsoft.com/office/drawing/2014/main" id="{955F57A2-5C41-4025-90A2-CF515DEEC724}"/>
              </a:ext>
            </a:extLst>
          </p:cNvPr>
          <p:cNvSpPr>
            <a:spLocks noGrp="1"/>
          </p:cNvSpPr>
          <p:nvPr>
            <p:ph sz="quarter" idx="13"/>
          </p:nvPr>
        </p:nvSpPr>
        <p:spPr/>
        <p:txBody>
          <a:bodyPr anchor="ctr"/>
          <a:lstStyle/>
          <a:p>
            <a:r>
              <a:rPr lang="en-US"/>
              <a:t>Memory is there to be (re)used</a:t>
            </a:r>
          </a:p>
          <a:p>
            <a:pPr lvl="1"/>
            <a:r>
              <a:rPr lang="en-US"/>
              <a:t>C language and compiler reuses stack memory aggressively by design</a:t>
            </a:r>
          </a:p>
          <a:p>
            <a:pPr lvl="1"/>
            <a:r>
              <a:rPr lang="en-US"/>
              <a:t>Heap allocator reuses freed objects for new ones</a:t>
            </a:r>
          </a:p>
          <a:p>
            <a:endParaRPr lang="en-US"/>
          </a:p>
          <a:p>
            <a:r>
              <a:rPr lang="en-US"/>
              <a:t>What about use-after-free?</a:t>
            </a:r>
          </a:p>
          <a:p>
            <a:pPr marL="0" indent="0">
              <a:buNone/>
            </a:pPr>
            <a:endParaRPr lang="en-US"/>
          </a:p>
          <a:p>
            <a:pPr marL="0" indent="0">
              <a:buNone/>
            </a:pPr>
            <a:r>
              <a:rPr lang="en-US">
                <a:latin typeface="Consolas"/>
                <a:ea typeface="Tahoma"/>
                <a:cs typeface="Tahoma"/>
              </a:rPr>
              <a:t>	char *p = malloc(1024); // say: p == 0x15410DE0U</a:t>
            </a:r>
          </a:p>
          <a:p>
            <a:pPr marL="0" indent="0">
              <a:buNone/>
            </a:pPr>
            <a:r>
              <a:rPr lang="en-US" sz="2000">
                <a:latin typeface="Consolas" panose="020B0609020204030204" pitchFamily="49" charset="0"/>
              </a:rPr>
              <a:t>	free(p);</a:t>
            </a:r>
          </a:p>
          <a:p>
            <a:pPr marL="0" indent="0">
              <a:buNone/>
            </a:pPr>
            <a:r>
              <a:rPr lang="en-US">
                <a:latin typeface="Consolas" panose="020B0609020204030204" pitchFamily="49" charset="0"/>
              </a:rPr>
              <a:t>	char *q = malloc(1024); // quite likely: q ==</a:t>
            </a:r>
            <a:r>
              <a:rPr lang="en-US" i="1">
                <a:latin typeface="Consolas" panose="020B0609020204030204" pitchFamily="49" charset="0"/>
              </a:rPr>
              <a:t> 0x15410DE0U</a:t>
            </a:r>
            <a:endParaRPr lang="en-US">
              <a:latin typeface="Consolas" panose="020B0609020204030204" pitchFamily="49" charset="0"/>
            </a:endParaRPr>
          </a:p>
          <a:p>
            <a:pPr marL="0" indent="0">
              <a:buNone/>
            </a:pPr>
            <a:endParaRPr lang="en-US">
              <a:latin typeface="Consolas" panose="020B0609020204030204" pitchFamily="49" charset="0"/>
            </a:endParaRPr>
          </a:p>
          <a:p>
            <a:pPr marL="0" indent="0">
              <a:buNone/>
            </a:pPr>
            <a:r>
              <a:rPr lang="en-US">
                <a:latin typeface="Consolas" panose="020B0609020204030204" pitchFamily="49" charset="0"/>
              </a:rPr>
              <a:t>	</a:t>
            </a:r>
            <a:r>
              <a:rPr lang="en-US" err="1">
                <a:latin typeface="Consolas" panose="020B0609020204030204" pitchFamily="49" charset="0"/>
              </a:rPr>
              <a:t>strcpy</a:t>
            </a:r>
            <a:r>
              <a:rPr lang="en-US">
                <a:latin typeface="Consolas" panose="020B0609020204030204" pitchFamily="49" charset="0"/>
              </a:rPr>
              <a:t>(p, “oh no”); // p == q, but </a:t>
            </a:r>
            <a:r>
              <a:rPr lang="en-US" i="1">
                <a:latin typeface="Consolas" panose="020B0609020204030204" pitchFamily="49" charset="0"/>
              </a:rPr>
              <a:t>different objects</a:t>
            </a:r>
            <a:r>
              <a:rPr lang="en-US">
                <a:latin typeface="Consolas" panose="020B0609020204030204" pitchFamily="49" charset="0"/>
              </a:rPr>
              <a:t>!</a:t>
            </a:r>
          </a:p>
        </p:txBody>
      </p:sp>
      <p:sp>
        <p:nvSpPr>
          <p:cNvPr id="4" name="Title 3">
            <a:extLst>
              <a:ext uri="{FF2B5EF4-FFF2-40B4-BE49-F238E27FC236}">
                <a16:creationId xmlns:a16="http://schemas.microsoft.com/office/drawing/2014/main" id="{3CB7496D-C585-48A6-BAC2-DB8FD9340265}"/>
              </a:ext>
            </a:extLst>
          </p:cNvPr>
          <p:cNvSpPr>
            <a:spLocks noGrp="1"/>
          </p:cNvSpPr>
          <p:nvPr>
            <p:ph type="ctrTitle"/>
          </p:nvPr>
        </p:nvSpPr>
        <p:spPr/>
        <p:txBody>
          <a:bodyPr>
            <a:normAutofit/>
          </a:bodyPr>
          <a:lstStyle/>
          <a:p>
            <a:r>
              <a:rPr lang="en-US"/>
              <a:t>Temporal Safety</a:t>
            </a:r>
          </a:p>
        </p:txBody>
      </p:sp>
    </p:spTree>
    <p:extLst>
      <p:ext uri="{BB962C8B-B14F-4D97-AF65-F5344CB8AC3E}">
        <p14:creationId xmlns:p14="http://schemas.microsoft.com/office/powerpoint/2010/main" val="396450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8C8110-8406-4EF5-953D-5229ED8664AA}"/>
              </a:ext>
            </a:extLst>
          </p:cNvPr>
          <p:cNvSpPr>
            <a:spLocks noGrp="1"/>
          </p:cNvSpPr>
          <p:nvPr>
            <p:ph type="title"/>
          </p:nvPr>
        </p:nvSpPr>
        <p:spPr/>
        <p:txBody>
          <a:bodyPr>
            <a:normAutofit/>
          </a:bodyPr>
          <a:lstStyle/>
          <a:p>
            <a:r>
              <a:rPr lang="en-US"/>
              <a:t>Heap Allocator Use Case</a:t>
            </a:r>
          </a:p>
        </p:txBody>
      </p:sp>
      <p:sp>
        <p:nvSpPr>
          <p:cNvPr id="35" name="Slide Number Placeholder 34">
            <a:extLst>
              <a:ext uri="{FF2B5EF4-FFF2-40B4-BE49-F238E27FC236}">
                <a16:creationId xmlns:a16="http://schemas.microsoft.com/office/drawing/2014/main" id="{21E7D26D-B115-4920-BFA6-45C2B875C0A7}"/>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100</a:t>
            </a:fld>
            <a:endParaRPr lang="en-US">
              <a:solidFill>
                <a:prstClr val="white">
                  <a:lumMod val="50000"/>
                </a:prstClr>
              </a:solidFill>
            </a:endParaRPr>
          </a:p>
        </p:txBody>
      </p:sp>
      <p:sp>
        <p:nvSpPr>
          <p:cNvPr id="53" name="Rectangle 52">
            <a:extLst>
              <a:ext uri="{FF2B5EF4-FFF2-40B4-BE49-F238E27FC236}">
                <a16:creationId xmlns:a16="http://schemas.microsoft.com/office/drawing/2014/main" id="{DB87E9E4-11D9-423B-97E2-991E48BEFE26}"/>
              </a:ext>
            </a:extLst>
          </p:cNvPr>
          <p:cNvSpPr/>
          <p:nvPr/>
        </p:nvSpPr>
        <p:spPr>
          <a:xfrm>
            <a:off x="9774936" y="297164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30C25B15-BB08-4360-AC13-951B7ED640F2}"/>
              </a:ext>
            </a:extLst>
          </p:cNvPr>
          <p:cNvSpPr/>
          <p:nvPr/>
        </p:nvSpPr>
        <p:spPr>
          <a:xfrm>
            <a:off x="8202168" y="297164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Left Brace 81">
            <a:extLst>
              <a:ext uri="{FF2B5EF4-FFF2-40B4-BE49-F238E27FC236}">
                <a16:creationId xmlns:a16="http://schemas.microsoft.com/office/drawing/2014/main" id="{EF72332F-97D4-4532-A00E-530FBA0CEF10}"/>
              </a:ext>
            </a:extLst>
          </p:cNvPr>
          <p:cNvSpPr/>
          <p:nvPr/>
        </p:nvSpPr>
        <p:spPr>
          <a:xfrm>
            <a:off x="7805151" y="2966589"/>
            <a:ext cx="223146" cy="1473150"/>
          </a:xfrm>
          <a:prstGeom prst="leftBrace">
            <a:avLst/>
          </a:prstGeom>
          <a:ln w="158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83" name="Group 82">
            <a:extLst>
              <a:ext uri="{FF2B5EF4-FFF2-40B4-BE49-F238E27FC236}">
                <a16:creationId xmlns:a16="http://schemas.microsoft.com/office/drawing/2014/main" id="{B4B94A02-EF47-4076-9847-525AE1DB7E8F}"/>
              </a:ext>
            </a:extLst>
          </p:cNvPr>
          <p:cNvGrpSpPr/>
          <p:nvPr/>
        </p:nvGrpSpPr>
        <p:grpSpPr>
          <a:xfrm>
            <a:off x="718173" y="2213352"/>
            <a:ext cx="3397783" cy="466659"/>
            <a:chOff x="1350789" y="3055998"/>
            <a:chExt cx="3397783" cy="466659"/>
          </a:xfrm>
        </p:grpSpPr>
        <p:sp>
          <p:nvSpPr>
            <p:cNvPr id="84" name="Rectangle 83">
              <a:extLst>
                <a:ext uri="{FF2B5EF4-FFF2-40B4-BE49-F238E27FC236}">
                  <a16:creationId xmlns:a16="http://schemas.microsoft.com/office/drawing/2014/main" id="{D0B8A0B8-2C85-43B4-A1EE-ECFE121E96D3}"/>
                </a:ext>
              </a:extLst>
            </p:cNvPr>
            <p:cNvSpPr/>
            <p:nvPr/>
          </p:nvSpPr>
          <p:spPr>
            <a:xfrm>
              <a:off x="1808512" y="3055998"/>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(allocator-owned)</a:t>
              </a:r>
            </a:p>
          </p:txBody>
        </p:sp>
        <p:sp>
          <p:nvSpPr>
            <p:cNvPr id="85" name="Rectangle 84">
              <a:extLst>
                <a:ext uri="{FF2B5EF4-FFF2-40B4-BE49-F238E27FC236}">
                  <a16:creationId xmlns:a16="http://schemas.microsoft.com/office/drawing/2014/main" id="{E3A3B251-F30D-40FD-BA68-70B6BF7E2357}"/>
                </a:ext>
              </a:extLst>
            </p:cNvPr>
            <p:cNvSpPr/>
            <p:nvPr/>
          </p:nvSpPr>
          <p:spPr>
            <a:xfrm>
              <a:off x="1350789" y="3055998"/>
              <a:ext cx="457723" cy="466659"/>
            </a:xfrm>
            <a:prstGeom prst="rect">
              <a:avLst/>
            </a:prstGeom>
            <a:gradFill flip="none" rotWithShape="1">
              <a:gsLst>
                <a:gs pos="0">
                  <a:srgbClr val="C00000"/>
                </a:gs>
                <a:gs pos="50000">
                  <a:srgbClr val="00B050"/>
                </a:gs>
                <a:gs pos="100000">
                  <a:srgbClr val="7030A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9" name="Straight Arrow Connector 88">
            <a:extLst>
              <a:ext uri="{FF2B5EF4-FFF2-40B4-BE49-F238E27FC236}">
                <a16:creationId xmlns:a16="http://schemas.microsoft.com/office/drawing/2014/main" id="{2A57FAFF-BEB7-4CE2-990E-BDE26C8D6FD5}"/>
              </a:ext>
            </a:extLst>
          </p:cNvPr>
          <p:cNvCxnSpPr>
            <a:stCxn id="84" idx="3"/>
            <a:endCxn id="82" idx="1"/>
          </p:cNvCxnSpPr>
          <p:nvPr/>
        </p:nvCxnSpPr>
        <p:spPr>
          <a:xfrm>
            <a:off x="4115956" y="2446682"/>
            <a:ext cx="3689195" cy="1256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921C2B1-FF53-4066-8B59-D23EE9F5E87E}"/>
              </a:ext>
            </a:extLst>
          </p:cNvPr>
          <p:cNvSpPr txBox="1"/>
          <p:nvPr/>
        </p:nvSpPr>
        <p:spPr>
          <a:xfrm>
            <a:off x="6259425" y="1622687"/>
            <a:ext cx="1382301" cy="369332"/>
          </a:xfrm>
          <a:prstGeom prst="rect">
            <a:avLst/>
          </a:prstGeom>
          <a:noFill/>
        </p:spPr>
        <p:txBody>
          <a:bodyPr wrap="none" rtlCol="0">
            <a:spAutoFit/>
          </a:bodyPr>
          <a:lstStyle/>
          <a:p>
            <a:r>
              <a:rPr lang="en-US"/>
              <a:t>Shared Heap</a:t>
            </a:r>
          </a:p>
        </p:txBody>
      </p:sp>
      <p:sp>
        <p:nvSpPr>
          <p:cNvPr id="7" name="TextBox 6">
            <a:extLst>
              <a:ext uri="{FF2B5EF4-FFF2-40B4-BE49-F238E27FC236}">
                <a16:creationId xmlns:a16="http://schemas.microsoft.com/office/drawing/2014/main" id="{617FCFD0-166A-47AA-9EF5-CB827D821D59}"/>
              </a:ext>
            </a:extLst>
          </p:cNvPr>
          <p:cNvSpPr txBox="1"/>
          <p:nvPr/>
        </p:nvSpPr>
        <p:spPr>
          <a:xfrm>
            <a:off x="947034" y="1628286"/>
            <a:ext cx="1638269" cy="369332"/>
          </a:xfrm>
          <a:prstGeom prst="rect">
            <a:avLst/>
          </a:prstGeom>
          <a:noFill/>
        </p:spPr>
        <p:txBody>
          <a:bodyPr wrap="none" rtlCol="0">
            <a:spAutoFit/>
          </a:bodyPr>
          <a:lstStyle/>
          <a:p>
            <a:r>
              <a:rPr lang="en-US"/>
              <a:t>Capability color</a:t>
            </a:r>
          </a:p>
        </p:txBody>
      </p:sp>
      <p:sp>
        <p:nvSpPr>
          <p:cNvPr id="8" name="TextBox 7">
            <a:extLst>
              <a:ext uri="{FF2B5EF4-FFF2-40B4-BE49-F238E27FC236}">
                <a16:creationId xmlns:a16="http://schemas.microsoft.com/office/drawing/2014/main" id="{C0EDDE61-AE55-486C-B68D-143E23FC97AB}"/>
              </a:ext>
            </a:extLst>
          </p:cNvPr>
          <p:cNvSpPr txBox="1"/>
          <p:nvPr/>
        </p:nvSpPr>
        <p:spPr>
          <a:xfrm>
            <a:off x="9770906" y="2330557"/>
            <a:ext cx="2274277" cy="369332"/>
          </a:xfrm>
          <a:prstGeom prst="rect">
            <a:avLst/>
          </a:prstGeom>
          <a:noFill/>
        </p:spPr>
        <p:txBody>
          <a:bodyPr wrap="none" rtlCol="0">
            <a:spAutoFit/>
          </a:bodyPr>
          <a:lstStyle/>
          <a:p>
            <a:r>
              <a:rPr lang="en-US"/>
              <a:t>Memory granule color</a:t>
            </a:r>
          </a:p>
        </p:txBody>
      </p:sp>
      <p:cxnSp>
        <p:nvCxnSpPr>
          <p:cNvPr id="10" name="Connector: Elbow 9">
            <a:extLst>
              <a:ext uri="{FF2B5EF4-FFF2-40B4-BE49-F238E27FC236}">
                <a16:creationId xmlns:a16="http://schemas.microsoft.com/office/drawing/2014/main" id="{C5801A10-C690-405D-82D2-51F784D32CCE}"/>
              </a:ext>
            </a:extLst>
          </p:cNvPr>
          <p:cNvCxnSpPr>
            <a:cxnSpLocks/>
            <a:stCxn id="7" idx="2"/>
            <a:endCxn id="85" idx="0"/>
          </p:cNvCxnSpPr>
          <p:nvPr/>
        </p:nvCxnSpPr>
        <p:spPr>
          <a:xfrm rot="5400000">
            <a:off x="1248735" y="1695918"/>
            <a:ext cx="215734" cy="819134"/>
          </a:xfrm>
          <a:prstGeom prst="bentConnector3">
            <a:avLst>
              <a:gd name="adj1" fmla="val 50000"/>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Connector: Elbow 11">
            <a:extLst>
              <a:ext uri="{FF2B5EF4-FFF2-40B4-BE49-F238E27FC236}">
                <a16:creationId xmlns:a16="http://schemas.microsoft.com/office/drawing/2014/main" id="{9F26BFCE-FC99-466B-B8B1-07FBECDA8E4E}"/>
              </a:ext>
            </a:extLst>
          </p:cNvPr>
          <p:cNvCxnSpPr>
            <a:cxnSpLocks/>
            <a:stCxn id="8" idx="2"/>
            <a:endCxn id="24" idx="0"/>
          </p:cNvCxnSpPr>
          <p:nvPr/>
        </p:nvCxnSpPr>
        <p:spPr>
          <a:xfrm rot="5400000">
            <a:off x="10320045" y="2383643"/>
            <a:ext cx="271755" cy="904247"/>
          </a:xfrm>
          <a:prstGeom prst="bentConnector3">
            <a:avLst>
              <a:gd name="adj1" fmla="val 50000"/>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Rectangle 23">
            <a:extLst>
              <a:ext uri="{FF2B5EF4-FFF2-40B4-BE49-F238E27FC236}">
                <a16:creationId xmlns:a16="http://schemas.microsoft.com/office/drawing/2014/main" id="{F6257080-406B-4627-8AE4-0F28E5E9C7A2}"/>
              </a:ext>
            </a:extLst>
          </p:cNvPr>
          <p:cNvSpPr/>
          <p:nvPr/>
        </p:nvSpPr>
        <p:spPr>
          <a:xfrm>
            <a:off x="9774936" y="2971644"/>
            <a:ext cx="457723" cy="1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5C1220C6-55A7-4981-BDBD-6865FC59D3A4}"/>
              </a:ext>
            </a:extLst>
          </p:cNvPr>
          <p:cNvCxnSpPr>
            <a:cxnSpLocks/>
          </p:cNvCxnSpPr>
          <p:nvPr/>
        </p:nvCxnSpPr>
        <p:spPr>
          <a:xfrm>
            <a:off x="6096000" y="1800645"/>
            <a:ext cx="0" cy="4624937"/>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2CB8F00E-5504-475F-91A4-E0812A6C6D39}"/>
              </a:ext>
            </a:extLst>
          </p:cNvPr>
          <p:cNvCxnSpPr>
            <a:cxnSpLocks/>
          </p:cNvCxnSpPr>
          <p:nvPr/>
        </p:nvCxnSpPr>
        <p:spPr>
          <a:xfrm flipH="1" flipV="1">
            <a:off x="436418" y="3703164"/>
            <a:ext cx="5659582" cy="16868"/>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TextBox 35">
            <a:extLst>
              <a:ext uri="{FF2B5EF4-FFF2-40B4-BE49-F238E27FC236}">
                <a16:creationId xmlns:a16="http://schemas.microsoft.com/office/drawing/2014/main" id="{732651A6-2D82-44B7-8230-958ADD8BBB35}"/>
              </a:ext>
            </a:extLst>
          </p:cNvPr>
          <p:cNvSpPr txBox="1"/>
          <p:nvPr/>
        </p:nvSpPr>
        <p:spPr>
          <a:xfrm>
            <a:off x="3595255" y="3343769"/>
            <a:ext cx="1576265" cy="369332"/>
          </a:xfrm>
          <a:prstGeom prst="rect">
            <a:avLst/>
          </a:prstGeom>
          <a:noFill/>
        </p:spPr>
        <p:txBody>
          <a:bodyPr wrap="none" rtlCol="0">
            <a:spAutoFit/>
          </a:bodyPr>
          <a:lstStyle/>
          <a:p>
            <a:r>
              <a:rPr lang="en-US"/>
              <a:t>Allocator (TCB)</a:t>
            </a:r>
          </a:p>
        </p:txBody>
      </p:sp>
      <p:sp>
        <p:nvSpPr>
          <p:cNvPr id="37" name="TextBox 36">
            <a:extLst>
              <a:ext uri="{FF2B5EF4-FFF2-40B4-BE49-F238E27FC236}">
                <a16:creationId xmlns:a16="http://schemas.microsoft.com/office/drawing/2014/main" id="{F714374C-D6FD-4DCC-9FF4-0ED4F0174BDF}"/>
              </a:ext>
            </a:extLst>
          </p:cNvPr>
          <p:cNvSpPr txBox="1"/>
          <p:nvPr/>
        </p:nvSpPr>
        <p:spPr>
          <a:xfrm>
            <a:off x="3471591" y="3711598"/>
            <a:ext cx="1839286" cy="369332"/>
          </a:xfrm>
          <a:prstGeom prst="rect">
            <a:avLst/>
          </a:prstGeom>
          <a:noFill/>
        </p:spPr>
        <p:txBody>
          <a:bodyPr wrap="none" rtlCol="0">
            <a:spAutoFit/>
          </a:bodyPr>
          <a:lstStyle/>
          <a:p>
            <a:r>
              <a:rPr lang="en-US"/>
              <a:t>Client (untrusted)</a:t>
            </a:r>
          </a:p>
        </p:txBody>
      </p:sp>
      <p:sp>
        <p:nvSpPr>
          <p:cNvPr id="38" name="Left Brace 37">
            <a:extLst>
              <a:ext uri="{FF2B5EF4-FFF2-40B4-BE49-F238E27FC236}">
                <a16:creationId xmlns:a16="http://schemas.microsoft.com/office/drawing/2014/main" id="{196CC986-9605-49F0-A26B-F6F0D76A8769}"/>
              </a:ext>
            </a:extLst>
          </p:cNvPr>
          <p:cNvSpPr/>
          <p:nvPr/>
        </p:nvSpPr>
        <p:spPr>
          <a:xfrm>
            <a:off x="8008629" y="3916004"/>
            <a:ext cx="45719" cy="369819"/>
          </a:xfrm>
          <a:prstGeom prst="leftBrace">
            <a:avLst/>
          </a:prstGeom>
          <a:ln w="158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39" name="Group 38">
            <a:extLst>
              <a:ext uri="{FF2B5EF4-FFF2-40B4-BE49-F238E27FC236}">
                <a16:creationId xmlns:a16="http://schemas.microsoft.com/office/drawing/2014/main" id="{5C5579E2-0FFA-4620-B8C3-AD3C3EC7EF45}"/>
              </a:ext>
            </a:extLst>
          </p:cNvPr>
          <p:cNvGrpSpPr/>
          <p:nvPr/>
        </p:nvGrpSpPr>
        <p:grpSpPr>
          <a:xfrm>
            <a:off x="2078891" y="4623834"/>
            <a:ext cx="3397783" cy="466659"/>
            <a:chOff x="2212690" y="1919436"/>
            <a:chExt cx="3397783" cy="466659"/>
          </a:xfrm>
        </p:grpSpPr>
        <p:sp>
          <p:nvSpPr>
            <p:cNvPr id="40" name="Rectangle 39">
              <a:extLst>
                <a:ext uri="{FF2B5EF4-FFF2-40B4-BE49-F238E27FC236}">
                  <a16:creationId xmlns:a16="http://schemas.microsoft.com/office/drawing/2014/main" id="{3711584A-199B-4A74-8142-FDFB96864731}"/>
                </a:ext>
              </a:extLst>
            </p:cNvPr>
            <p:cNvSpPr/>
            <p:nvPr/>
          </p:nvSpPr>
          <p:spPr>
            <a:xfrm>
              <a:off x="2670413" y="1919436"/>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(allocated object)</a:t>
              </a:r>
            </a:p>
          </p:txBody>
        </p:sp>
        <p:sp>
          <p:nvSpPr>
            <p:cNvPr id="41" name="Rectangle 40">
              <a:extLst>
                <a:ext uri="{FF2B5EF4-FFF2-40B4-BE49-F238E27FC236}">
                  <a16:creationId xmlns:a16="http://schemas.microsoft.com/office/drawing/2014/main" id="{1DC8222A-E122-48E3-8EEE-73CC37310862}"/>
                </a:ext>
              </a:extLst>
            </p:cNvPr>
            <p:cNvSpPr/>
            <p:nvPr/>
          </p:nvSpPr>
          <p:spPr>
            <a:xfrm>
              <a:off x="2212690" y="1919436"/>
              <a:ext cx="457723" cy="4666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2" name="Connector: Elbow 41">
            <a:extLst>
              <a:ext uri="{FF2B5EF4-FFF2-40B4-BE49-F238E27FC236}">
                <a16:creationId xmlns:a16="http://schemas.microsoft.com/office/drawing/2014/main" id="{85B01189-CE1D-40B7-95D2-F7B6A185D900}"/>
              </a:ext>
            </a:extLst>
          </p:cNvPr>
          <p:cNvCxnSpPr>
            <a:cxnSpLocks/>
            <a:stCxn id="85" idx="2"/>
            <a:endCxn id="41" idx="1"/>
          </p:cNvCxnSpPr>
          <p:nvPr/>
        </p:nvCxnSpPr>
        <p:spPr>
          <a:xfrm rot="16200000" flipH="1">
            <a:off x="424387" y="3202659"/>
            <a:ext cx="2177153" cy="1131856"/>
          </a:xfrm>
          <a:prstGeom prst="bentConnector2">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33C7FED5-61A6-4118-A291-B4DBC1EB3997}"/>
              </a:ext>
            </a:extLst>
          </p:cNvPr>
          <p:cNvCxnSpPr>
            <a:cxnSpLocks/>
            <a:stCxn id="40" idx="3"/>
            <a:endCxn id="38" idx="1"/>
          </p:cNvCxnSpPr>
          <p:nvPr/>
        </p:nvCxnSpPr>
        <p:spPr>
          <a:xfrm flipV="1">
            <a:off x="5476674" y="4100914"/>
            <a:ext cx="2531955" cy="75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quot;Not Allowed&quot; Symbol 1">
            <a:extLst>
              <a:ext uri="{FF2B5EF4-FFF2-40B4-BE49-F238E27FC236}">
                <a16:creationId xmlns:a16="http://schemas.microsoft.com/office/drawing/2014/main" id="{6BDC5C40-3399-4297-A75A-FF9D0FD7B9E2}"/>
              </a:ext>
            </a:extLst>
          </p:cNvPr>
          <p:cNvSpPr/>
          <p:nvPr/>
        </p:nvSpPr>
        <p:spPr>
          <a:xfrm>
            <a:off x="6571389" y="4398400"/>
            <a:ext cx="223146" cy="225434"/>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Straight Arrow Connector 45">
            <a:extLst>
              <a:ext uri="{FF2B5EF4-FFF2-40B4-BE49-F238E27FC236}">
                <a16:creationId xmlns:a16="http://schemas.microsoft.com/office/drawing/2014/main" id="{BA259D7D-4787-4258-9817-6D2E7A19DE41}"/>
              </a:ext>
            </a:extLst>
          </p:cNvPr>
          <p:cNvCxnSpPr>
            <a:cxnSpLocks/>
            <a:stCxn id="59" idx="3"/>
          </p:cNvCxnSpPr>
          <p:nvPr/>
        </p:nvCxnSpPr>
        <p:spPr>
          <a:xfrm flipV="1">
            <a:off x="5476674" y="4094030"/>
            <a:ext cx="2528763" cy="2105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7885C434-9097-4D77-B3B5-0E58DB0840BA}"/>
              </a:ext>
            </a:extLst>
          </p:cNvPr>
          <p:cNvCxnSpPr>
            <a:cxnSpLocks/>
            <a:stCxn id="85" idx="2"/>
            <a:endCxn id="60" idx="1"/>
          </p:cNvCxnSpPr>
          <p:nvPr/>
        </p:nvCxnSpPr>
        <p:spPr>
          <a:xfrm rot="16200000" flipH="1">
            <a:off x="-246787" y="3873833"/>
            <a:ext cx="3519501" cy="1131856"/>
          </a:xfrm>
          <a:prstGeom prst="bentConnector2">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01BFF580-5173-4011-9C87-D1747EB491C7}"/>
              </a:ext>
            </a:extLst>
          </p:cNvPr>
          <p:cNvCxnSpPr>
            <a:cxnSpLocks/>
          </p:cNvCxnSpPr>
          <p:nvPr/>
        </p:nvCxnSpPr>
        <p:spPr>
          <a:xfrm flipV="1">
            <a:off x="2107752" y="5090494"/>
            <a:ext cx="1" cy="87568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A7FA0667-930D-420A-9D55-45F90A30E63C}"/>
              </a:ext>
            </a:extLst>
          </p:cNvPr>
          <p:cNvCxnSpPr>
            <a:cxnSpLocks/>
          </p:cNvCxnSpPr>
          <p:nvPr/>
        </p:nvCxnSpPr>
        <p:spPr>
          <a:xfrm flipH="1">
            <a:off x="2488322" y="5090493"/>
            <a:ext cx="1" cy="87568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2" name="&quot;Not Allowed&quot; Symbol 51">
            <a:extLst>
              <a:ext uri="{FF2B5EF4-FFF2-40B4-BE49-F238E27FC236}">
                <a16:creationId xmlns:a16="http://schemas.microsoft.com/office/drawing/2014/main" id="{52A19D2D-4FD7-4A4A-96E4-F41E789A89A4}"/>
              </a:ext>
            </a:extLst>
          </p:cNvPr>
          <p:cNvSpPr/>
          <p:nvPr/>
        </p:nvSpPr>
        <p:spPr>
          <a:xfrm>
            <a:off x="2006428" y="5415558"/>
            <a:ext cx="212313" cy="229443"/>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quot;Not Allowed&quot; Symbol 54">
            <a:extLst>
              <a:ext uri="{FF2B5EF4-FFF2-40B4-BE49-F238E27FC236}">
                <a16:creationId xmlns:a16="http://schemas.microsoft.com/office/drawing/2014/main" id="{A0F1B6C5-465B-4E4A-871E-8D03F93AA805}"/>
              </a:ext>
            </a:extLst>
          </p:cNvPr>
          <p:cNvSpPr/>
          <p:nvPr/>
        </p:nvSpPr>
        <p:spPr>
          <a:xfrm>
            <a:off x="2382165" y="5408212"/>
            <a:ext cx="212313" cy="229443"/>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7" name="Group 56">
            <a:extLst>
              <a:ext uri="{FF2B5EF4-FFF2-40B4-BE49-F238E27FC236}">
                <a16:creationId xmlns:a16="http://schemas.microsoft.com/office/drawing/2014/main" id="{D8B8392D-7083-4827-AAB3-5620A9790AF1}"/>
              </a:ext>
            </a:extLst>
          </p:cNvPr>
          <p:cNvGrpSpPr/>
          <p:nvPr/>
        </p:nvGrpSpPr>
        <p:grpSpPr>
          <a:xfrm>
            <a:off x="2078891" y="5966182"/>
            <a:ext cx="3397783" cy="466659"/>
            <a:chOff x="1309927" y="5024758"/>
            <a:chExt cx="3397783" cy="466659"/>
          </a:xfrm>
        </p:grpSpPr>
        <p:sp>
          <p:nvSpPr>
            <p:cNvPr id="59" name="Rectangle 58">
              <a:extLst>
                <a:ext uri="{FF2B5EF4-FFF2-40B4-BE49-F238E27FC236}">
                  <a16:creationId xmlns:a16="http://schemas.microsoft.com/office/drawing/2014/main" id="{07AF997F-10EF-49EB-A760-EED3DE04E3DC}"/>
                </a:ext>
              </a:extLst>
            </p:cNvPr>
            <p:cNvSpPr/>
            <p:nvPr/>
          </p:nvSpPr>
          <p:spPr>
            <a:xfrm>
              <a:off x="1767650" y="5024758"/>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(allocated object)</a:t>
              </a:r>
            </a:p>
          </p:txBody>
        </p:sp>
        <p:sp>
          <p:nvSpPr>
            <p:cNvPr id="60" name="Rectangle 59">
              <a:extLst>
                <a:ext uri="{FF2B5EF4-FFF2-40B4-BE49-F238E27FC236}">
                  <a16:creationId xmlns:a16="http://schemas.microsoft.com/office/drawing/2014/main" id="{7B5DAD0E-65E5-4CCF-9080-E4F64F9A3F36}"/>
                </a:ext>
              </a:extLst>
            </p:cNvPr>
            <p:cNvSpPr/>
            <p:nvPr/>
          </p:nvSpPr>
          <p:spPr>
            <a:xfrm>
              <a:off x="1309927" y="5024758"/>
              <a:ext cx="457723" cy="46665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5594D361-D67C-428D-B2B3-779F03C9D86D}"/>
              </a:ext>
            </a:extLst>
          </p:cNvPr>
          <p:cNvSpPr/>
          <p:nvPr/>
        </p:nvSpPr>
        <p:spPr>
          <a:xfrm>
            <a:off x="8202168" y="315452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FC958A0-FC05-4E9F-BD6B-99BAF7B2EF63}"/>
              </a:ext>
            </a:extLst>
          </p:cNvPr>
          <p:cNvSpPr/>
          <p:nvPr/>
        </p:nvSpPr>
        <p:spPr>
          <a:xfrm>
            <a:off x="8202168" y="333740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10CD6C3-F2BE-467F-AA80-57D419040B7D}"/>
              </a:ext>
            </a:extLst>
          </p:cNvPr>
          <p:cNvSpPr/>
          <p:nvPr/>
        </p:nvSpPr>
        <p:spPr>
          <a:xfrm>
            <a:off x="8202168" y="352028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30D695E-D42A-4120-AB91-41E43AB07BA5}"/>
              </a:ext>
            </a:extLst>
          </p:cNvPr>
          <p:cNvSpPr/>
          <p:nvPr/>
        </p:nvSpPr>
        <p:spPr>
          <a:xfrm>
            <a:off x="8202168" y="370316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0A214AC-82A4-4CB1-8B4D-FBE266601377}"/>
              </a:ext>
            </a:extLst>
          </p:cNvPr>
          <p:cNvSpPr/>
          <p:nvPr/>
        </p:nvSpPr>
        <p:spPr>
          <a:xfrm>
            <a:off x="8202168" y="388604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B5EDF92-FE14-45AF-80E9-EA1D0BDCFB05}"/>
              </a:ext>
            </a:extLst>
          </p:cNvPr>
          <p:cNvSpPr/>
          <p:nvPr/>
        </p:nvSpPr>
        <p:spPr>
          <a:xfrm>
            <a:off x="8202168" y="406892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0E0056B-DAEA-4A8C-A571-4ADEAB6FBAA1}"/>
              </a:ext>
            </a:extLst>
          </p:cNvPr>
          <p:cNvSpPr/>
          <p:nvPr/>
        </p:nvSpPr>
        <p:spPr>
          <a:xfrm>
            <a:off x="8202168" y="425180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1A6F1B-7F71-4A58-A1CB-A6CF4719AB22}"/>
              </a:ext>
            </a:extLst>
          </p:cNvPr>
          <p:cNvSpPr/>
          <p:nvPr/>
        </p:nvSpPr>
        <p:spPr>
          <a:xfrm>
            <a:off x="9774936" y="315452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1A79E4A-C6BB-435A-A65C-0C2160673609}"/>
              </a:ext>
            </a:extLst>
          </p:cNvPr>
          <p:cNvSpPr/>
          <p:nvPr/>
        </p:nvSpPr>
        <p:spPr>
          <a:xfrm>
            <a:off x="9774936" y="333740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E48C794-11BD-4348-84A2-6D636D248009}"/>
              </a:ext>
            </a:extLst>
          </p:cNvPr>
          <p:cNvSpPr/>
          <p:nvPr/>
        </p:nvSpPr>
        <p:spPr>
          <a:xfrm>
            <a:off x="9774936" y="352028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BD5A49E-94B9-4AA0-A67F-DD1A5467D04E}"/>
              </a:ext>
            </a:extLst>
          </p:cNvPr>
          <p:cNvSpPr/>
          <p:nvPr/>
        </p:nvSpPr>
        <p:spPr>
          <a:xfrm>
            <a:off x="9774936" y="370316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7340536-DFBC-4197-93D0-2E6C852E3C8E}"/>
              </a:ext>
            </a:extLst>
          </p:cNvPr>
          <p:cNvSpPr/>
          <p:nvPr/>
        </p:nvSpPr>
        <p:spPr>
          <a:xfrm>
            <a:off x="9774936" y="388604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0241FB7-BD74-4DD3-AFE5-28266EEC48F1}"/>
              </a:ext>
            </a:extLst>
          </p:cNvPr>
          <p:cNvSpPr/>
          <p:nvPr/>
        </p:nvSpPr>
        <p:spPr>
          <a:xfrm>
            <a:off x="9774936" y="406892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E62ECC55-013B-467E-839F-CCAEB78B25E0}"/>
              </a:ext>
            </a:extLst>
          </p:cNvPr>
          <p:cNvSpPr/>
          <p:nvPr/>
        </p:nvSpPr>
        <p:spPr>
          <a:xfrm>
            <a:off x="9774936" y="425180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2EDC999-0408-471C-836B-2C9F9789F6C1}"/>
              </a:ext>
            </a:extLst>
          </p:cNvPr>
          <p:cNvSpPr/>
          <p:nvPr/>
        </p:nvSpPr>
        <p:spPr>
          <a:xfrm>
            <a:off x="9774936" y="4251804"/>
            <a:ext cx="457723"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46A9C42-C5CC-4432-9009-9F81AE889FBA}"/>
              </a:ext>
            </a:extLst>
          </p:cNvPr>
          <p:cNvSpPr/>
          <p:nvPr/>
        </p:nvSpPr>
        <p:spPr>
          <a:xfrm>
            <a:off x="9774936" y="4068924"/>
            <a:ext cx="457723" cy="1828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991C871-4813-4B3A-A7FF-1E94FDDB5F05}"/>
              </a:ext>
            </a:extLst>
          </p:cNvPr>
          <p:cNvSpPr/>
          <p:nvPr/>
        </p:nvSpPr>
        <p:spPr>
          <a:xfrm>
            <a:off x="9774936" y="3886044"/>
            <a:ext cx="457723" cy="1828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E89FC4E-BC33-41F3-BD5E-FA4C2EB69679}"/>
              </a:ext>
            </a:extLst>
          </p:cNvPr>
          <p:cNvSpPr/>
          <p:nvPr/>
        </p:nvSpPr>
        <p:spPr>
          <a:xfrm>
            <a:off x="9774936" y="4068924"/>
            <a:ext cx="457723"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3ABCBFA-2D85-4BF6-9FCB-FFF760AD326E}"/>
              </a:ext>
            </a:extLst>
          </p:cNvPr>
          <p:cNvSpPr/>
          <p:nvPr/>
        </p:nvSpPr>
        <p:spPr>
          <a:xfrm>
            <a:off x="9774936" y="3886044"/>
            <a:ext cx="457723" cy="1867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Garbage outline">
            <a:extLst>
              <a:ext uri="{FF2B5EF4-FFF2-40B4-BE49-F238E27FC236}">
                <a16:creationId xmlns:a16="http://schemas.microsoft.com/office/drawing/2014/main" id="{2E1D837B-082B-4A4B-B080-2EFBC0128B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3572" y="3082809"/>
            <a:ext cx="528196" cy="528196"/>
          </a:xfrm>
          <a:prstGeom prst="rect">
            <a:avLst/>
          </a:prstGeom>
        </p:spPr>
      </p:pic>
      <p:cxnSp>
        <p:nvCxnSpPr>
          <p:cNvPr id="56" name="Straight Arrow Connector 55">
            <a:extLst>
              <a:ext uri="{FF2B5EF4-FFF2-40B4-BE49-F238E27FC236}">
                <a16:creationId xmlns:a16="http://schemas.microsoft.com/office/drawing/2014/main" id="{2785C717-814A-4E14-93F4-45962BFC0630}"/>
              </a:ext>
            </a:extLst>
          </p:cNvPr>
          <p:cNvCxnSpPr>
            <a:cxnSpLocks/>
            <a:endCxn id="25" idx="2"/>
          </p:cNvCxnSpPr>
          <p:nvPr/>
        </p:nvCxnSpPr>
        <p:spPr>
          <a:xfrm flipV="1">
            <a:off x="2797670" y="3611005"/>
            <a:ext cx="0" cy="1012829"/>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grpSp>
        <p:nvGrpSpPr>
          <p:cNvPr id="66" name="Group 65">
            <a:extLst>
              <a:ext uri="{FF2B5EF4-FFF2-40B4-BE49-F238E27FC236}">
                <a16:creationId xmlns:a16="http://schemas.microsoft.com/office/drawing/2014/main" id="{5895822B-3134-484B-AD52-EC73C8C27613}"/>
              </a:ext>
            </a:extLst>
          </p:cNvPr>
          <p:cNvGrpSpPr/>
          <p:nvPr/>
        </p:nvGrpSpPr>
        <p:grpSpPr>
          <a:xfrm>
            <a:off x="2071581" y="4623833"/>
            <a:ext cx="3397783" cy="466659"/>
            <a:chOff x="2212690" y="1919436"/>
            <a:chExt cx="3397783" cy="466659"/>
          </a:xfrm>
        </p:grpSpPr>
        <p:sp>
          <p:nvSpPr>
            <p:cNvPr id="67" name="Rectangle 66">
              <a:extLst>
                <a:ext uri="{FF2B5EF4-FFF2-40B4-BE49-F238E27FC236}">
                  <a16:creationId xmlns:a16="http://schemas.microsoft.com/office/drawing/2014/main" id="{D9C170C0-3D27-4AAB-AE6E-B82CB1964CC6}"/>
                </a:ext>
              </a:extLst>
            </p:cNvPr>
            <p:cNvSpPr/>
            <p:nvPr/>
          </p:nvSpPr>
          <p:spPr>
            <a:xfrm>
              <a:off x="2670413" y="1919436"/>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(freed object)</a:t>
              </a:r>
            </a:p>
          </p:txBody>
        </p:sp>
        <p:sp>
          <p:nvSpPr>
            <p:cNvPr id="68" name="Rectangle 67">
              <a:extLst>
                <a:ext uri="{FF2B5EF4-FFF2-40B4-BE49-F238E27FC236}">
                  <a16:creationId xmlns:a16="http://schemas.microsoft.com/office/drawing/2014/main" id="{47F620B2-058C-4756-B23A-01827EBAFE4F}"/>
                </a:ext>
              </a:extLst>
            </p:cNvPr>
            <p:cNvSpPr/>
            <p:nvPr/>
          </p:nvSpPr>
          <p:spPr>
            <a:xfrm>
              <a:off x="2212690" y="1919436"/>
              <a:ext cx="457723" cy="4666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allout: Bent Line 13">
            <a:extLst>
              <a:ext uri="{FF2B5EF4-FFF2-40B4-BE49-F238E27FC236}">
                <a16:creationId xmlns:a16="http://schemas.microsoft.com/office/drawing/2014/main" id="{46705D87-284A-7D38-A102-C035CCFE1C69}"/>
              </a:ext>
            </a:extLst>
          </p:cNvPr>
          <p:cNvSpPr/>
          <p:nvPr/>
        </p:nvSpPr>
        <p:spPr>
          <a:xfrm>
            <a:off x="10646275" y="3428844"/>
            <a:ext cx="1545725" cy="822960"/>
          </a:xfrm>
          <a:prstGeom prst="borderCallout2">
            <a:avLst>
              <a:gd name="adj1" fmla="val 18750"/>
              <a:gd name="adj2" fmla="val -8333"/>
              <a:gd name="adj3" fmla="val 18750"/>
              <a:gd name="adj4" fmla="val -16667"/>
              <a:gd name="adj5" fmla="val 75692"/>
              <a:gd name="adj6" fmla="val -399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Recolor-on-free to close UAF window</a:t>
            </a:r>
          </a:p>
        </p:txBody>
      </p:sp>
      <p:sp>
        <p:nvSpPr>
          <p:cNvPr id="44" name="Callout: Bent Line 43">
            <a:extLst>
              <a:ext uri="{FF2B5EF4-FFF2-40B4-BE49-F238E27FC236}">
                <a16:creationId xmlns:a16="http://schemas.microsoft.com/office/drawing/2014/main" id="{B05A4904-395C-D221-0288-37AA7CFB38CE}"/>
              </a:ext>
            </a:extLst>
          </p:cNvPr>
          <p:cNvSpPr/>
          <p:nvPr/>
        </p:nvSpPr>
        <p:spPr>
          <a:xfrm>
            <a:off x="10646274" y="4449922"/>
            <a:ext cx="1545725" cy="805259"/>
          </a:xfrm>
          <a:prstGeom prst="borderCallout2">
            <a:avLst>
              <a:gd name="adj1" fmla="val 18750"/>
              <a:gd name="adj2" fmla="val -8333"/>
              <a:gd name="adj3" fmla="val 18750"/>
              <a:gd name="adj4" fmla="val -16667"/>
              <a:gd name="adj5" fmla="val -22764"/>
              <a:gd name="adj6" fmla="val -394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CHERI makes same-color neighbors OK</a:t>
            </a:r>
          </a:p>
        </p:txBody>
      </p:sp>
    </p:spTree>
    <p:extLst>
      <p:ext uri="{BB962C8B-B14F-4D97-AF65-F5344CB8AC3E}">
        <p14:creationId xmlns:p14="http://schemas.microsoft.com/office/powerpoint/2010/main" val="382658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 grpId="0" animBg="1"/>
      <p:bldP spid="52" grpId="0" animBg="1"/>
      <p:bldP spid="55" grpId="0" animBg="1"/>
      <p:bldP spid="4" grpId="0" animBg="1"/>
      <p:bldP spid="5" grpId="0" animBg="1"/>
      <p:bldP spid="14" grpId="0" animBg="1"/>
      <p:bldP spid="4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DFCFC6-1A11-5B35-56D0-211FBF32EC25}"/>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101</a:t>
            </a:fld>
            <a:endParaRPr lang="en-US">
              <a:solidFill>
                <a:prstClr val="white">
                  <a:lumMod val="50000"/>
                </a:prstClr>
              </a:solidFill>
            </a:endParaRPr>
          </a:p>
        </p:txBody>
      </p:sp>
      <p:sp>
        <p:nvSpPr>
          <p:cNvPr id="4" name="Title 3">
            <a:extLst>
              <a:ext uri="{FF2B5EF4-FFF2-40B4-BE49-F238E27FC236}">
                <a16:creationId xmlns:a16="http://schemas.microsoft.com/office/drawing/2014/main" id="{56D4CC26-080E-D083-6C7E-8873D79A5A93}"/>
              </a:ext>
            </a:extLst>
          </p:cNvPr>
          <p:cNvSpPr>
            <a:spLocks noGrp="1"/>
          </p:cNvSpPr>
          <p:nvPr>
            <p:ph type="ctrTitle"/>
          </p:nvPr>
        </p:nvSpPr>
        <p:spPr/>
        <p:txBody>
          <a:bodyPr/>
          <a:lstStyle/>
          <a:p>
            <a:r>
              <a:rPr lang="en-GB"/>
              <a:t>Future work: CHERI+MTE Heap Temporal Safety</a:t>
            </a:r>
            <a:endParaRPr lang="en-US"/>
          </a:p>
        </p:txBody>
      </p:sp>
      <p:sp>
        <p:nvSpPr>
          <p:cNvPr id="5" name="Freeform: Shape 4">
            <a:extLst>
              <a:ext uri="{FF2B5EF4-FFF2-40B4-BE49-F238E27FC236}">
                <a16:creationId xmlns:a16="http://schemas.microsoft.com/office/drawing/2014/main" id="{02E4C103-B22B-4AA5-AE0B-FDE4A4BBBA9D}"/>
              </a:ext>
            </a:extLst>
          </p:cNvPr>
          <p:cNvSpPr/>
          <p:nvPr/>
        </p:nvSpPr>
        <p:spPr>
          <a:xfrm>
            <a:off x="2108650" y="2945614"/>
            <a:ext cx="2367847" cy="1077000"/>
          </a:xfrm>
          <a:custGeom>
            <a:avLst/>
            <a:gdLst>
              <a:gd name="connsiteX0" fmla="*/ 0 w 2154001"/>
              <a:gd name="connsiteY0" fmla="*/ 179504 h 1077000"/>
              <a:gd name="connsiteX1" fmla="*/ 179504 w 2154001"/>
              <a:gd name="connsiteY1" fmla="*/ 0 h 1077000"/>
              <a:gd name="connsiteX2" fmla="*/ 1974497 w 2154001"/>
              <a:gd name="connsiteY2" fmla="*/ 0 h 1077000"/>
              <a:gd name="connsiteX3" fmla="*/ 2154001 w 2154001"/>
              <a:gd name="connsiteY3" fmla="*/ 179504 h 1077000"/>
              <a:gd name="connsiteX4" fmla="*/ 2154001 w 2154001"/>
              <a:gd name="connsiteY4" fmla="*/ 897496 h 1077000"/>
              <a:gd name="connsiteX5" fmla="*/ 1974497 w 2154001"/>
              <a:gd name="connsiteY5" fmla="*/ 1077000 h 1077000"/>
              <a:gd name="connsiteX6" fmla="*/ 179504 w 2154001"/>
              <a:gd name="connsiteY6" fmla="*/ 1077000 h 1077000"/>
              <a:gd name="connsiteX7" fmla="*/ 0 w 2154001"/>
              <a:gd name="connsiteY7" fmla="*/ 897496 h 1077000"/>
              <a:gd name="connsiteX8" fmla="*/ 0 w 2154001"/>
              <a:gd name="connsiteY8" fmla="*/ 179504 h 10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001" h="1077000">
                <a:moveTo>
                  <a:pt x="0" y="179504"/>
                </a:moveTo>
                <a:cubicBezTo>
                  <a:pt x="0" y="80367"/>
                  <a:pt x="80367" y="0"/>
                  <a:pt x="179504" y="0"/>
                </a:cubicBezTo>
                <a:lnTo>
                  <a:pt x="1974497" y="0"/>
                </a:lnTo>
                <a:cubicBezTo>
                  <a:pt x="2073634" y="0"/>
                  <a:pt x="2154001" y="80367"/>
                  <a:pt x="2154001" y="179504"/>
                </a:cubicBezTo>
                <a:lnTo>
                  <a:pt x="2154001" y="897496"/>
                </a:lnTo>
                <a:cubicBezTo>
                  <a:pt x="2154001" y="996633"/>
                  <a:pt x="2073634" y="1077000"/>
                  <a:pt x="1974497" y="1077000"/>
                </a:cubicBezTo>
                <a:lnTo>
                  <a:pt x="179504" y="1077000"/>
                </a:lnTo>
                <a:cubicBezTo>
                  <a:pt x="80367" y="1077000"/>
                  <a:pt x="0" y="996633"/>
                  <a:pt x="0" y="897496"/>
                </a:cubicBezTo>
                <a:lnTo>
                  <a:pt x="0" y="179504"/>
                </a:lnTo>
                <a:close/>
              </a:path>
            </a:pathLst>
          </a:cu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55445" tIns="155445" rIns="155445" bIns="155445" numCol="1" spcCol="1270" anchor="ctr" anchorCtr="0">
            <a:noAutofit/>
          </a:bodyPr>
          <a:lstStyle/>
          <a:p>
            <a:pPr marL="0" lvl="0" indent="0" algn="ctr" defTabSz="1200150">
              <a:lnSpc>
                <a:spcPct val="90000"/>
              </a:lnSpc>
              <a:spcBef>
                <a:spcPct val="0"/>
              </a:spcBef>
              <a:spcAft>
                <a:spcPct val="35000"/>
              </a:spcAft>
              <a:buNone/>
            </a:pPr>
            <a:r>
              <a:rPr lang="en-GB" sz="2700" kern="1200"/>
              <a:t>Quarantined</a:t>
            </a:r>
          </a:p>
        </p:txBody>
      </p:sp>
      <p:sp>
        <p:nvSpPr>
          <p:cNvPr id="97" name="Freeform: Shape 96">
            <a:extLst>
              <a:ext uri="{FF2B5EF4-FFF2-40B4-BE49-F238E27FC236}">
                <a16:creationId xmlns:a16="http://schemas.microsoft.com/office/drawing/2014/main" id="{DA62D869-8F76-55FC-9141-E9B14FA1E541}"/>
              </a:ext>
            </a:extLst>
          </p:cNvPr>
          <p:cNvSpPr/>
          <p:nvPr/>
        </p:nvSpPr>
        <p:spPr>
          <a:xfrm>
            <a:off x="6220801" y="1827509"/>
            <a:ext cx="1998296" cy="1298892"/>
          </a:xfrm>
          <a:custGeom>
            <a:avLst/>
            <a:gdLst>
              <a:gd name="connsiteX0" fmla="*/ 0 w 1998296"/>
              <a:gd name="connsiteY0" fmla="*/ 216486 h 1298892"/>
              <a:gd name="connsiteX1" fmla="*/ 216486 w 1998296"/>
              <a:gd name="connsiteY1" fmla="*/ 0 h 1298892"/>
              <a:gd name="connsiteX2" fmla="*/ 1781810 w 1998296"/>
              <a:gd name="connsiteY2" fmla="*/ 0 h 1298892"/>
              <a:gd name="connsiteX3" fmla="*/ 1998296 w 1998296"/>
              <a:gd name="connsiteY3" fmla="*/ 216486 h 1298892"/>
              <a:gd name="connsiteX4" fmla="*/ 1998296 w 1998296"/>
              <a:gd name="connsiteY4" fmla="*/ 1082406 h 1298892"/>
              <a:gd name="connsiteX5" fmla="*/ 1781810 w 1998296"/>
              <a:gd name="connsiteY5" fmla="*/ 1298892 h 1298892"/>
              <a:gd name="connsiteX6" fmla="*/ 216486 w 1998296"/>
              <a:gd name="connsiteY6" fmla="*/ 1298892 h 1298892"/>
              <a:gd name="connsiteX7" fmla="*/ 0 w 1998296"/>
              <a:gd name="connsiteY7" fmla="*/ 1082406 h 1298892"/>
              <a:gd name="connsiteX8" fmla="*/ 0 w 1998296"/>
              <a:gd name="connsiteY8" fmla="*/ 216486 h 12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296" h="1298892">
                <a:moveTo>
                  <a:pt x="0" y="216486"/>
                </a:moveTo>
                <a:cubicBezTo>
                  <a:pt x="0" y="96924"/>
                  <a:pt x="96924" y="0"/>
                  <a:pt x="216486" y="0"/>
                </a:cubicBezTo>
                <a:lnTo>
                  <a:pt x="1781810" y="0"/>
                </a:lnTo>
                <a:cubicBezTo>
                  <a:pt x="1901372" y="0"/>
                  <a:pt x="1998296" y="96924"/>
                  <a:pt x="1998296" y="216486"/>
                </a:cubicBezTo>
                <a:lnTo>
                  <a:pt x="1998296" y="1082406"/>
                </a:lnTo>
                <a:cubicBezTo>
                  <a:pt x="1998296" y="1201968"/>
                  <a:pt x="1901372" y="1298892"/>
                  <a:pt x="1781810" y="1298892"/>
                </a:cubicBezTo>
                <a:lnTo>
                  <a:pt x="216486" y="1298892"/>
                </a:lnTo>
                <a:cubicBezTo>
                  <a:pt x="96924" y="1298892"/>
                  <a:pt x="0" y="1201968"/>
                  <a:pt x="0" y="1082406"/>
                </a:cubicBezTo>
                <a:lnTo>
                  <a:pt x="0" y="216486"/>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3417" tIns="143417" rIns="143417" bIns="143417" numCol="1" spcCol="1270" anchor="ctr" anchorCtr="0">
            <a:noAutofit/>
          </a:bodyPr>
          <a:lstStyle/>
          <a:p>
            <a:pPr marL="0" lvl="0" indent="0" algn="ctr" defTabSz="933450">
              <a:lnSpc>
                <a:spcPct val="90000"/>
              </a:lnSpc>
              <a:spcBef>
                <a:spcPct val="0"/>
              </a:spcBef>
              <a:spcAft>
                <a:spcPct val="35000"/>
              </a:spcAft>
              <a:buNone/>
            </a:pPr>
            <a:r>
              <a:rPr lang="en-US" sz="2100" kern="1200"/>
              <a:t>Free</a:t>
            </a:r>
          </a:p>
        </p:txBody>
      </p:sp>
      <p:sp>
        <p:nvSpPr>
          <p:cNvPr id="98" name="Freeform: Shape 97">
            <a:extLst>
              <a:ext uri="{FF2B5EF4-FFF2-40B4-BE49-F238E27FC236}">
                <a16:creationId xmlns:a16="http://schemas.microsoft.com/office/drawing/2014/main" id="{2BB48C06-17DA-DD2F-BF49-A70793E624FE}"/>
              </a:ext>
            </a:extLst>
          </p:cNvPr>
          <p:cNvSpPr/>
          <p:nvPr/>
        </p:nvSpPr>
        <p:spPr>
          <a:xfrm>
            <a:off x="5486818" y="2476956"/>
            <a:ext cx="3466262" cy="3466262"/>
          </a:xfrm>
          <a:custGeom>
            <a:avLst/>
            <a:gdLst/>
            <a:ahLst/>
            <a:cxnLst/>
            <a:rect l="0" t="0" r="0" b="0"/>
            <a:pathLst>
              <a:path>
                <a:moveTo>
                  <a:pt x="3000809" y="551295"/>
                </a:moveTo>
                <a:arcTo wR="1733131" hR="1733131" stAng="19020426" swAng="2303228"/>
              </a:path>
            </a:pathLst>
          </a:custGeom>
          <a:ln>
            <a:tailEnd type="arrow"/>
          </a:ln>
        </p:spPr>
        <p:style>
          <a:lnRef idx="3">
            <a:schemeClr val="accent6"/>
          </a:lnRef>
          <a:fillRef idx="0">
            <a:schemeClr val="accent6"/>
          </a:fillRef>
          <a:effectRef idx="2">
            <a:schemeClr val="accent6"/>
          </a:effectRef>
          <a:fontRef idx="minor">
            <a:schemeClr val="tx1"/>
          </a:fontRef>
        </p:style>
        <p:txBody>
          <a:bodyPr/>
          <a:lstStyle/>
          <a:p>
            <a:endParaRPr lang="en-US"/>
          </a:p>
        </p:txBody>
      </p:sp>
      <p:sp>
        <p:nvSpPr>
          <p:cNvPr id="99" name="Freeform: Shape 98">
            <a:extLst>
              <a:ext uri="{FF2B5EF4-FFF2-40B4-BE49-F238E27FC236}">
                <a16:creationId xmlns:a16="http://schemas.microsoft.com/office/drawing/2014/main" id="{7F8FC066-56E4-7BB8-BAB7-5257C6235854}"/>
              </a:ext>
            </a:extLst>
          </p:cNvPr>
          <p:cNvSpPr/>
          <p:nvPr/>
        </p:nvSpPr>
        <p:spPr>
          <a:xfrm>
            <a:off x="7721737" y="4427206"/>
            <a:ext cx="1998296" cy="1298892"/>
          </a:xfrm>
          <a:custGeom>
            <a:avLst/>
            <a:gdLst>
              <a:gd name="connsiteX0" fmla="*/ 0 w 1998296"/>
              <a:gd name="connsiteY0" fmla="*/ 216486 h 1298892"/>
              <a:gd name="connsiteX1" fmla="*/ 216486 w 1998296"/>
              <a:gd name="connsiteY1" fmla="*/ 0 h 1298892"/>
              <a:gd name="connsiteX2" fmla="*/ 1781810 w 1998296"/>
              <a:gd name="connsiteY2" fmla="*/ 0 h 1298892"/>
              <a:gd name="connsiteX3" fmla="*/ 1998296 w 1998296"/>
              <a:gd name="connsiteY3" fmla="*/ 216486 h 1298892"/>
              <a:gd name="connsiteX4" fmla="*/ 1998296 w 1998296"/>
              <a:gd name="connsiteY4" fmla="*/ 1082406 h 1298892"/>
              <a:gd name="connsiteX5" fmla="*/ 1781810 w 1998296"/>
              <a:gd name="connsiteY5" fmla="*/ 1298892 h 1298892"/>
              <a:gd name="connsiteX6" fmla="*/ 216486 w 1998296"/>
              <a:gd name="connsiteY6" fmla="*/ 1298892 h 1298892"/>
              <a:gd name="connsiteX7" fmla="*/ 0 w 1998296"/>
              <a:gd name="connsiteY7" fmla="*/ 1082406 h 1298892"/>
              <a:gd name="connsiteX8" fmla="*/ 0 w 1998296"/>
              <a:gd name="connsiteY8" fmla="*/ 216486 h 12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296" h="1298892">
                <a:moveTo>
                  <a:pt x="0" y="216486"/>
                </a:moveTo>
                <a:cubicBezTo>
                  <a:pt x="0" y="96924"/>
                  <a:pt x="96924" y="0"/>
                  <a:pt x="216486" y="0"/>
                </a:cubicBezTo>
                <a:lnTo>
                  <a:pt x="1781810" y="0"/>
                </a:lnTo>
                <a:cubicBezTo>
                  <a:pt x="1901372" y="0"/>
                  <a:pt x="1998296" y="96924"/>
                  <a:pt x="1998296" y="216486"/>
                </a:cubicBezTo>
                <a:lnTo>
                  <a:pt x="1998296" y="1082406"/>
                </a:lnTo>
                <a:cubicBezTo>
                  <a:pt x="1998296" y="1201968"/>
                  <a:pt x="1901372" y="1298892"/>
                  <a:pt x="1781810" y="1298892"/>
                </a:cubicBezTo>
                <a:lnTo>
                  <a:pt x="216486" y="1298892"/>
                </a:lnTo>
                <a:cubicBezTo>
                  <a:pt x="96924" y="1298892"/>
                  <a:pt x="0" y="1201968"/>
                  <a:pt x="0" y="1082406"/>
                </a:cubicBezTo>
                <a:lnTo>
                  <a:pt x="0" y="2164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417" tIns="143417" rIns="143417" bIns="143417" numCol="1" spcCol="1270" anchor="ctr" anchorCtr="0">
            <a:noAutofit/>
          </a:bodyPr>
          <a:lstStyle/>
          <a:p>
            <a:pPr marL="0" lvl="0" indent="0" algn="ctr" defTabSz="933450">
              <a:lnSpc>
                <a:spcPct val="90000"/>
              </a:lnSpc>
              <a:spcBef>
                <a:spcPct val="0"/>
              </a:spcBef>
              <a:spcAft>
                <a:spcPct val="35000"/>
              </a:spcAft>
              <a:buNone/>
            </a:pPr>
            <a:r>
              <a:rPr lang="en-US" sz="2100" kern="1200"/>
              <a:t>Allocated</a:t>
            </a:r>
          </a:p>
        </p:txBody>
      </p:sp>
      <p:sp>
        <p:nvSpPr>
          <p:cNvPr id="100" name="Freeform: Shape 99">
            <a:extLst>
              <a:ext uri="{FF2B5EF4-FFF2-40B4-BE49-F238E27FC236}">
                <a16:creationId xmlns:a16="http://schemas.microsoft.com/office/drawing/2014/main" id="{E8F8EC0D-EA35-0214-DB7B-5376E896BCA4}"/>
              </a:ext>
            </a:extLst>
          </p:cNvPr>
          <p:cNvSpPr/>
          <p:nvPr/>
        </p:nvSpPr>
        <p:spPr>
          <a:xfrm>
            <a:off x="5486818" y="2476956"/>
            <a:ext cx="3466262" cy="3466262"/>
          </a:xfrm>
          <a:custGeom>
            <a:avLst/>
            <a:gdLst/>
            <a:ahLst/>
            <a:cxnLst/>
            <a:rect l="0" t="0" r="0" b="0"/>
            <a:pathLst>
              <a:path>
                <a:moveTo>
                  <a:pt x="2265271" y="3382545"/>
                </a:moveTo>
                <a:arcTo wR="1733131" hR="1733131" stAng="4327144" swAng="2145713"/>
              </a:path>
            </a:pathLst>
          </a:custGeom>
          <a:ln>
            <a:tailEnd type="arrow"/>
          </a:ln>
        </p:spPr>
        <p:style>
          <a:lnRef idx="3">
            <a:schemeClr val="accent6"/>
          </a:lnRef>
          <a:fillRef idx="0">
            <a:schemeClr val="accent6"/>
          </a:fillRef>
          <a:effectRef idx="2">
            <a:schemeClr val="accent6"/>
          </a:effectRef>
          <a:fontRef idx="minor">
            <a:schemeClr val="tx1"/>
          </a:fontRef>
        </p:style>
        <p:txBody>
          <a:bodyPr/>
          <a:lstStyle/>
          <a:p>
            <a:endParaRPr lang="en-US"/>
          </a:p>
        </p:txBody>
      </p:sp>
      <p:sp>
        <p:nvSpPr>
          <p:cNvPr id="101" name="Freeform: Shape 100">
            <a:extLst>
              <a:ext uri="{FF2B5EF4-FFF2-40B4-BE49-F238E27FC236}">
                <a16:creationId xmlns:a16="http://schemas.microsoft.com/office/drawing/2014/main" id="{9E31C6C9-94F2-A24E-3BD5-AB47BF98FC70}"/>
              </a:ext>
            </a:extLst>
          </p:cNvPr>
          <p:cNvSpPr/>
          <p:nvPr/>
        </p:nvSpPr>
        <p:spPr>
          <a:xfrm>
            <a:off x="4719866" y="4427206"/>
            <a:ext cx="1998296" cy="1298892"/>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lnTo>
                  <a:pt x="5000" y="0"/>
                </a:lnTo>
                <a:lnTo>
                  <a:pt x="10000" y="5000"/>
                </a:lnTo>
                <a:lnTo>
                  <a:pt x="5000" y="10000"/>
                </a:lnTo>
                <a:lnTo>
                  <a:pt x="0" y="5000"/>
                </a:lnTo>
                <a:close/>
              </a:path>
            </a:pathLst>
          </a:custGeom>
          <a:gradFill flip="none" rotWithShape="1">
            <a:gsLst>
              <a:gs pos="0">
                <a:srgbClr val="FF0000">
                  <a:lumMod val="60000"/>
                </a:srgbClr>
              </a:gs>
              <a:gs pos="40000">
                <a:srgbClr val="FFFF00">
                  <a:lumMod val="60000"/>
                </a:srgbClr>
              </a:gs>
              <a:gs pos="80000">
                <a:srgbClr val="0070C0">
                  <a:lumMod val="60000"/>
                </a:srgbClr>
              </a:gs>
              <a:gs pos="60000">
                <a:srgbClr val="00B050">
                  <a:lumMod val="60000"/>
                </a:srgbClr>
              </a:gs>
              <a:gs pos="20000">
                <a:schemeClr val="accent2">
                  <a:lumMod val="60000"/>
                </a:schemeClr>
              </a:gs>
              <a:gs pos="100000">
                <a:srgbClr val="7030A0">
                  <a:lumMod val="60000"/>
                </a:srgbClr>
              </a:gs>
            </a:gsLst>
            <a:lin ang="0" scaled="0"/>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9574" tIns="324723" rIns="499574" bIns="324723" numCol="1" spcCol="1270" anchor="ctr" anchorCtr="0">
            <a:noAutofit/>
          </a:bodyPr>
          <a:lstStyle/>
          <a:p>
            <a:pPr marL="0" lvl="0" indent="0" algn="ctr" defTabSz="933450">
              <a:lnSpc>
                <a:spcPct val="90000"/>
              </a:lnSpc>
              <a:spcBef>
                <a:spcPct val="0"/>
              </a:spcBef>
              <a:spcAft>
                <a:spcPct val="35000"/>
              </a:spcAft>
              <a:buNone/>
            </a:pPr>
            <a:r>
              <a:rPr lang="en-US" sz="2100" kern="1200" err="1"/>
              <a:t>Recolour</a:t>
            </a:r>
            <a:endParaRPr lang="en-US" sz="2100" kern="1200"/>
          </a:p>
        </p:txBody>
      </p:sp>
      <p:sp>
        <p:nvSpPr>
          <p:cNvPr id="102" name="Freeform: Shape 101">
            <a:extLst>
              <a:ext uri="{FF2B5EF4-FFF2-40B4-BE49-F238E27FC236}">
                <a16:creationId xmlns:a16="http://schemas.microsoft.com/office/drawing/2014/main" id="{B12F0714-3266-588F-768E-D6B97B9B0FC6}"/>
              </a:ext>
            </a:extLst>
          </p:cNvPr>
          <p:cNvSpPr/>
          <p:nvPr/>
        </p:nvSpPr>
        <p:spPr>
          <a:xfrm>
            <a:off x="5486818" y="2476956"/>
            <a:ext cx="3466262" cy="3466262"/>
          </a:xfrm>
          <a:custGeom>
            <a:avLst/>
            <a:gdLst/>
            <a:ahLst/>
            <a:cxnLst/>
            <a:rect l="0" t="0" r="0" b="0"/>
            <a:pathLst>
              <a:path>
                <a:moveTo>
                  <a:pt x="5596" y="1593962"/>
                </a:moveTo>
                <a:arcTo wR="1733131" hR="1733131" stAng="11076345" swAng="2303228"/>
              </a:path>
            </a:pathLst>
          </a:custGeom>
          <a:ln>
            <a:tailEnd type="arrow"/>
          </a:ln>
        </p:spPr>
        <p:style>
          <a:lnRef idx="3">
            <a:schemeClr val="accent6"/>
          </a:lnRef>
          <a:fillRef idx="0">
            <a:schemeClr val="accent6"/>
          </a:fillRef>
          <a:effectRef idx="2">
            <a:schemeClr val="accent6"/>
          </a:effectRef>
          <a:fontRef idx="minor">
            <a:schemeClr val="tx1"/>
          </a:fontRef>
        </p:style>
        <p:txBody>
          <a:bodyPr/>
          <a:lstStyle/>
          <a:p>
            <a:endParaRPr lang="en-US"/>
          </a:p>
        </p:txBody>
      </p:sp>
      <p:sp>
        <p:nvSpPr>
          <p:cNvPr id="12" name="TextBox 11">
            <a:extLst>
              <a:ext uri="{FF2B5EF4-FFF2-40B4-BE49-F238E27FC236}">
                <a16:creationId xmlns:a16="http://schemas.microsoft.com/office/drawing/2014/main" id="{9E081CD9-A3F7-41A4-A1B7-D25F976F3A8F}"/>
              </a:ext>
            </a:extLst>
          </p:cNvPr>
          <p:cNvSpPr txBox="1"/>
          <p:nvPr/>
        </p:nvSpPr>
        <p:spPr>
          <a:xfrm>
            <a:off x="2903503" y="5012321"/>
            <a:ext cx="1950851" cy="369332"/>
          </a:xfrm>
          <a:prstGeom prst="rect">
            <a:avLst/>
          </a:prstGeom>
          <a:noFill/>
        </p:spPr>
        <p:txBody>
          <a:bodyPr wrap="square" rtlCol="0">
            <a:spAutoFit/>
          </a:bodyPr>
          <a:lstStyle/>
          <a:p>
            <a:pPr algn="ctr"/>
            <a:r>
              <a:rPr lang="en-GB"/>
              <a:t>last colour</a:t>
            </a:r>
          </a:p>
        </p:txBody>
      </p:sp>
      <p:sp>
        <p:nvSpPr>
          <p:cNvPr id="43" name="TextBox 42">
            <a:extLst>
              <a:ext uri="{FF2B5EF4-FFF2-40B4-BE49-F238E27FC236}">
                <a16:creationId xmlns:a16="http://schemas.microsoft.com/office/drawing/2014/main" id="{88CC4AA8-549E-ACA8-EB0E-E186F5106BBF}"/>
              </a:ext>
            </a:extLst>
          </p:cNvPr>
          <p:cNvSpPr txBox="1"/>
          <p:nvPr/>
        </p:nvSpPr>
        <p:spPr>
          <a:xfrm>
            <a:off x="8707224" y="2854392"/>
            <a:ext cx="944490" cy="369332"/>
          </a:xfrm>
          <a:prstGeom prst="rect">
            <a:avLst/>
          </a:prstGeom>
          <a:noFill/>
        </p:spPr>
        <p:txBody>
          <a:bodyPr wrap="none" rtlCol="0">
            <a:spAutoFit/>
          </a:bodyPr>
          <a:lstStyle/>
          <a:p>
            <a:pPr algn="ctr"/>
            <a:r>
              <a:rPr lang="en-US">
                <a:latin typeface="Consolas" panose="020B0609020204030204" pitchFamily="49" charset="0"/>
              </a:rPr>
              <a:t>malloc</a:t>
            </a:r>
          </a:p>
        </p:txBody>
      </p:sp>
      <p:sp>
        <p:nvSpPr>
          <p:cNvPr id="45" name="TextBox 44">
            <a:extLst>
              <a:ext uri="{FF2B5EF4-FFF2-40B4-BE49-F238E27FC236}">
                <a16:creationId xmlns:a16="http://schemas.microsoft.com/office/drawing/2014/main" id="{05DC5294-D880-6EE4-CD25-DBC80673095C}"/>
              </a:ext>
            </a:extLst>
          </p:cNvPr>
          <p:cNvSpPr txBox="1"/>
          <p:nvPr/>
        </p:nvSpPr>
        <p:spPr>
          <a:xfrm>
            <a:off x="6785422" y="5975118"/>
            <a:ext cx="703384" cy="369332"/>
          </a:xfrm>
          <a:prstGeom prst="rect">
            <a:avLst/>
          </a:prstGeom>
          <a:noFill/>
        </p:spPr>
        <p:txBody>
          <a:bodyPr wrap="square">
            <a:spAutoFit/>
          </a:bodyPr>
          <a:lstStyle/>
          <a:p>
            <a:pPr algn="ctr"/>
            <a:r>
              <a:rPr lang="en-US">
                <a:latin typeface="Consolas" panose="020B0609020204030204" pitchFamily="49" charset="0"/>
              </a:rPr>
              <a:t>free</a:t>
            </a:r>
          </a:p>
        </p:txBody>
      </p:sp>
      <p:sp>
        <p:nvSpPr>
          <p:cNvPr id="47" name="TextBox 46">
            <a:extLst>
              <a:ext uri="{FF2B5EF4-FFF2-40B4-BE49-F238E27FC236}">
                <a16:creationId xmlns:a16="http://schemas.microsoft.com/office/drawing/2014/main" id="{19704894-5E1D-C57E-A61F-719D32CFD582}"/>
              </a:ext>
            </a:extLst>
          </p:cNvPr>
          <p:cNvSpPr txBox="1"/>
          <p:nvPr/>
        </p:nvSpPr>
        <p:spPr>
          <a:xfrm>
            <a:off x="4790720" y="2961779"/>
            <a:ext cx="944490" cy="369332"/>
          </a:xfrm>
          <a:prstGeom prst="rect">
            <a:avLst/>
          </a:prstGeom>
          <a:noFill/>
        </p:spPr>
        <p:txBody>
          <a:bodyPr wrap="square">
            <a:spAutoFit/>
          </a:bodyPr>
          <a:lstStyle/>
          <a:p>
            <a:pPr algn="ctr"/>
            <a:r>
              <a:rPr lang="en-US">
                <a:latin typeface="Consolas" panose="020B0609020204030204" pitchFamily="49" charset="0"/>
              </a:rPr>
              <a:t>reuse</a:t>
            </a:r>
          </a:p>
        </p:txBody>
      </p:sp>
      <p:sp>
        <p:nvSpPr>
          <p:cNvPr id="49" name="TextBox 48">
            <a:extLst>
              <a:ext uri="{FF2B5EF4-FFF2-40B4-BE49-F238E27FC236}">
                <a16:creationId xmlns:a16="http://schemas.microsoft.com/office/drawing/2014/main" id="{94EF7EB5-BA26-74CD-070E-2A0F1238D8DB}"/>
              </a:ext>
            </a:extLst>
          </p:cNvPr>
          <p:cNvSpPr txBox="1"/>
          <p:nvPr/>
        </p:nvSpPr>
        <p:spPr>
          <a:xfrm>
            <a:off x="3292573" y="2000265"/>
            <a:ext cx="944490" cy="369332"/>
          </a:xfrm>
          <a:prstGeom prst="rect">
            <a:avLst/>
          </a:prstGeom>
          <a:noFill/>
        </p:spPr>
        <p:txBody>
          <a:bodyPr wrap="square">
            <a:spAutoFit/>
          </a:bodyPr>
          <a:lstStyle/>
          <a:p>
            <a:pPr algn="ctr"/>
            <a:r>
              <a:rPr lang="en-US">
                <a:latin typeface="Consolas" panose="020B0609020204030204" pitchFamily="49" charset="0"/>
              </a:rPr>
              <a:t>revoke</a:t>
            </a:r>
          </a:p>
        </p:txBody>
      </p:sp>
      <p:cxnSp>
        <p:nvCxnSpPr>
          <p:cNvPr id="51" name="Connector: Elbow 50">
            <a:extLst>
              <a:ext uri="{FF2B5EF4-FFF2-40B4-BE49-F238E27FC236}">
                <a16:creationId xmlns:a16="http://schemas.microsoft.com/office/drawing/2014/main" id="{F5488A20-361E-8F92-7719-6A0A41D3D181}"/>
              </a:ext>
            </a:extLst>
          </p:cNvPr>
          <p:cNvCxnSpPr>
            <a:cxnSpLocks/>
          </p:cNvCxnSpPr>
          <p:nvPr/>
        </p:nvCxnSpPr>
        <p:spPr>
          <a:xfrm rot="10800000">
            <a:off x="3281363" y="4073526"/>
            <a:ext cx="1195134" cy="988525"/>
          </a:xfrm>
          <a:prstGeom prst="bentConnector3">
            <a:avLst>
              <a:gd name="adj1" fmla="val 99998"/>
            </a:avLst>
          </a:prstGeom>
          <a:ln>
            <a:tailEnd type="arrow"/>
          </a:ln>
        </p:spPr>
        <p:style>
          <a:lnRef idx="3">
            <a:schemeClr val="accent3"/>
          </a:lnRef>
          <a:fillRef idx="0">
            <a:schemeClr val="accent3"/>
          </a:fillRef>
          <a:effectRef idx="2">
            <a:schemeClr val="accent3"/>
          </a:effectRef>
          <a:fontRef idx="minor">
            <a:schemeClr val="tx1"/>
          </a:fontRef>
        </p:style>
      </p:cxnSp>
      <p:cxnSp>
        <p:nvCxnSpPr>
          <p:cNvPr id="62" name="Connector: Elbow 61">
            <a:extLst>
              <a:ext uri="{FF2B5EF4-FFF2-40B4-BE49-F238E27FC236}">
                <a16:creationId xmlns:a16="http://schemas.microsoft.com/office/drawing/2014/main" id="{EA216AA4-0EAB-20A8-5F47-16373EFF1772}"/>
              </a:ext>
            </a:extLst>
          </p:cNvPr>
          <p:cNvCxnSpPr>
            <a:cxnSpLocks/>
          </p:cNvCxnSpPr>
          <p:nvPr/>
        </p:nvCxnSpPr>
        <p:spPr>
          <a:xfrm flipV="1">
            <a:off x="3292573" y="2319867"/>
            <a:ext cx="2756860" cy="490811"/>
          </a:xfrm>
          <a:prstGeom prst="bentConnector3">
            <a:avLst>
              <a:gd name="adj1" fmla="val 144"/>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722551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949A7-7817-6222-71F2-41D5F975781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19" name="Freeform: Shape 18">
            <a:extLst>
              <a:ext uri="{FF2B5EF4-FFF2-40B4-BE49-F238E27FC236}">
                <a16:creationId xmlns:a16="http://schemas.microsoft.com/office/drawing/2014/main" id="{66EDA9FF-4F15-4782-2907-0A6FE39F4DB5}"/>
              </a:ext>
            </a:extLst>
          </p:cNvPr>
          <p:cNvSpPr/>
          <p:nvPr/>
        </p:nvSpPr>
        <p:spPr>
          <a:xfrm>
            <a:off x="558800" y="1558138"/>
            <a:ext cx="11074400" cy="1105650"/>
          </a:xfrm>
          <a:custGeom>
            <a:avLst/>
            <a:gdLst>
              <a:gd name="connsiteX0" fmla="*/ 0 w 11074400"/>
              <a:gd name="connsiteY0" fmla="*/ 0 h 1105650"/>
              <a:gd name="connsiteX1" fmla="*/ 11074400 w 11074400"/>
              <a:gd name="connsiteY1" fmla="*/ 0 h 1105650"/>
              <a:gd name="connsiteX2" fmla="*/ 11074400 w 11074400"/>
              <a:gd name="connsiteY2" fmla="*/ 1105650 h 1105650"/>
              <a:gd name="connsiteX3" fmla="*/ 0 w 11074400"/>
              <a:gd name="connsiteY3" fmla="*/ 1105650 h 1105650"/>
              <a:gd name="connsiteX4" fmla="*/ 0 w 11074400"/>
              <a:gd name="connsiteY4" fmla="*/ 0 h 110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400" h="1105650">
                <a:moveTo>
                  <a:pt x="0" y="0"/>
                </a:moveTo>
                <a:lnTo>
                  <a:pt x="11074400" y="0"/>
                </a:lnTo>
                <a:lnTo>
                  <a:pt x="11074400" y="1105650"/>
                </a:lnTo>
                <a:lnTo>
                  <a:pt x="0" y="11056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496" tIns="541528" rIns="859496" bIns="184912" numCol="1" spcCol="1270" anchor="t" anchorCtr="0">
            <a:noAutofit/>
          </a:bodyPr>
          <a:lstStyle/>
          <a:p>
            <a:pPr marL="228600" marR="0" lvl="1" indent="-228600" algn="l" defTabSz="1155700" rtl="0" eaLnBrk="1" fontAlgn="auto" latinLnBrk="0" hangingPunct="1">
              <a:lnSpc>
                <a:spcPct val="90000"/>
              </a:lnSpc>
              <a:spcBef>
                <a:spcPct val="0"/>
              </a:spcBef>
              <a:spcAft>
                <a:spcPct val="15000"/>
              </a:spcAft>
              <a:buClrTx/>
              <a:buSzTx/>
              <a:buFontTx/>
              <a:buChar char="•"/>
              <a:tabLst/>
              <a:defRPr/>
            </a:pPr>
            <a:r>
              <a:rPr kumimoji="0" lang="en-US" sz="2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Spatial and temporal errors lead to arbitrary code execution</a:t>
            </a:r>
          </a:p>
        </p:txBody>
      </p:sp>
      <p:sp>
        <p:nvSpPr>
          <p:cNvPr id="20" name="Freeform: Shape 19">
            <a:extLst>
              <a:ext uri="{FF2B5EF4-FFF2-40B4-BE49-F238E27FC236}">
                <a16:creationId xmlns:a16="http://schemas.microsoft.com/office/drawing/2014/main" id="{5510B5B5-D146-3CB0-ABFF-7F0B841EB19F}"/>
              </a:ext>
            </a:extLst>
          </p:cNvPr>
          <p:cNvSpPr/>
          <p:nvPr/>
        </p:nvSpPr>
        <p:spPr>
          <a:xfrm>
            <a:off x="1112520" y="1174378"/>
            <a:ext cx="7752080" cy="767520"/>
          </a:xfrm>
          <a:custGeom>
            <a:avLst/>
            <a:gdLst>
              <a:gd name="connsiteX0" fmla="*/ 0 w 7752080"/>
              <a:gd name="connsiteY0" fmla="*/ 127923 h 767520"/>
              <a:gd name="connsiteX1" fmla="*/ 127923 w 7752080"/>
              <a:gd name="connsiteY1" fmla="*/ 0 h 767520"/>
              <a:gd name="connsiteX2" fmla="*/ 7624157 w 7752080"/>
              <a:gd name="connsiteY2" fmla="*/ 0 h 767520"/>
              <a:gd name="connsiteX3" fmla="*/ 7752080 w 7752080"/>
              <a:gd name="connsiteY3" fmla="*/ 127923 h 767520"/>
              <a:gd name="connsiteX4" fmla="*/ 7752080 w 7752080"/>
              <a:gd name="connsiteY4" fmla="*/ 639597 h 767520"/>
              <a:gd name="connsiteX5" fmla="*/ 7624157 w 7752080"/>
              <a:gd name="connsiteY5" fmla="*/ 767520 h 767520"/>
              <a:gd name="connsiteX6" fmla="*/ 127923 w 7752080"/>
              <a:gd name="connsiteY6" fmla="*/ 767520 h 767520"/>
              <a:gd name="connsiteX7" fmla="*/ 0 w 7752080"/>
              <a:gd name="connsiteY7" fmla="*/ 639597 h 767520"/>
              <a:gd name="connsiteX8" fmla="*/ 0 w 775208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2080" h="767520">
                <a:moveTo>
                  <a:pt x="0" y="127923"/>
                </a:moveTo>
                <a:cubicBezTo>
                  <a:pt x="0" y="57273"/>
                  <a:pt x="57273" y="0"/>
                  <a:pt x="127923" y="0"/>
                </a:cubicBezTo>
                <a:lnTo>
                  <a:pt x="7624157" y="0"/>
                </a:lnTo>
                <a:cubicBezTo>
                  <a:pt x="7694807" y="0"/>
                  <a:pt x="7752080" y="57273"/>
                  <a:pt x="7752080" y="127923"/>
                </a:cubicBezTo>
                <a:lnTo>
                  <a:pt x="7752080" y="639597"/>
                </a:lnTo>
                <a:cubicBezTo>
                  <a:pt x="7752080" y="710247"/>
                  <a:pt x="7694807" y="767520"/>
                  <a:pt x="7624157" y="767520"/>
                </a:cubicBezTo>
                <a:lnTo>
                  <a:pt x="127923" y="767520"/>
                </a:lnTo>
                <a:cubicBezTo>
                  <a:pt x="57273" y="767520"/>
                  <a:pt x="0" y="710247"/>
                  <a:pt x="0" y="639597"/>
                </a:cubicBezTo>
                <a:lnTo>
                  <a:pt x="0" y="1279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0477" tIns="37467" rIns="330477" bIns="37467" numCol="1" spcCol="1270" anchor="ctr" anchorCtr="0">
            <a:noAutofit/>
          </a:bodyPr>
          <a:lstStyle/>
          <a:p>
            <a:pPr marL="0" marR="0" lvl="0" indent="0" algn="l" defTabSz="11557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C/C++ on old computers</a:t>
            </a:r>
          </a:p>
        </p:txBody>
      </p:sp>
      <p:sp>
        <p:nvSpPr>
          <p:cNvPr id="21" name="Freeform: Shape 20">
            <a:extLst>
              <a:ext uri="{FF2B5EF4-FFF2-40B4-BE49-F238E27FC236}">
                <a16:creationId xmlns:a16="http://schemas.microsoft.com/office/drawing/2014/main" id="{3DAB70D2-B4D1-07EF-EB23-2CB370004B0C}"/>
              </a:ext>
            </a:extLst>
          </p:cNvPr>
          <p:cNvSpPr/>
          <p:nvPr/>
        </p:nvSpPr>
        <p:spPr>
          <a:xfrm>
            <a:off x="558800" y="3187949"/>
            <a:ext cx="11074400" cy="1105650"/>
          </a:xfrm>
          <a:custGeom>
            <a:avLst/>
            <a:gdLst>
              <a:gd name="connsiteX0" fmla="*/ 0 w 11074400"/>
              <a:gd name="connsiteY0" fmla="*/ 0 h 1105650"/>
              <a:gd name="connsiteX1" fmla="*/ 11074400 w 11074400"/>
              <a:gd name="connsiteY1" fmla="*/ 0 h 1105650"/>
              <a:gd name="connsiteX2" fmla="*/ 11074400 w 11074400"/>
              <a:gd name="connsiteY2" fmla="*/ 1105650 h 1105650"/>
              <a:gd name="connsiteX3" fmla="*/ 0 w 11074400"/>
              <a:gd name="connsiteY3" fmla="*/ 1105650 h 1105650"/>
              <a:gd name="connsiteX4" fmla="*/ 0 w 11074400"/>
              <a:gd name="connsiteY4" fmla="*/ 0 h 110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400" h="1105650">
                <a:moveTo>
                  <a:pt x="0" y="0"/>
                </a:moveTo>
                <a:lnTo>
                  <a:pt x="11074400" y="0"/>
                </a:lnTo>
                <a:lnTo>
                  <a:pt x="11074400" y="1105650"/>
                </a:lnTo>
                <a:lnTo>
                  <a:pt x="0" y="1105650"/>
                </a:lnTo>
                <a:lnTo>
                  <a:pt x="0" y="0"/>
                </a:lnTo>
                <a:close/>
              </a:path>
            </a:pathLst>
          </a:custGeom>
          <a:ln>
            <a:solidFill>
              <a:srgbClr val="00B0F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496" tIns="541528" rIns="859496" bIns="184912" numCol="1" spcCol="1270" anchor="t" anchorCtr="0">
            <a:noAutofit/>
          </a:bodyPr>
          <a:lstStyle/>
          <a:p>
            <a:pPr marL="228600" marR="0" lvl="1" indent="-228600" algn="l" defTabSz="1155700" rtl="0" eaLnBrk="1" fontAlgn="auto" latinLnBrk="0" hangingPunct="1">
              <a:lnSpc>
                <a:spcPct val="90000"/>
              </a:lnSpc>
              <a:spcBef>
                <a:spcPct val="0"/>
              </a:spcBef>
              <a:spcAft>
                <a:spcPct val="15000"/>
              </a:spcAft>
              <a:buClrTx/>
              <a:buSzTx/>
              <a:buFontTx/>
              <a:buChar char="•"/>
              <a:tabLst/>
              <a:defRPr/>
            </a:pPr>
            <a:r>
              <a:rPr kumimoji="0" lang="en-US" sz="2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Spatial errors fail-stop (and maybe heap temporal errors, too!)</a:t>
            </a:r>
          </a:p>
        </p:txBody>
      </p:sp>
      <p:sp>
        <p:nvSpPr>
          <p:cNvPr id="22" name="Freeform: Shape 21">
            <a:extLst>
              <a:ext uri="{FF2B5EF4-FFF2-40B4-BE49-F238E27FC236}">
                <a16:creationId xmlns:a16="http://schemas.microsoft.com/office/drawing/2014/main" id="{0E9EF3E5-D495-5126-1DB0-8D547FEC6F2D}"/>
              </a:ext>
            </a:extLst>
          </p:cNvPr>
          <p:cNvSpPr/>
          <p:nvPr/>
        </p:nvSpPr>
        <p:spPr>
          <a:xfrm>
            <a:off x="1112520" y="2804188"/>
            <a:ext cx="7752080" cy="767520"/>
          </a:xfrm>
          <a:custGeom>
            <a:avLst/>
            <a:gdLst>
              <a:gd name="connsiteX0" fmla="*/ 0 w 7752080"/>
              <a:gd name="connsiteY0" fmla="*/ 127923 h 767520"/>
              <a:gd name="connsiteX1" fmla="*/ 127923 w 7752080"/>
              <a:gd name="connsiteY1" fmla="*/ 0 h 767520"/>
              <a:gd name="connsiteX2" fmla="*/ 7624157 w 7752080"/>
              <a:gd name="connsiteY2" fmla="*/ 0 h 767520"/>
              <a:gd name="connsiteX3" fmla="*/ 7752080 w 7752080"/>
              <a:gd name="connsiteY3" fmla="*/ 127923 h 767520"/>
              <a:gd name="connsiteX4" fmla="*/ 7752080 w 7752080"/>
              <a:gd name="connsiteY4" fmla="*/ 639597 h 767520"/>
              <a:gd name="connsiteX5" fmla="*/ 7624157 w 7752080"/>
              <a:gd name="connsiteY5" fmla="*/ 767520 h 767520"/>
              <a:gd name="connsiteX6" fmla="*/ 127923 w 7752080"/>
              <a:gd name="connsiteY6" fmla="*/ 767520 h 767520"/>
              <a:gd name="connsiteX7" fmla="*/ 0 w 7752080"/>
              <a:gd name="connsiteY7" fmla="*/ 639597 h 767520"/>
              <a:gd name="connsiteX8" fmla="*/ 0 w 775208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2080" h="767520">
                <a:moveTo>
                  <a:pt x="0" y="127923"/>
                </a:moveTo>
                <a:cubicBezTo>
                  <a:pt x="0" y="57273"/>
                  <a:pt x="57273" y="0"/>
                  <a:pt x="127923" y="0"/>
                </a:cubicBezTo>
                <a:lnTo>
                  <a:pt x="7624157" y="0"/>
                </a:lnTo>
                <a:cubicBezTo>
                  <a:pt x="7694807" y="0"/>
                  <a:pt x="7752080" y="57273"/>
                  <a:pt x="7752080" y="127923"/>
                </a:cubicBezTo>
                <a:lnTo>
                  <a:pt x="7752080" y="639597"/>
                </a:lnTo>
                <a:cubicBezTo>
                  <a:pt x="7752080" y="710247"/>
                  <a:pt x="7694807" y="767520"/>
                  <a:pt x="7624157" y="767520"/>
                </a:cubicBezTo>
                <a:lnTo>
                  <a:pt x="127923" y="767520"/>
                </a:lnTo>
                <a:cubicBezTo>
                  <a:pt x="57273" y="767520"/>
                  <a:pt x="0" y="710247"/>
                  <a:pt x="0" y="639597"/>
                </a:cubicBezTo>
                <a:lnTo>
                  <a:pt x="0" y="127923"/>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30477" tIns="37467" rIns="330477" bIns="37467" numCol="1" spcCol="1270" anchor="ctr" anchorCtr="0">
            <a:noAutofit/>
          </a:bodyPr>
          <a:lstStyle/>
          <a:p>
            <a:pPr marL="0" marR="0" lvl="0" indent="0" algn="l" defTabSz="11557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C/C++ on new computers</a:t>
            </a:r>
          </a:p>
        </p:txBody>
      </p:sp>
      <p:sp>
        <p:nvSpPr>
          <p:cNvPr id="23" name="Freeform: Shape 22">
            <a:extLst>
              <a:ext uri="{FF2B5EF4-FFF2-40B4-BE49-F238E27FC236}">
                <a16:creationId xmlns:a16="http://schemas.microsoft.com/office/drawing/2014/main" id="{4A516ED9-6753-CEC4-C1ED-A39775D13126}"/>
              </a:ext>
            </a:extLst>
          </p:cNvPr>
          <p:cNvSpPr/>
          <p:nvPr/>
        </p:nvSpPr>
        <p:spPr>
          <a:xfrm>
            <a:off x="558800" y="4817759"/>
            <a:ext cx="11174396" cy="1515150"/>
          </a:xfrm>
          <a:custGeom>
            <a:avLst/>
            <a:gdLst>
              <a:gd name="connsiteX0" fmla="*/ 0 w 11074400"/>
              <a:gd name="connsiteY0" fmla="*/ 0 h 1515150"/>
              <a:gd name="connsiteX1" fmla="*/ 11074400 w 11074400"/>
              <a:gd name="connsiteY1" fmla="*/ 0 h 1515150"/>
              <a:gd name="connsiteX2" fmla="*/ 11074400 w 11074400"/>
              <a:gd name="connsiteY2" fmla="*/ 1515150 h 1515150"/>
              <a:gd name="connsiteX3" fmla="*/ 0 w 11074400"/>
              <a:gd name="connsiteY3" fmla="*/ 1515150 h 1515150"/>
              <a:gd name="connsiteX4" fmla="*/ 0 w 11074400"/>
              <a:gd name="connsiteY4" fmla="*/ 0 h 151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400" h="1515150">
                <a:moveTo>
                  <a:pt x="0" y="0"/>
                </a:moveTo>
                <a:lnTo>
                  <a:pt x="11074400" y="0"/>
                </a:lnTo>
                <a:lnTo>
                  <a:pt x="11074400" y="1515150"/>
                </a:lnTo>
                <a:lnTo>
                  <a:pt x="0" y="1515150"/>
                </a:lnTo>
                <a:lnTo>
                  <a:pt x="0" y="0"/>
                </a:lnTo>
                <a:close/>
              </a:path>
            </a:pathLst>
          </a:custGeom>
          <a:ln>
            <a:solidFill>
              <a:srgbClr val="00B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496" tIns="541528" rIns="859496" bIns="184912" numCol="1" spcCol="1270" anchor="t" anchorCtr="0">
            <a:noAutofit/>
          </a:bodyPr>
          <a:lstStyle/>
          <a:p>
            <a:pPr marL="228600" marR="0" lvl="1" indent="-228600" algn="l" defTabSz="1155700" rtl="0" eaLnBrk="1" fontAlgn="auto" latinLnBrk="0" hangingPunct="1">
              <a:lnSpc>
                <a:spcPct val="90000"/>
              </a:lnSpc>
              <a:spcBef>
                <a:spcPct val="0"/>
              </a:spcBef>
              <a:spcAft>
                <a:spcPct val="15000"/>
              </a:spcAft>
              <a:buClrTx/>
              <a:buSzTx/>
              <a:buFontTx/>
              <a:buChar char="•"/>
              <a:tabLst/>
              <a:defRPr/>
            </a:pPr>
            <a:r>
              <a:rPr kumimoji="0" lang="en-US" sz="2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Array index errors throw exceptions; other spatial errors impossible</a:t>
            </a:r>
            <a:r>
              <a:rPr kumimoji="0" lang="en-US" sz="2600" b="0" i="0" u="none" strike="noStrike" kern="1200" cap="none" spc="0" normalizeH="0" baseline="30000" noProof="0">
                <a:ln>
                  <a:noFill/>
                </a:ln>
                <a:solidFill>
                  <a:prstClr val="black">
                    <a:hueOff val="0"/>
                    <a:satOff val="0"/>
                    <a:lumOff val="0"/>
                    <a:alphaOff val="0"/>
                  </a:prstClr>
                </a:solidFill>
                <a:effectLst/>
                <a:uLnTx/>
                <a:uFillTx/>
                <a:latin typeface="Calibri" panose="020F0502020204030204"/>
                <a:ea typeface="+mn-ea"/>
                <a:cs typeface="+mn-cs"/>
              </a:rPr>
              <a:t>*</a:t>
            </a:r>
          </a:p>
          <a:p>
            <a:pPr marL="228600" lvl="1" indent="-228600" defTabSz="1155700">
              <a:lnSpc>
                <a:spcPct val="90000"/>
              </a:lnSpc>
              <a:spcBef>
                <a:spcPct val="0"/>
              </a:spcBef>
              <a:spcAft>
                <a:spcPct val="15000"/>
              </a:spcAft>
              <a:buFontTx/>
              <a:buChar char="•"/>
              <a:defRPr/>
            </a:pPr>
            <a:r>
              <a:rPr kumimoji="0" lang="en-US" sz="2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Temporal errors impossible</a:t>
            </a:r>
            <a:r>
              <a:rPr lang="en-US" sz="2600" baseline="30000">
                <a:solidFill>
                  <a:prstClr val="black">
                    <a:hueOff val="0"/>
                    <a:satOff val="0"/>
                    <a:lumOff val="0"/>
                    <a:alphaOff val="0"/>
                  </a:prstClr>
                </a:solidFill>
              </a:rPr>
              <a:t>*</a:t>
            </a:r>
            <a:endParaRPr kumimoji="0" lang="en-US" sz="2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8AE4048-2F2B-F8F9-5B12-63C0DCF34865}"/>
              </a:ext>
            </a:extLst>
          </p:cNvPr>
          <p:cNvSpPr/>
          <p:nvPr/>
        </p:nvSpPr>
        <p:spPr>
          <a:xfrm>
            <a:off x="1112520" y="4433999"/>
            <a:ext cx="7752080" cy="767520"/>
          </a:xfrm>
          <a:custGeom>
            <a:avLst/>
            <a:gdLst>
              <a:gd name="connsiteX0" fmla="*/ 0 w 7752080"/>
              <a:gd name="connsiteY0" fmla="*/ 127923 h 767520"/>
              <a:gd name="connsiteX1" fmla="*/ 127923 w 7752080"/>
              <a:gd name="connsiteY1" fmla="*/ 0 h 767520"/>
              <a:gd name="connsiteX2" fmla="*/ 7624157 w 7752080"/>
              <a:gd name="connsiteY2" fmla="*/ 0 h 767520"/>
              <a:gd name="connsiteX3" fmla="*/ 7752080 w 7752080"/>
              <a:gd name="connsiteY3" fmla="*/ 127923 h 767520"/>
              <a:gd name="connsiteX4" fmla="*/ 7752080 w 7752080"/>
              <a:gd name="connsiteY4" fmla="*/ 639597 h 767520"/>
              <a:gd name="connsiteX5" fmla="*/ 7624157 w 7752080"/>
              <a:gd name="connsiteY5" fmla="*/ 767520 h 767520"/>
              <a:gd name="connsiteX6" fmla="*/ 127923 w 7752080"/>
              <a:gd name="connsiteY6" fmla="*/ 767520 h 767520"/>
              <a:gd name="connsiteX7" fmla="*/ 0 w 7752080"/>
              <a:gd name="connsiteY7" fmla="*/ 639597 h 767520"/>
              <a:gd name="connsiteX8" fmla="*/ 0 w 775208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2080" h="767520">
                <a:moveTo>
                  <a:pt x="0" y="127923"/>
                </a:moveTo>
                <a:cubicBezTo>
                  <a:pt x="0" y="57273"/>
                  <a:pt x="57273" y="0"/>
                  <a:pt x="127923" y="0"/>
                </a:cubicBezTo>
                <a:lnTo>
                  <a:pt x="7624157" y="0"/>
                </a:lnTo>
                <a:cubicBezTo>
                  <a:pt x="7694807" y="0"/>
                  <a:pt x="7752080" y="57273"/>
                  <a:pt x="7752080" y="127923"/>
                </a:cubicBezTo>
                <a:lnTo>
                  <a:pt x="7752080" y="639597"/>
                </a:lnTo>
                <a:cubicBezTo>
                  <a:pt x="7752080" y="710247"/>
                  <a:pt x="7694807" y="767520"/>
                  <a:pt x="7624157" y="767520"/>
                </a:cubicBezTo>
                <a:lnTo>
                  <a:pt x="127923" y="767520"/>
                </a:lnTo>
                <a:cubicBezTo>
                  <a:pt x="57273" y="767520"/>
                  <a:pt x="0" y="710247"/>
                  <a:pt x="0" y="639597"/>
                </a:cubicBezTo>
                <a:lnTo>
                  <a:pt x="0" y="127923"/>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30477" tIns="37467" rIns="330477" bIns="37467" numCol="1" spcCol="1270" anchor="ctr" anchorCtr="0">
            <a:noAutofit/>
          </a:bodyPr>
          <a:lstStyle/>
          <a:p>
            <a:pPr marL="0" marR="0" lvl="0" indent="0" algn="l" defTabSz="11557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Ada / Java / C# / TypeScript / ML / Haskell / Rust /</a:t>
            </a:r>
            <a:r>
              <a:rPr kumimoji="0" lang="en-US" sz="2600" b="0" i="0" u="none" strike="noStrike" kern="1200" cap="none" spc="0" normalizeH="0" noProof="0">
                <a:ln>
                  <a:noFill/>
                </a:ln>
                <a:solidFill>
                  <a:prstClr val="white"/>
                </a:solidFill>
                <a:effectLst/>
                <a:uLnTx/>
                <a:uFillTx/>
                <a:latin typeface="Calibri" panose="020F0502020204030204"/>
                <a:ea typeface="+mn-ea"/>
                <a:cs typeface="+mn-cs"/>
              </a:rPr>
              <a:t> </a:t>
            </a: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4" name="Title 3">
            <a:extLst>
              <a:ext uri="{FF2B5EF4-FFF2-40B4-BE49-F238E27FC236}">
                <a16:creationId xmlns:a16="http://schemas.microsoft.com/office/drawing/2014/main" id="{3D4343A8-E948-C354-50D3-07E57CF5973D}"/>
              </a:ext>
            </a:extLst>
          </p:cNvPr>
          <p:cNvSpPr>
            <a:spLocks noGrp="1"/>
          </p:cNvSpPr>
          <p:nvPr>
            <p:ph type="ctrTitle"/>
          </p:nvPr>
        </p:nvSpPr>
        <p:spPr/>
        <p:txBody>
          <a:bodyPr/>
          <a:lstStyle/>
          <a:p>
            <a:r>
              <a:rPr lang="en-US"/>
              <a:t>Safe Languages?</a:t>
            </a:r>
          </a:p>
        </p:txBody>
      </p:sp>
    </p:spTree>
    <p:extLst>
      <p:ext uri="{BB962C8B-B14F-4D97-AF65-F5344CB8AC3E}">
        <p14:creationId xmlns:p14="http://schemas.microsoft.com/office/powerpoint/2010/main" val="114755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808903-6D26-7858-A53D-C75219239C2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3" name="Content Placeholder 2">
            <a:extLst>
              <a:ext uri="{FF2B5EF4-FFF2-40B4-BE49-F238E27FC236}">
                <a16:creationId xmlns:a16="http://schemas.microsoft.com/office/drawing/2014/main" id="{518F5196-BAAB-FE09-AF3D-F9212CFD9606}"/>
              </a:ext>
            </a:extLst>
          </p:cNvPr>
          <p:cNvSpPr>
            <a:spLocks noGrp="1"/>
          </p:cNvSpPr>
          <p:nvPr>
            <p:ph sz="quarter" idx="13"/>
          </p:nvPr>
        </p:nvSpPr>
        <p:spPr/>
        <p:txBody>
          <a:bodyPr anchor="ctr"/>
          <a:lstStyle/>
          <a:p>
            <a:r>
              <a:rPr lang="en-US"/>
              <a:t>There’s a lot of C, some of it very expensive to have made, and some of it very fast.</a:t>
            </a:r>
          </a:p>
          <a:p>
            <a:pPr marL="0" indent="0">
              <a:buNone/>
            </a:pPr>
            <a:endParaRPr lang="en-US"/>
          </a:p>
          <a:p>
            <a:r>
              <a:rPr lang="en-US"/>
              <a:t>TCB code is </a:t>
            </a:r>
            <a:r>
              <a:rPr lang="en-US" i="1"/>
              <a:t>intrinsically unsafe</a:t>
            </a:r>
            <a:r>
              <a:rPr lang="en-US"/>
              <a:t> (sit below safe language abstraction)</a:t>
            </a:r>
          </a:p>
          <a:p>
            <a:pPr lvl="1"/>
            <a:r>
              <a:rPr lang="en-US"/>
              <a:t>Memory managers, garbage collector, context switcher, …</a:t>
            </a:r>
          </a:p>
          <a:p>
            <a:pPr lvl="1"/>
            <a:endParaRPr lang="en-US"/>
          </a:p>
          <a:p>
            <a:r>
              <a:rPr lang="en-US"/>
              <a:t>Different safe language runtimes likely view each other as </a:t>
            </a:r>
            <a:r>
              <a:rPr lang="en-US" i="1"/>
              <a:t>unsafe</a:t>
            </a:r>
            <a:r>
              <a:rPr lang="en-US"/>
              <a:t>!</a:t>
            </a:r>
          </a:p>
          <a:p>
            <a:endParaRPr lang="en-US"/>
          </a:p>
          <a:p>
            <a:r>
              <a:rPr lang="en-US"/>
              <a:t>Rewrite </a:t>
            </a:r>
            <a:r>
              <a:rPr lang="en-US" i="1"/>
              <a:t>parts</a:t>
            </a:r>
            <a:r>
              <a:rPr lang="en-US"/>
              <a:t> of programs?</a:t>
            </a:r>
          </a:p>
        </p:txBody>
      </p:sp>
      <p:sp>
        <p:nvSpPr>
          <p:cNvPr id="4" name="Title 3">
            <a:extLst>
              <a:ext uri="{FF2B5EF4-FFF2-40B4-BE49-F238E27FC236}">
                <a16:creationId xmlns:a16="http://schemas.microsoft.com/office/drawing/2014/main" id="{187FDD8A-3747-E8BE-BC6A-A217B0A07F47}"/>
              </a:ext>
            </a:extLst>
          </p:cNvPr>
          <p:cNvSpPr>
            <a:spLocks noGrp="1"/>
          </p:cNvSpPr>
          <p:nvPr>
            <p:ph type="ctrTitle"/>
          </p:nvPr>
        </p:nvSpPr>
        <p:spPr/>
        <p:txBody>
          <a:bodyPr/>
          <a:lstStyle/>
          <a:p>
            <a:r>
              <a:rPr lang="en-US"/>
              <a:t>Rewrite Everything to be Safe?</a:t>
            </a:r>
          </a:p>
        </p:txBody>
      </p:sp>
    </p:spTree>
    <p:extLst>
      <p:ext uri="{BB962C8B-B14F-4D97-AF65-F5344CB8AC3E}">
        <p14:creationId xmlns:p14="http://schemas.microsoft.com/office/powerpoint/2010/main" val="183406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BB256F-2323-61C3-987A-5E284D7083A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3" name="Content Placeholder 2">
            <a:extLst>
              <a:ext uri="{FF2B5EF4-FFF2-40B4-BE49-F238E27FC236}">
                <a16:creationId xmlns:a16="http://schemas.microsoft.com/office/drawing/2014/main" id="{3B4E7853-97F8-5ADD-C0A7-1AC10656B0AF}"/>
              </a:ext>
            </a:extLst>
          </p:cNvPr>
          <p:cNvSpPr>
            <a:spLocks noGrp="1"/>
          </p:cNvSpPr>
          <p:nvPr>
            <p:ph sz="quarter" idx="13"/>
          </p:nvPr>
        </p:nvSpPr>
        <p:spPr/>
        <p:txBody>
          <a:bodyPr anchor="ctr"/>
          <a:lstStyle/>
          <a:p>
            <a:r>
              <a:rPr lang="en-US"/>
              <a:t>Recently, Rust community has been fretting about semantics of unsafe Rust.</a:t>
            </a:r>
          </a:p>
          <a:p>
            <a:pPr lvl="1"/>
            <a:r>
              <a:rPr lang="en-US"/>
              <a:t>Compiler transformations threatening correctness</a:t>
            </a:r>
          </a:p>
          <a:p>
            <a:pPr lvl="1"/>
            <a:endParaRPr lang="en-US"/>
          </a:p>
          <a:p>
            <a:r>
              <a:rPr lang="en-US">
                <a:hlinkClick r:id="rId3"/>
              </a:rPr>
              <a:t>Recent proposal</a:t>
            </a:r>
            <a:r>
              <a:rPr lang="en-US"/>
              <a:t> to use CHERI-like “strict provenance” semantics!</a:t>
            </a:r>
          </a:p>
          <a:p>
            <a:pPr lvl="1"/>
            <a:r>
              <a:rPr lang="en-US"/>
              <a:t>No integer-to-pointer casts, trivially “NPVI” semantics</a:t>
            </a:r>
          </a:p>
          <a:p>
            <a:pPr lvl="1"/>
            <a:r>
              <a:rPr lang="en-US"/>
              <a:t>Distinguish </a:t>
            </a:r>
            <a:r>
              <a:rPr lang="en-US" err="1">
                <a:latin typeface="Consolas" panose="020B0609020204030204" pitchFamily="49" charset="0"/>
              </a:rPr>
              <a:t>usize</a:t>
            </a:r>
            <a:r>
              <a:rPr lang="en-US"/>
              <a:t> from </a:t>
            </a:r>
            <a:r>
              <a:rPr lang="en-US" err="1">
                <a:latin typeface="Consolas" panose="020B0609020204030204" pitchFamily="49" charset="0"/>
              </a:rPr>
              <a:t>uaddr</a:t>
            </a:r>
            <a:r>
              <a:rPr lang="en-US"/>
              <a:t> from </a:t>
            </a:r>
            <a:r>
              <a:rPr lang="en-US" err="1">
                <a:latin typeface="Consolas" panose="020B0609020204030204" pitchFamily="49" charset="0"/>
              </a:rPr>
              <a:t>uptr</a:t>
            </a:r>
            <a:r>
              <a:rPr lang="en-US"/>
              <a:t>?</a:t>
            </a:r>
          </a:p>
          <a:p>
            <a:pPr lvl="1"/>
            <a:r>
              <a:rPr lang="en-US"/>
              <a:t>Integers must be </a:t>
            </a:r>
            <a:r>
              <a:rPr lang="en-US" i="1"/>
              <a:t>recombined</a:t>
            </a:r>
            <a:r>
              <a:rPr lang="en-US"/>
              <a:t> with pointers: address from integer but </a:t>
            </a:r>
            <a:r>
              <a:rPr lang="en-US" i="1"/>
              <a:t>provenance</a:t>
            </a:r>
            <a:r>
              <a:rPr lang="en-US"/>
              <a:t> from pointer</a:t>
            </a:r>
          </a:p>
          <a:p>
            <a:pPr lvl="1"/>
            <a:endParaRPr lang="en-US"/>
          </a:p>
          <a:p>
            <a:r>
              <a:rPr lang="en-US"/>
              <a:t>Unsafe strict provenance Rust code should be less unsafe on CHERI!</a:t>
            </a:r>
          </a:p>
        </p:txBody>
      </p:sp>
      <p:sp>
        <p:nvSpPr>
          <p:cNvPr id="4" name="Title 3">
            <a:extLst>
              <a:ext uri="{FF2B5EF4-FFF2-40B4-BE49-F238E27FC236}">
                <a16:creationId xmlns:a16="http://schemas.microsoft.com/office/drawing/2014/main" id="{4D5F0352-4579-C76F-E79E-4CC464D9569E}"/>
              </a:ext>
            </a:extLst>
          </p:cNvPr>
          <p:cNvSpPr>
            <a:spLocks noGrp="1"/>
          </p:cNvSpPr>
          <p:nvPr>
            <p:ph type="ctrTitle"/>
          </p:nvPr>
        </p:nvSpPr>
        <p:spPr/>
        <p:txBody>
          <a:bodyPr/>
          <a:lstStyle/>
          <a:p>
            <a:r>
              <a:rPr lang="en-US"/>
              <a:t>CHERI + (Unsafe) Rust</a:t>
            </a:r>
          </a:p>
        </p:txBody>
      </p:sp>
      <p:sp>
        <p:nvSpPr>
          <p:cNvPr id="8" name="TextBox 7">
            <a:extLst>
              <a:ext uri="{FF2B5EF4-FFF2-40B4-BE49-F238E27FC236}">
                <a16:creationId xmlns:a16="http://schemas.microsoft.com/office/drawing/2014/main" id="{880F9FAC-A8A5-B29C-6AF3-EDBA149E4C19}"/>
              </a:ext>
            </a:extLst>
          </p:cNvPr>
          <p:cNvSpPr txBox="1"/>
          <p:nvPr/>
        </p:nvSpPr>
        <p:spPr>
          <a:xfrm>
            <a:off x="0" y="6550352"/>
            <a:ext cx="54292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Aria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Beingessner</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4"/>
              </a:rPr>
              <a:t>Rust's Unsafe Pointer Types Need An Overhaul</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  (2022)</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4F2A4A4-8AD7-C55E-85A4-C1264EFBA47E}"/>
              </a:ext>
            </a:extLst>
          </p:cNvPr>
          <p:cNvSpPr txBox="1"/>
          <p:nvPr/>
        </p:nvSpPr>
        <p:spPr>
          <a:xfrm>
            <a:off x="5429250" y="6550352"/>
            <a:ext cx="357028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5"/>
              </a:rPr>
              <a:t>Tracking Issue for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hlinkClick r:id="rId5"/>
              </a:rPr>
              <a:t>strict_provenance</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5"/>
              </a:rPr>
              <a:t> on GitHub</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682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9BDC51-7909-41FF-B7EE-F235252C7471}"/>
              </a:ext>
            </a:extLst>
          </p:cNvPr>
          <p:cNvSpPr>
            <a:spLocks noGrp="1"/>
          </p:cNvSpPr>
          <p:nvPr>
            <p:ph sz="quarter" idx="13"/>
          </p:nvPr>
        </p:nvSpPr>
        <p:spPr>
          <a:xfrm>
            <a:off x="558800" y="3211015"/>
            <a:ext cx="8951346" cy="3265986"/>
          </a:xfrm>
        </p:spPr>
        <p:txBody>
          <a:bodyPr anchor="ctr"/>
          <a:lstStyle/>
          <a:p>
            <a:pPr marL="0" indent="0">
              <a:buNone/>
            </a:pPr>
            <a:r>
              <a:rPr lang="en-US"/>
              <a:t>Architecture insufficiently informed:</a:t>
            </a:r>
          </a:p>
          <a:p>
            <a:pPr marL="457200" indent="-457200">
              <a:buFont typeface="+mj-lt"/>
              <a:buAutoNum type="arabicPeriod"/>
            </a:pPr>
            <a:r>
              <a:rPr lang="en-US"/>
              <a:t>Nobody told the CPU about the </a:t>
            </a:r>
            <a:r>
              <a:rPr lang="en-US" err="1">
                <a:latin typeface="Consolas" panose="020B0609020204030204" pitchFamily="49" charset="0"/>
              </a:rPr>
              <a:t>buf</a:t>
            </a:r>
            <a:r>
              <a:rPr lang="en-US"/>
              <a:t> object (its extent, lifetime, type, &amp;c)</a:t>
            </a:r>
          </a:p>
          <a:p>
            <a:pPr marL="457200" indent="-457200">
              <a:buFont typeface="+mj-lt"/>
              <a:buAutoNum type="arabicPeriod"/>
            </a:pPr>
            <a:r>
              <a:rPr lang="en-US"/>
              <a:t>When code wrote out of bounds, the store silently corrupted memory</a:t>
            </a:r>
          </a:p>
          <a:p>
            <a:pPr marL="457200" indent="-457200">
              <a:buFont typeface="+mj-lt"/>
              <a:buAutoNum type="arabicPeriod"/>
            </a:pPr>
            <a:r>
              <a:rPr lang="en-US"/>
              <a:t>That memory was holding a pointer, but CPU just thinks “bytes”</a:t>
            </a:r>
          </a:p>
          <a:p>
            <a:pPr marL="457200" indent="-457200">
              <a:buFont typeface="+mj-lt"/>
              <a:buAutoNum type="arabicPeriod"/>
            </a:pPr>
            <a:r>
              <a:rPr lang="en-US"/>
              <a:t>Deallocation and reuse of memory not communicated to CPU</a:t>
            </a:r>
          </a:p>
          <a:p>
            <a:pPr marL="0" indent="0">
              <a:buNone/>
            </a:pPr>
            <a:endParaRPr lang="en-US"/>
          </a:p>
          <a:p>
            <a:pPr marL="0" indent="0">
              <a:buNone/>
            </a:pPr>
            <a:r>
              <a:rPr lang="en-US" i="1"/>
              <a:t>C pointers compiled to machine words, stored as bytes in memory</a:t>
            </a:r>
            <a:r>
              <a:rPr lang="en-US"/>
              <a:t>.</a:t>
            </a:r>
          </a:p>
        </p:txBody>
      </p:sp>
      <p:sp>
        <p:nvSpPr>
          <p:cNvPr id="3" name="Title 2">
            <a:extLst>
              <a:ext uri="{FF2B5EF4-FFF2-40B4-BE49-F238E27FC236}">
                <a16:creationId xmlns:a16="http://schemas.microsoft.com/office/drawing/2014/main" id="{DB5EBF0C-F92F-434E-88BA-B098A602B505}"/>
              </a:ext>
            </a:extLst>
          </p:cNvPr>
          <p:cNvSpPr>
            <a:spLocks noGrp="1"/>
          </p:cNvSpPr>
          <p:nvPr>
            <p:ph type="ctrTitle"/>
          </p:nvPr>
        </p:nvSpPr>
        <p:spPr/>
        <p:txBody>
          <a:bodyPr>
            <a:normAutofit/>
          </a:bodyPr>
          <a:lstStyle/>
          <a:p>
            <a:r>
              <a:rPr lang="en-US"/>
              <a:t>Architecture Enables Safety Violations</a:t>
            </a:r>
          </a:p>
        </p:txBody>
      </p:sp>
      <p:sp>
        <p:nvSpPr>
          <p:cNvPr id="9" name="Rectangle 8">
            <a:extLst>
              <a:ext uri="{FF2B5EF4-FFF2-40B4-BE49-F238E27FC236}">
                <a16:creationId xmlns:a16="http://schemas.microsoft.com/office/drawing/2014/main" id="{065F8A99-6C57-40A1-855F-89A87A53AC7F}"/>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66EB95-1F3B-4202-B3C0-ACBCCDB46082}"/>
              </a:ext>
            </a:extLst>
          </p:cNvPr>
          <p:cNvSpPr/>
          <p:nvPr/>
        </p:nvSpPr>
        <p:spPr>
          <a:xfrm>
            <a:off x="10456529" y="1836264"/>
            <a:ext cx="946383" cy="235471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Allocation</a:t>
            </a:r>
          </a:p>
        </p:txBody>
      </p:sp>
      <p:sp>
        <p:nvSpPr>
          <p:cNvPr id="15" name="TextBox 14">
            <a:extLst>
              <a:ext uri="{FF2B5EF4-FFF2-40B4-BE49-F238E27FC236}">
                <a16:creationId xmlns:a16="http://schemas.microsoft.com/office/drawing/2014/main" id="{36BB45A4-1906-406A-85F8-090898D0BB55}"/>
              </a:ext>
            </a:extLst>
          </p:cNvPr>
          <p:cNvSpPr txBox="1"/>
          <p:nvPr/>
        </p:nvSpPr>
        <p:spPr>
          <a:xfrm>
            <a:off x="10321433" y="5175256"/>
            <a:ext cx="1245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address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space</a:t>
            </a:r>
          </a:p>
        </p:txBody>
      </p:sp>
      <p:sp>
        <p:nvSpPr>
          <p:cNvPr id="23" name="Slide Number Placeholder 22">
            <a:extLst>
              <a:ext uri="{FF2B5EF4-FFF2-40B4-BE49-F238E27FC236}">
                <a16:creationId xmlns:a16="http://schemas.microsoft.com/office/drawing/2014/main" id="{2492512F-ECBE-46E4-A526-BAA6555AF9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cxnSp>
        <p:nvCxnSpPr>
          <p:cNvPr id="4" name="Straight Connector 3">
            <a:extLst>
              <a:ext uri="{FF2B5EF4-FFF2-40B4-BE49-F238E27FC236}">
                <a16:creationId xmlns:a16="http://schemas.microsoft.com/office/drawing/2014/main" id="{47068CD0-8BA2-4169-3DA4-46AA2CCF934B}"/>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5C6C932-0C67-E1F0-AF72-9AF83ECE38E5}"/>
              </a:ext>
            </a:extLst>
          </p:cNvPr>
          <p:cNvCxnSpPr>
            <a:cxnSpLocks/>
            <a:stCxn id="10" idx="3"/>
          </p:cNvCxnSpPr>
          <p:nvPr/>
        </p:nvCxnSpPr>
        <p:spPr>
          <a:xfrm>
            <a:off x="8353855" y="2703388"/>
            <a:ext cx="2107744"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0ABE5AA-3132-880B-D794-24C0205AF4F6}"/>
              </a:ext>
            </a:extLst>
          </p:cNvPr>
          <p:cNvSpPr/>
          <p:nvPr/>
        </p:nvSpPr>
        <p:spPr>
          <a:xfrm>
            <a:off x="2684575" y="2474788"/>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Address (64 bits)</a:t>
            </a:r>
          </a:p>
        </p:txBody>
      </p:sp>
      <p:cxnSp>
        <p:nvCxnSpPr>
          <p:cNvPr id="14" name="Straight Connector 13">
            <a:extLst>
              <a:ext uri="{FF2B5EF4-FFF2-40B4-BE49-F238E27FC236}">
                <a16:creationId xmlns:a16="http://schemas.microsoft.com/office/drawing/2014/main" id="{92F4513C-209E-B8E7-564C-EDCC8A19CBBA}"/>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C1963F94-0C25-20B9-8D60-20E995C2820F}"/>
              </a:ext>
            </a:extLst>
          </p:cNvPr>
          <p:cNvSpPr/>
          <p:nvPr/>
        </p:nvSpPr>
        <p:spPr>
          <a:xfrm flipH="1">
            <a:off x="2227004" y="2474788"/>
            <a:ext cx="278905" cy="460851"/>
          </a:xfrm>
          <a:prstGeom prst="righ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A3E9754-C04B-03D4-F364-FB6874663398}"/>
              </a:ext>
            </a:extLst>
          </p:cNvPr>
          <p:cNvSpPr txBox="1"/>
          <p:nvPr/>
        </p:nvSpPr>
        <p:spPr>
          <a:xfrm rot="16200000">
            <a:off x="1146868" y="2385152"/>
            <a:ext cx="1544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64-bit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a:t>
            </a:r>
          </a:p>
        </p:txBody>
      </p:sp>
      <p:cxnSp>
        <p:nvCxnSpPr>
          <p:cNvPr id="5" name="Straight Connector 4">
            <a:extLst>
              <a:ext uri="{FF2B5EF4-FFF2-40B4-BE49-F238E27FC236}">
                <a16:creationId xmlns:a16="http://schemas.microsoft.com/office/drawing/2014/main" id="{17EE3AC8-7978-4DA4-1156-D4059CBD7E12}"/>
              </a:ext>
            </a:extLst>
          </p:cNvPr>
          <p:cNvCxnSpPr>
            <a:cxnSpLocks/>
          </p:cNvCxnSpPr>
          <p:nvPr/>
        </p:nvCxnSpPr>
        <p:spPr>
          <a:xfrm flipV="1">
            <a:off x="10456529" y="1836264"/>
            <a:ext cx="946383" cy="651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100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C9CD15-BE09-5506-16B4-1997904A2E8A}"/>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12</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2FC9F648-473D-6593-F2EA-76082D0117EC}"/>
              </a:ext>
            </a:extLst>
          </p:cNvPr>
          <p:cNvSpPr>
            <a:spLocks noGrp="1"/>
          </p:cNvSpPr>
          <p:nvPr>
            <p:ph sz="quarter" idx="13"/>
          </p:nvPr>
        </p:nvSpPr>
        <p:spPr/>
        <p:txBody>
          <a:bodyPr anchor="ctr"/>
          <a:lstStyle/>
          <a:p>
            <a:r>
              <a:rPr lang="en-US" sz="2400" dirty="0">
                <a:latin typeface="Calibri"/>
                <a:ea typeface="Tahoma"/>
                <a:cs typeface="Tahoma"/>
              </a:rPr>
              <a:t>Rewrite the world in a </a:t>
            </a:r>
            <a:r>
              <a:rPr lang="en-US" sz="2400" i="1" dirty="0">
                <a:latin typeface="Calibri"/>
                <a:ea typeface="Tahoma"/>
                <a:cs typeface="Tahoma"/>
              </a:rPr>
              <a:t>safe language</a:t>
            </a:r>
            <a:r>
              <a:rPr lang="en-US" sz="2400" dirty="0">
                <a:latin typeface="Calibri"/>
                <a:ea typeface="Tahoma"/>
                <a:cs typeface="Tahoma"/>
              </a:rPr>
              <a:t>! </a:t>
            </a:r>
          </a:p>
          <a:p>
            <a:pPr lvl="1"/>
            <a:r>
              <a:rPr lang="en-US" sz="2000" dirty="0">
                <a:latin typeface="Calibri"/>
                <a:ea typeface="Calibri"/>
                <a:cs typeface="Calibri"/>
              </a:rPr>
              <a:t>LISP, Scheme, Rust, Java, JavaScript, ML, Ur/Web, Haskell…</a:t>
            </a:r>
          </a:p>
          <a:p>
            <a:pPr lvl="1"/>
            <a:r>
              <a:rPr lang="en-US" sz="2000" dirty="0">
                <a:latin typeface="Calibri"/>
                <a:ea typeface="Calibri"/>
                <a:cs typeface="Calibri"/>
              </a:rPr>
              <a:t>Different data representations, operational semantics, static type systems…</a:t>
            </a:r>
          </a:p>
          <a:p>
            <a:endParaRPr lang="en-US" sz="2400"/>
          </a:p>
          <a:p>
            <a:r>
              <a:rPr lang="en-US" sz="2400" dirty="0">
                <a:latin typeface="Calibri"/>
                <a:ea typeface="Tahoma"/>
                <a:cs typeface="Tahoma"/>
              </a:rPr>
              <a:t>Safe?</a:t>
            </a:r>
          </a:p>
          <a:p>
            <a:pPr marL="742950" lvl="2" indent="-342900" defTabSz="1155700">
              <a:spcBef>
                <a:spcPct val="0"/>
              </a:spcBef>
              <a:spcAft>
                <a:spcPct val="15000"/>
              </a:spcAft>
              <a:buFont typeface="Arial" panose="05000000000000000000" pitchFamily="2" charset="2"/>
              <a:buChar char="•"/>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Array index errors throw exceptions; other spatial errors impossible</a:t>
            </a:r>
            <a:r>
              <a:rPr kumimoji="0" lang="en-US" sz="2000" b="0" i="0" u="none" strike="noStrike" kern="1200" cap="none" spc="0" normalizeH="0" baseline="30000" noProof="0" dirty="0">
                <a:ln>
                  <a:noFill/>
                </a:ln>
                <a:solidFill>
                  <a:prstClr val="black">
                    <a:hueOff val="0"/>
                    <a:satOff val="0"/>
                    <a:lumOff val="0"/>
                    <a:alphaOff val="0"/>
                  </a:prstClr>
                </a:solidFill>
                <a:effectLst/>
                <a:uLnTx/>
                <a:uFillTx/>
                <a:latin typeface="Calibri" panose="020F0502020204030204"/>
                <a:ea typeface="+mn-ea"/>
                <a:cs typeface="+mn-cs"/>
              </a:rPr>
              <a:t>*</a:t>
            </a:r>
            <a:endParaRPr lang="en-US" sz="2000" b="0" i="0" u="none" strike="noStrike" kern="1200" cap="none" spc="0" normalizeH="0" baseline="30000" noProof="0" dirty="0">
              <a:ln>
                <a:noFill/>
              </a:ln>
              <a:solidFill>
                <a:prstClr val="black">
                  <a:hueOff val="0"/>
                  <a:satOff val="0"/>
                  <a:lumOff val="0"/>
                  <a:alphaOff val="0"/>
                </a:prstClr>
              </a:solidFill>
              <a:effectLst/>
              <a:uLnTx/>
              <a:uFillTx/>
              <a:latin typeface="Calibri" panose="020F0502020204030204"/>
              <a:ea typeface="Calibri" panose="020F0502020204030204"/>
              <a:cs typeface="Calibri" panose="020F0502020204030204"/>
            </a:endParaRPr>
          </a:p>
          <a:p>
            <a:pPr marL="742950" lvl="2" indent="-342900" defTabSz="1155700">
              <a:spcBef>
                <a:spcPct val="0"/>
              </a:spcBef>
              <a:spcAft>
                <a:spcPct val="15000"/>
              </a:spcAft>
              <a:buFont typeface="Arial" panose="05000000000000000000" pitchFamily="2" charset="2"/>
              <a:buChar char="•"/>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Temporal errors impossible</a:t>
            </a:r>
            <a:r>
              <a:rPr lang="en-US" sz="2000" baseline="30000" dirty="0">
                <a:solidFill>
                  <a:prstClr val="black">
                    <a:hueOff val="0"/>
                    <a:satOff val="0"/>
                    <a:lumOff val="0"/>
                    <a:alphaOff val="0"/>
                  </a:prstClr>
                </a:solidFill>
                <a:latin typeface="Calibri"/>
                <a:ea typeface="Calibri"/>
                <a:cs typeface="Calibri"/>
              </a:rPr>
              <a:t>*</a:t>
            </a:r>
          </a:p>
          <a:p>
            <a:pPr marL="628650" lvl="2" defTabSz="1155700">
              <a:spcBef>
                <a:spcPct val="0"/>
              </a:spcBef>
              <a:spcAft>
                <a:spcPct val="15000"/>
              </a:spcAft>
              <a:buFont typeface="Arial"/>
              <a:buChar char="•"/>
              <a:defRPr/>
            </a:pPr>
            <a:endParaRPr lang="en-US" sz="2000">
              <a:solidFill>
                <a:prstClr val="black">
                  <a:hueOff val="0"/>
                  <a:satOff val="0"/>
                  <a:lumOff val="0"/>
                  <a:alphaOff val="0"/>
                </a:prstClr>
              </a:solidFill>
              <a:latin typeface="Calibri" panose="020F0502020204030204"/>
              <a:ea typeface="Calibri" panose="020F0502020204030204"/>
              <a:cs typeface="Calibri" panose="020F0502020204030204"/>
            </a:endParaRPr>
          </a:p>
          <a:p>
            <a:pPr marL="400050" lvl="2" indent="0" defTabSz="1155700">
              <a:spcBef>
                <a:spcPct val="0"/>
              </a:spcBef>
              <a:spcAft>
                <a:spcPct val="15000"/>
              </a:spcAft>
              <a:buNone/>
              <a:defRPr/>
            </a:pPr>
            <a:r>
              <a:rPr kumimoji="0" lang="en-US" sz="2000" b="0" i="0" u="none" strike="noStrike" kern="1200" cap="none" spc="0" normalizeH="0" baseline="30000" noProof="0" dirty="0">
                <a:ln>
                  <a:noFill/>
                </a:ln>
                <a:solidFill>
                  <a:prstClr val="black">
                    <a:hueOff val="0"/>
                    <a:satOff val="0"/>
                    <a:lumOff val="0"/>
                    <a:alphaOff val="0"/>
                  </a:prstClr>
                </a:solidFill>
                <a:effectLst/>
                <a:uLnTx/>
                <a:uFillTx/>
                <a:latin typeface="Calibri" panose="020F0502020204030204"/>
                <a:ea typeface="+mn-ea"/>
                <a:cs typeface="+mn-cs"/>
              </a:rPr>
              <a:t>*</a:t>
            </a:r>
            <a:r>
              <a:rPr kumimoji="0" lang="en-US" sz="2000" b="0" i="0" u="none" strike="noStrike" kern="1200" cap="none" spc="0" normalizeH="0" noProof="0" dirty="0">
                <a:ln>
                  <a:noFill/>
                </a:ln>
                <a:solidFill>
                  <a:prstClr val="black">
                    <a:hueOff val="0"/>
                    <a:satOff val="0"/>
                    <a:lumOff val="0"/>
                    <a:alphaOff val="0"/>
                  </a:prstClr>
                </a:solidFill>
                <a:effectLst/>
                <a:uLnTx/>
                <a:uFillTx/>
                <a:latin typeface="Calibri" panose="020F0502020204030204"/>
                <a:ea typeface="+mn-ea"/>
                <a:cs typeface="+mn-cs"/>
              </a:rPr>
              <a:t> Some assumptions apply; see next slide</a:t>
            </a:r>
            <a:endParaRPr lang="en-US"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a:cs typeface="Calibri"/>
            </a:endParaRPr>
          </a:p>
        </p:txBody>
      </p:sp>
      <p:sp>
        <p:nvSpPr>
          <p:cNvPr id="4" name="Title 3">
            <a:extLst>
              <a:ext uri="{FF2B5EF4-FFF2-40B4-BE49-F238E27FC236}">
                <a16:creationId xmlns:a16="http://schemas.microsoft.com/office/drawing/2014/main" id="{8F3E3023-040E-9928-8312-8F38FB2135BB}"/>
              </a:ext>
            </a:extLst>
          </p:cNvPr>
          <p:cNvSpPr>
            <a:spLocks noGrp="1"/>
          </p:cNvSpPr>
          <p:nvPr>
            <p:ph type="ctrTitle"/>
          </p:nvPr>
        </p:nvSpPr>
        <p:spPr/>
        <p:txBody>
          <a:bodyPr/>
          <a:lstStyle/>
          <a:p>
            <a:r>
              <a:rPr lang="en-US"/>
              <a:t>OK, But That’s Just C!</a:t>
            </a:r>
          </a:p>
        </p:txBody>
      </p:sp>
    </p:spTree>
    <p:extLst>
      <p:ext uri="{BB962C8B-B14F-4D97-AF65-F5344CB8AC3E}">
        <p14:creationId xmlns:p14="http://schemas.microsoft.com/office/powerpoint/2010/main" val="104388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A64E7F-5F50-42EC-8AC3-31C104843E05}"/>
              </a:ext>
            </a:extLst>
          </p:cNvPr>
          <p:cNvSpPr>
            <a:spLocks noGrp="1"/>
          </p:cNvSpPr>
          <p:nvPr>
            <p:ph sz="quarter" idx="13"/>
          </p:nvPr>
        </p:nvSpPr>
        <p:spPr/>
        <p:txBody>
          <a:bodyPr anchor="ctr"/>
          <a:lstStyle/>
          <a:p>
            <a:r>
              <a:rPr lang="en-US" dirty="0">
                <a:latin typeface="Calibri"/>
                <a:ea typeface="Tahoma"/>
                <a:cs typeface="Tahoma"/>
              </a:rPr>
              <a:t>A staggeringly large amount of software </a:t>
            </a:r>
            <a:r>
              <a:rPr lang="en-US" i="1" dirty="0">
                <a:latin typeface="Calibri"/>
                <a:ea typeface="Tahoma"/>
                <a:cs typeface="Tahoma"/>
              </a:rPr>
              <a:t>already exists</a:t>
            </a:r>
            <a:r>
              <a:rPr lang="en-US" dirty="0">
                <a:latin typeface="Calibri"/>
                <a:ea typeface="Tahoma"/>
                <a:cs typeface="Tahoma"/>
              </a:rPr>
              <a:t>.</a:t>
            </a:r>
          </a:p>
          <a:p>
            <a:pPr lvl="1"/>
            <a:r>
              <a:rPr lang="en-US" dirty="0">
                <a:latin typeface="Calibri"/>
                <a:ea typeface="Calibri"/>
                <a:cs typeface="Calibri"/>
              </a:rPr>
              <a:t>OpenHub.net estimates </a:t>
            </a:r>
            <a:r>
              <a:rPr lang="en-US" dirty="0">
                <a:latin typeface="Calibri"/>
                <a:ea typeface="Calibri"/>
                <a:cs typeface="Calibri"/>
                <a:hlinkClick r:id="rId3"/>
              </a:rPr>
              <a:t>~10B LoC of C</a:t>
            </a:r>
            <a:r>
              <a:rPr lang="en-US" dirty="0">
                <a:latin typeface="Calibri"/>
                <a:ea typeface="Calibri"/>
                <a:cs typeface="Calibri"/>
              </a:rPr>
              <a:t>, </a:t>
            </a:r>
            <a:r>
              <a:rPr lang="en-US" dirty="0">
                <a:latin typeface="Calibri"/>
                <a:ea typeface="Calibri"/>
                <a:cs typeface="Calibri"/>
                <a:hlinkClick r:id="rId4"/>
              </a:rPr>
              <a:t>~3B LoC of C++</a:t>
            </a:r>
            <a:r>
              <a:rPr lang="en-US" dirty="0">
                <a:latin typeface="Calibri"/>
                <a:ea typeface="Calibri"/>
                <a:cs typeface="Calibri"/>
              </a:rPr>
              <a:t> just in the open world.</a:t>
            </a:r>
          </a:p>
          <a:p>
            <a:pPr lvl="2"/>
            <a:r>
              <a:rPr lang="en-US" dirty="0">
                <a:latin typeface="Calibri"/>
                <a:ea typeface="Calibri"/>
                <a:cs typeface="Calibri"/>
              </a:rPr>
              <a:t>That probably works out to $130G - $1.3T to rewrite everything.</a:t>
            </a:r>
          </a:p>
          <a:p>
            <a:pPr lvl="1"/>
            <a:endParaRPr lang="en-US"/>
          </a:p>
          <a:p>
            <a:r>
              <a:rPr lang="en-US" dirty="0">
                <a:latin typeface="Calibri"/>
                <a:ea typeface="Tahoma"/>
                <a:cs typeface="Tahoma"/>
              </a:rPr>
              <a:t>A lot of effort in optimizing that software!  FFI bridges for the stuff we like?</a:t>
            </a:r>
          </a:p>
          <a:p>
            <a:pPr lvl="2"/>
            <a:r>
              <a:rPr lang="en-US" sz="1800" dirty="0">
                <a:latin typeface="Calibri"/>
                <a:ea typeface="Calibri"/>
                <a:cs typeface="Calibri"/>
              </a:rPr>
              <a:t>Hand-tuned, specialized implementations... like </a:t>
            </a:r>
            <a:r>
              <a:rPr lang="en-US" sz="1800" err="1">
                <a:latin typeface="Consolas"/>
                <a:ea typeface="Calibri"/>
                <a:cs typeface="Calibri"/>
              </a:rPr>
              <a:t>xz</a:t>
            </a:r>
            <a:r>
              <a:rPr lang="en-US" sz="1800" dirty="0">
                <a:latin typeface="Calibri"/>
                <a:ea typeface="Calibri"/>
                <a:cs typeface="Calibri"/>
              </a:rPr>
              <a:t>!</a:t>
            </a:r>
          </a:p>
          <a:p>
            <a:pPr lvl="2"/>
            <a:r>
              <a:rPr lang="en-US" sz="1800" dirty="0">
                <a:latin typeface="Calibri"/>
                <a:ea typeface="Calibri"/>
                <a:cs typeface="Calibri"/>
              </a:rPr>
              <a:t>Correctness can be subverted by foreign code!</a:t>
            </a:r>
            <a:endParaRPr lang="en-US" dirty="0"/>
          </a:p>
          <a:p>
            <a:pPr lvl="1"/>
            <a:endParaRPr lang="en-US"/>
          </a:p>
          <a:p>
            <a:r>
              <a:rPr lang="en-US" dirty="0">
                <a:latin typeface="Calibri"/>
                <a:ea typeface="Tahoma"/>
                <a:cs typeface="Tahoma"/>
              </a:rPr>
              <a:t>Language correctness often depends on (huge) runtime systems!</a:t>
            </a:r>
          </a:p>
          <a:p>
            <a:pPr lvl="1"/>
            <a:r>
              <a:rPr lang="en-US" dirty="0">
                <a:latin typeface="Calibri"/>
                <a:ea typeface="Calibri"/>
                <a:cs typeface="Calibri"/>
              </a:rPr>
              <a:t>Written in C (or something like it)!</a:t>
            </a:r>
          </a:p>
          <a:p>
            <a:pPr lvl="2"/>
            <a:r>
              <a:rPr lang="en-US" dirty="0">
                <a:latin typeface="Calibri"/>
                <a:ea typeface="Calibri"/>
                <a:cs typeface="Calibri"/>
              </a:rPr>
              <a:t>By humans!</a:t>
            </a:r>
          </a:p>
        </p:txBody>
      </p:sp>
      <p:sp>
        <p:nvSpPr>
          <p:cNvPr id="3" name="Title 2">
            <a:extLst>
              <a:ext uri="{FF2B5EF4-FFF2-40B4-BE49-F238E27FC236}">
                <a16:creationId xmlns:a16="http://schemas.microsoft.com/office/drawing/2014/main" id="{2E88FFCD-A636-45A8-9436-B82D9708F07D}"/>
              </a:ext>
            </a:extLst>
          </p:cNvPr>
          <p:cNvSpPr>
            <a:spLocks noGrp="1"/>
          </p:cNvSpPr>
          <p:nvPr>
            <p:ph type="ctrTitle"/>
          </p:nvPr>
        </p:nvSpPr>
        <p:spPr/>
        <p:txBody>
          <a:bodyPr/>
          <a:lstStyle/>
          <a:p>
            <a:r>
              <a:rPr lang="en-US"/>
              <a:t>What About All The Stuff We Can’t Rewrite?</a:t>
            </a:r>
          </a:p>
        </p:txBody>
      </p:sp>
      <p:sp>
        <p:nvSpPr>
          <p:cNvPr id="7" name="Slide Number Placeholder 6">
            <a:extLst>
              <a:ext uri="{FF2B5EF4-FFF2-40B4-BE49-F238E27FC236}">
                <a16:creationId xmlns:a16="http://schemas.microsoft.com/office/drawing/2014/main" id="{7223F3DB-0E54-4E42-98D5-78B448FB8A6D}"/>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13</a:t>
            </a:fld>
            <a:endParaRPr lang="en-US">
              <a:solidFill>
                <a:prstClr val="white">
                  <a:lumMod val="50000"/>
                </a:prstClr>
              </a:solidFill>
            </a:endParaRPr>
          </a:p>
        </p:txBody>
      </p:sp>
    </p:spTree>
    <p:extLst>
      <p:ext uri="{BB962C8B-B14F-4D97-AF65-F5344CB8AC3E}">
        <p14:creationId xmlns:p14="http://schemas.microsoft.com/office/powerpoint/2010/main" val="301500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0BA63B-3E96-4B03-88F6-799C493C5CB8}"/>
              </a:ext>
            </a:extLst>
          </p:cNvPr>
          <p:cNvSpPr>
            <a:spLocks noGrp="1"/>
          </p:cNvSpPr>
          <p:nvPr>
            <p:ph sz="quarter" idx="13"/>
          </p:nvPr>
        </p:nvSpPr>
        <p:spPr/>
        <p:txBody>
          <a:bodyPr anchor="ctr">
            <a:normAutofit/>
          </a:bodyPr>
          <a:lstStyle/>
          <a:p>
            <a:r>
              <a:rPr lang="en-US" sz="2400"/>
              <a:t>Lots of people have tried lots of things:</a:t>
            </a:r>
          </a:p>
          <a:p>
            <a:pPr lvl="1"/>
            <a:r>
              <a:rPr lang="en-US" sz="2000"/>
              <a:t>Software tricks: stack canaries, guard pages, ASLR, W^X, fat pointers, …</a:t>
            </a:r>
          </a:p>
          <a:p>
            <a:pPr lvl="1"/>
            <a:r>
              <a:rPr lang="en-US" sz="2000"/>
              <a:t>Static analyses: symbolic execution, fuzzing, …</a:t>
            </a:r>
          </a:p>
          <a:p>
            <a:pPr lvl="1"/>
            <a:r>
              <a:rPr lang="en-US" sz="2000"/>
              <a:t>Languages: Ada, ML, Haskell, Java, JavaScript, C#/</a:t>
            </a:r>
            <a:r>
              <a:rPr lang="en-US" sz="2000" err="1"/>
              <a:t>.Net</a:t>
            </a:r>
            <a:r>
              <a:rPr lang="en-US" sz="2000"/>
              <a:t>, Rust, …</a:t>
            </a:r>
          </a:p>
          <a:p>
            <a:pPr lvl="1"/>
            <a:r>
              <a:rPr lang="en-US" sz="2000">
                <a:latin typeface="Calibri"/>
                <a:ea typeface="Calibri"/>
                <a:cs typeface="Calibri"/>
              </a:rPr>
              <a:t>Computers: System/36, </a:t>
            </a:r>
            <a:r>
              <a:rPr lang="en-US" sz="2000" err="1">
                <a:latin typeface="Calibri"/>
                <a:ea typeface="Calibri"/>
                <a:cs typeface="Calibri"/>
              </a:rPr>
              <a:t>iAPX</a:t>
            </a:r>
            <a:r>
              <a:rPr lang="en-US" sz="2000">
                <a:latin typeface="Calibri"/>
                <a:ea typeface="Calibri"/>
                <a:cs typeface="Calibri"/>
              </a:rPr>
              <a:t> 432/BiiN, …</a:t>
            </a:r>
          </a:p>
          <a:p>
            <a:pPr lvl="1"/>
            <a:r>
              <a:rPr lang="en-US" sz="2000">
                <a:latin typeface="Calibri"/>
                <a:ea typeface="Calibri"/>
                <a:cs typeface="Calibri"/>
              </a:rPr>
              <a:t>Architectural edits: BTI, continual excavation below ring 0, …</a:t>
            </a:r>
          </a:p>
        </p:txBody>
      </p:sp>
      <p:sp>
        <p:nvSpPr>
          <p:cNvPr id="3" name="Title 2">
            <a:extLst>
              <a:ext uri="{FF2B5EF4-FFF2-40B4-BE49-F238E27FC236}">
                <a16:creationId xmlns:a16="http://schemas.microsoft.com/office/drawing/2014/main" id="{91005983-1A6C-48DF-82F1-A02692B09DCE}"/>
              </a:ext>
            </a:extLst>
          </p:cNvPr>
          <p:cNvSpPr>
            <a:spLocks noGrp="1"/>
          </p:cNvSpPr>
          <p:nvPr>
            <p:ph type="ctrTitle"/>
          </p:nvPr>
        </p:nvSpPr>
        <p:spPr/>
        <p:txBody>
          <a:bodyPr>
            <a:normAutofit/>
          </a:bodyPr>
          <a:lstStyle/>
          <a:p>
            <a:r>
              <a:rPr lang="en-US" sz="2200"/>
              <a:t>What Have We Tried Doing?</a:t>
            </a:r>
            <a:endParaRPr lang="en-US"/>
          </a:p>
        </p:txBody>
      </p:sp>
      <p:sp>
        <p:nvSpPr>
          <p:cNvPr id="9" name="Slide Number Placeholder 8">
            <a:extLst>
              <a:ext uri="{FF2B5EF4-FFF2-40B4-BE49-F238E27FC236}">
                <a16:creationId xmlns:a16="http://schemas.microsoft.com/office/drawing/2014/main" id="{E5848975-A036-428B-A955-2176E88F2B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Tree>
    <p:extLst>
      <p:ext uri="{BB962C8B-B14F-4D97-AF65-F5344CB8AC3E}">
        <p14:creationId xmlns:p14="http://schemas.microsoft.com/office/powerpoint/2010/main" val="4003536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70D2CC-AA44-F05E-632B-074ABC1F3366}"/>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15</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C543BC35-B22B-2BBA-FD84-A90F95277239}"/>
              </a:ext>
            </a:extLst>
          </p:cNvPr>
          <p:cNvSpPr>
            <a:spLocks noGrp="1"/>
          </p:cNvSpPr>
          <p:nvPr>
            <p:ph sz="quarter" idx="13"/>
          </p:nvPr>
        </p:nvSpPr>
        <p:spPr/>
        <p:txBody>
          <a:bodyPr anchor="ctr"/>
          <a:lstStyle/>
          <a:p>
            <a:pPr marL="0" indent="0">
              <a:buNone/>
            </a:pPr>
            <a:r>
              <a:rPr lang="en-US" sz="2400" dirty="0">
                <a:latin typeface="Calibri"/>
                <a:ea typeface="Tahoma"/>
                <a:cs typeface="Tahoma"/>
              </a:rPr>
              <a:t>Increasingly popular “new old thing” is to add </a:t>
            </a:r>
            <a:r>
              <a:rPr lang="en-US" sz="2400" i="1" dirty="0">
                <a:latin typeface="Calibri"/>
                <a:ea typeface="Tahoma"/>
                <a:cs typeface="Tahoma"/>
              </a:rPr>
              <a:t>metadata</a:t>
            </a:r>
            <a:r>
              <a:rPr lang="en-US" sz="2400" dirty="0">
                <a:latin typeface="Calibri"/>
                <a:ea typeface="Tahoma"/>
                <a:cs typeface="Tahoma"/>
              </a:rPr>
              <a:t> to existing architecture:</a:t>
            </a:r>
          </a:p>
          <a:p>
            <a:pPr marL="0" indent="0">
              <a:buNone/>
            </a:pPr>
            <a:endParaRPr lang="en-US" sz="2200"/>
          </a:p>
          <a:p>
            <a:r>
              <a:rPr lang="en-US" sz="2200" dirty="0">
                <a:latin typeface="Calibri"/>
                <a:ea typeface="Tahoma"/>
                <a:cs typeface="Tahoma"/>
              </a:rPr>
              <a:t>Arm “</a:t>
            </a:r>
            <a:r>
              <a:rPr lang="en-US" sz="2200" b="1" dirty="0">
                <a:latin typeface="Calibri"/>
                <a:ea typeface="Tahoma"/>
                <a:cs typeface="Tahoma"/>
              </a:rPr>
              <a:t>Pointer Authentication Code</a:t>
            </a:r>
            <a:r>
              <a:rPr lang="en-US" sz="2200" dirty="0">
                <a:latin typeface="Calibri"/>
                <a:ea typeface="Tahoma"/>
                <a:cs typeface="Tahoma"/>
              </a:rPr>
              <a:t>” (PAC) integrity checks (commercialized ~2017)</a:t>
            </a:r>
          </a:p>
          <a:p>
            <a:pPr lvl="1"/>
            <a:r>
              <a:rPr lang="en-US" sz="2000" dirty="0">
                <a:latin typeface="Calibri"/>
                <a:ea typeface="Calibri"/>
                <a:cs typeface="Calibri"/>
              </a:rPr>
              <a:t>Make it harder to “forge” pointers / easier to detect forgeries</a:t>
            </a:r>
            <a:endParaRPr lang="en-US" sz="2000" dirty="0">
              <a:ea typeface="Calibri"/>
              <a:cs typeface="Calibri"/>
            </a:endParaRPr>
          </a:p>
          <a:p>
            <a:endParaRPr lang="en-US" sz="2200"/>
          </a:p>
          <a:p>
            <a:r>
              <a:rPr lang="en-US" sz="2200" dirty="0">
                <a:latin typeface="Calibri"/>
                <a:ea typeface="Tahoma"/>
                <a:cs typeface="Tahoma"/>
              </a:rPr>
              <a:t>Arm “</a:t>
            </a:r>
            <a:r>
              <a:rPr lang="en-US" sz="2200" b="1" dirty="0">
                <a:latin typeface="Calibri"/>
                <a:ea typeface="Tahoma"/>
                <a:cs typeface="Tahoma"/>
              </a:rPr>
              <a:t>Memory Tagging Extension</a:t>
            </a:r>
            <a:r>
              <a:rPr lang="en-US" sz="2200" dirty="0">
                <a:latin typeface="Calibri"/>
                <a:ea typeface="Tahoma"/>
                <a:cs typeface="Tahoma"/>
              </a:rPr>
              <a:t>” (MTE) “lock and key” covariance (~2023)</a:t>
            </a:r>
          </a:p>
          <a:p>
            <a:pPr lvl="1"/>
            <a:r>
              <a:rPr lang="en-US" sz="2000" dirty="0">
                <a:latin typeface="Calibri"/>
                <a:ea typeface="Calibri"/>
                <a:cs typeface="Calibri"/>
              </a:rPr>
              <a:t>Make it harder to access memory </a:t>
            </a:r>
            <a:r>
              <a:rPr lang="en-US" sz="2000" i="1" dirty="0">
                <a:latin typeface="Calibri"/>
                <a:ea typeface="Calibri"/>
                <a:cs typeface="Calibri"/>
              </a:rPr>
              <a:t>out of bounds</a:t>
            </a:r>
            <a:r>
              <a:rPr lang="en-US" sz="2000" dirty="0">
                <a:latin typeface="Calibri"/>
                <a:ea typeface="Calibri"/>
                <a:cs typeface="Calibri"/>
              </a:rPr>
              <a:t> or </a:t>
            </a:r>
            <a:r>
              <a:rPr lang="en-US" sz="2000" i="1" dirty="0">
                <a:latin typeface="Calibri"/>
                <a:ea typeface="Calibri"/>
                <a:cs typeface="Calibri"/>
              </a:rPr>
              <a:t>after free</a:t>
            </a:r>
          </a:p>
          <a:p>
            <a:endParaRPr lang="en-US" sz="2200"/>
          </a:p>
          <a:p>
            <a:r>
              <a:rPr lang="en-US" sz="2200" b="1" dirty="0">
                <a:latin typeface="Calibri"/>
                <a:ea typeface="Tahoma"/>
                <a:cs typeface="Tahoma"/>
              </a:rPr>
              <a:t>CHERI</a:t>
            </a:r>
            <a:r>
              <a:rPr lang="en-US" sz="2200" dirty="0">
                <a:latin typeface="Calibri"/>
                <a:ea typeface="Tahoma"/>
                <a:cs typeface="Tahoma"/>
              </a:rPr>
              <a:t> memory </a:t>
            </a:r>
            <a:r>
              <a:rPr lang="en-US" sz="2200" i="1" dirty="0">
                <a:latin typeface="Calibri"/>
                <a:ea typeface="Tahoma"/>
                <a:cs typeface="Tahoma"/>
              </a:rPr>
              <a:t>capability system</a:t>
            </a:r>
            <a:r>
              <a:rPr lang="en-US" sz="2200" dirty="0">
                <a:latin typeface="Calibri"/>
                <a:ea typeface="Tahoma"/>
                <a:cs typeface="Tahoma"/>
              </a:rPr>
              <a:t> (2025?)</a:t>
            </a:r>
            <a:endParaRPr lang="en-US" sz="2200" i="1" dirty="0"/>
          </a:p>
          <a:p>
            <a:pPr lvl="1"/>
            <a:r>
              <a:rPr lang="en-US" sz="2000" dirty="0">
                <a:latin typeface="Calibri"/>
                <a:ea typeface="Calibri"/>
                <a:cs typeface="Calibri"/>
              </a:rPr>
              <a:t>Deterministic memory safety and </a:t>
            </a:r>
            <a:r>
              <a:rPr lang="en-US" sz="2000" i="1" dirty="0">
                <a:latin typeface="Calibri"/>
                <a:ea typeface="Calibri"/>
                <a:cs typeface="Calibri"/>
              </a:rPr>
              <a:t>software compartmentalization</a:t>
            </a:r>
          </a:p>
        </p:txBody>
      </p:sp>
      <p:sp>
        <p:nvSpPr>
          <p:cNvPr id="4" name="Title 3">
            <a:extLst>
              <a:ext uri="{FF2B5EF4-FFF2-40B4-BE49-F238E27FC236}">
                <a16:creationId xmlns:a16="http://schemas.microsoft.com/office/drawing/2014/main" id="{05782618-E4D9-C265-52A6-99B8CD774735}"/>
              </a:ext>
            </a:extLst>
          </p:cNvPr>
          <p:cNvSpPr>
            <a:spLocks noGrp="1"/>
          </p:cNvSpPr>
          <p:nvPr>
            <p:ph type="ctrTitle"/>
          </p:nvPr>
        </p:nvSpPr>
        <p:spPr/>
        <p:txBody>
          <a:bodyPr/>
          <a:lstStyle/>
          <a:p>
            <a:r>
              <a:rPr lang="en-US"/>
              <a:t>What Now?</a:t>
            </a:r>
          </a:p>
        </p:txBody>
      </p:sp>
    </p:spTree>
    <p:extLst>
      <p:ext uri="{BB962C8B-B14F-4D97-AF65-F5344CB8AC3E}">
        <p14:creationId xmlns:p14="http://schemas.microsoft.com/office/powerpoint/2010/main" val="3697928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9" name="Rectangle 15">
            <a:extLst>
              <a:ext uri="{FF2B5EF4-FFF2-40B4-BE49-F238E27FC236}">
                <a16:creationId xmlns:a16="http://schemas.microsoft.com/office/drawing/2014/main" id="{18441531-88DB-6B31-01FC-6A420B2EE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562369"/>
            <a:ext cx="12191999" cy="3162146"/>
          </a:xfrm>
          <a:prstGeom prst="rect">
            <a:avLst/>
          </a:prstGeom>
          <a:gradFill flip="none" rotWithShape="1">
            <a:gsLst>
              <a:gs pos="0">
                <a:srgbClr val="000000">
                  <a:alpha val="0"/>
                </a:srgbClr>
              </a:gs>
              <a:gs pos="25000">
                <a:srgbClr val="000000">
                  <a:alpha val="30000"/>
                </a:srgbClr>
              </a:gs>
              <a:gs pos="75000">
                <a:srgbClr val="000000">
                  <a:alpha val="30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0281D3A-246F-A556-5DC0-7808836BC802}"/>
              </a:ext>
            </a:extLst>
          </p:cNvPr>
          <p:cNvSpPr>
            <a:spLocks noGrp="1"/>
          </p:cNvSpPr>
          <p:nvPr>
            <p:ph type="title"/>
          </p:nvPr>
        </p:nvSpPr>
        <p:spPr/>
        <p:txBody>
          <a:bodyPr/>
          <a:lstStyle/>
          <a:p>
            <a:pPr algn="ctr"/>
            <a:r>
              <a:rPr lang="en-US">
                <a:solidFill>
                  <a:schemeClr val="bg1"/>
                </a:solidFill>
              </a:rPr>
              <a:t>Arm’s Pointer Authentication</a:t>
            </a:r>
          </a:p>
        </p:txBody>
      </p:sp>
      <p:sp>
        <p:nvSpPr>
          <p:cNvPr id="8" name="Text Placeholder 7">
            <a:extLst>
              <a:ext uri="{FF2B5EF4-FFF2-40B4-BE49-F238E27FC236}">
                <a16:creationId xmlns:a16="http://schemas.microsoft.com/office/drawing/2014/main" id="{6D26621C-D3DB-DE23-D65C-FC55438B7AEC}"/>
              </a:ext>
            </a:extLst>
          </p:cNvPr>
          <p:cNvSpPr>
            <a:spLocks noGrp="1"/>
          </p:cNvSpPr>
          <p:nvPr>
            <p:ph type="body" idx="1"/>
          </p:nvPr>
        </p:nvSpPr>
        <p:spPr/>
        <p:txBody>
          <a:bodyPr/>
          <a:lstStyle/>
          <a:p>
            <a:pPr algn="ctr"/>
            <a:r>
              <a:rPr lang="en-US">
                <a:solidFill>
                  <a:schemeClr val="bg1"/>
                </a:solidFill>
              </a:rPr>
              <a:t>Embedding Cryptographic Signatures</a:t>
            </a:r>
          </a:p>
        </p:txBody>
      </p:sp>
      <p:sp>
        <p:nvSpPr>
          <p:cNvPr id="2" name="Slide Number Placeholder 1">
            <a:extLst>
              <a:ext uri="{FF2B5EF4-FFF2-40B4-BE49-F238E27FC236}">
                <a16:creationId xmlns:a16="http://schemas.microsoft.com/office/drawing/2014/main" id="{092255B1-A94C-2A03-5FA2-7E66DEC2C829}"/>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16</a:t>
            </a:fld>
            <a:endParaRPr lang="en-US">
              <a:solidFill>
                <a:prstClr val="white">
                  <a:lumMod val="50000"/>
                </a:prstClr>
              </a:solidFill>
            </a:endParaRPr>
          </a:p>
        </p:txBody>
      </p:sp>
    </p:spTree>
    <p:extLst>
      <p:ext uri="{BB962C8B-B14F-4D97-AF65-F5344CB8AC3E}">
        <p14:creationId xmlns:p14="http://schemas.microsoft.com/office/powerpoint/2010/main" val="3555731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9BDC51-7909-41FF-B7EE-F235252C7471}"/>
              </a:ext>
            </a:extLst>
          </p:cNvPr>
          <p:cNvSpPr>
            <a:spLocks noGrp="1"/>
          </p:cNvSpPr>
          <p:nvPr>
            <p:ph sz="quarter" idx="13"/>
          </p:nvPr>
        </p:nvSpPr>
        <p:spPr>
          <a:xfrm>
            <a:off x="558800" y="3211015"/>
            <a:ext cx="8951346" cy="3265986"/>
          </a:xfrm>
        </p:spPr>
        <p:txBody>
          <a:bodyPr anchor="ctr"/>
          <a:lstStyle/>
          <a:p>
            <a:r>
              <a:rPr lang="en-US"/>
              <a:t>Traditional stack allocation buffer overflows targeted the return address</a:t>
            </a:r>
          </a:p>
          <a:p>
            <a:pPr marL="457200" lvl="1" indent="0">
              <a:buNone/>
            </a:pPr>
            <a:r>
              <a:rPr lang="en-US"/>
              <a:t>(Historically, point into on-stack shell code; now, “Return Oriented Programming” chain)</a:t>
            </a:r>
          </a:p>
          <a:p>
            <a:endParaRPr lang="en-US"/>
          </a:p>
          <a:p>
            <a:r>
              <a:rPr lang="en-US"/>
              <a:t>Can we </a:t>
            </a:r>
            <a:r>
              <a:rPr lang="en-US" i="1"/>
              <a:t>authenticate</a:t>
            </a:r>
            <a:r>
              <a:rPr lang="en-US"/>
              <a:t> the real return address &amp; make forgeries crash?</a:t>
            </a:r>
          </a:p>
        </p:txBody>
      </p:sp>
      <p:sp>
        <p:nvSpPr>
          <p:cNvPr id="3" name="Title 2">
            <a:extLst>
              <a:ext uri="{FF2B5EF4-FFF2-40B4-BE49-F238E27FC236}">
                <a16:creationId xmlns:a16="http://schemas.microsoft.com/office/drawing/2014/main" id="{DB5EBF0C-F92F-434E-88BA-B098A602B505}"/>
              </a:ext>
            </a:extLst>
          </p:cNvPr>
          <p:cNvSpPr>
            <a:spLocks noGrp="1"/>
          </p:cNvSpPr>
          <p:nvPr>
            <p:ph type="ctrTitle"/>
          </p:nvPr>
        </p:nvSpPr>
        <p:spPr/>
        <p:txBody>
          <a:bodyPr>
            <a:normAutofit/>
          </a:bodyPr>
          <a:lstStyle/>
          <a:p>
            <a:r>
              <a:rPr lang="en-US"/>
              <a:t>Recall: Architecture Enables Safety Violations</a:t>
            </a:r>
          </a:p>
        </p:txBody>
      </p:sp>
      <p:sp>
        <p:nvSpPr>
          <p:cNvPr id="9" name="Rectangle 8">
            <a:extLst>
              <a:ext uri="{FF2B5EF4-FFF2-40B4-BE49-F238E27FC236}">
                <a16:creationId xmlns:a16="http://schemas.microsoft.com/office/drawing/2014/main" id="{065F8A99-6C57-40A1-855F-89A87A53AC7F}"/>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66EB95-1F3B-4202-B3C0-ACBCCDB46082}"/>
              </a:ext>
            </a:extLst>
          </p:cNvPr>
          <p:cNvSpPr/>
          <p:nvPr/>
        </p:nvSpPr>
        <p:spPr>
          <a:xfrm>
            <a:off x="10456529" y="1836264"/>
            <a:ext cx="946383" cy="235471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Allocation</a:t>
            </a:r>
          </a:p>
        </p:txBody>
      </p:sp>
      <p:sp>
        <p:nvSpPr>
          <p:cNvPr id="15" name="TextBox 14">
            <a:extLst>
              <a:ext uri="{FF2B5EF4-FFF2-40B4-BE49-F238E27FC236}">
                <a16:creationId xmlns:a16="http://schemas.microsoft.com/office/drawing/2014/main" id="{36BB45A4-1906-406A-85F8-090898D0BB55}"/>
              </a:ext>
            </a:extLst>
          </p:cNvPr>
          <p:cNvSpPr txBox="1"/>
          <p:nvPr/>
        </p:nvSpPr>
        <p:spPr>
          <a:xfrm>
            <a:off x="10321433" y="5175256"/>
            <a:ext cx="1245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address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space</a:t>
            </a:r>
          </a:p>
        </p:txBody>
      </p:sp>
      <p:sp>
        <p:nvSpPr>
          <p:cNvPr id="23" name="Slide Number Placeholder 22">
            <a:extLst>
              <a:ext uri="{FF2B5EF4-FFF2-40B4-BE49-F238E27FC236}">
                <a16:creationId xmlns:a16="http://schemas.microsoft.com/office/drawing/2014/main" id="{2492512F-ECBE-46E4-A526-BAA6555AF9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cxnSp>
        <p:nvCxnSpPr>
          <p:cNvPr id="4" name="Straight Connector 3">
            <a:extLst>
              <a:ext uri="{FF2B5EF4-FFF2-40B4-BE49-F238E27FC236}">
                <a16:creationId xmlns:a16="http://schemas.microsoft.com/office/drawing/2014/main" id="{47068CD0-8BA2-4169-3DA4-46AA2CCF934B}"/>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5C6C932-0C67-E1F0-AF72-9AF83ECE38E5}"/>
              </a:ext>
            </a:extLst>
          </p:cNvPr>
          <p:cNvCxnSpPr>
            <a:cxnSpLocks/>
            <a:stCxn id="10" idx="3"/>
          </p:cNvCxnSpPr>
          <p:nvPr/>
        </p:nvCxnSpPr>
        <p:spPr>
          <a:xfrm>
            <a:off x="8353855" y="2703388"/>
            <a:ext cx="2107744"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0ABE5AA-3132-880B-D794-24C0205AF4F6}"/>
              </a:ext>
            </a:extLst>
          </p:cNvPr>
          <p:cNvSpPr/>
          <p:nvPr/>
        </p:nvSpPr>
        <p:spPr>
          <a:xfrm>
            <a:off x="2684575" y="2474788"/>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Address (64 bits)</a:t>
            </a:r>
          </a:p>
        </p:txBody>
      </p:sp>
      <p:cxnSp>
        <p:nvCxnSpPr>
          <p:cNvPr id="14" name="Straight Connector 13">
            <a:extLst>
              <a:ext uri="{FF2B5EF4-FFF2-40B4-BE49-F238E27FC236}">
                <a16:creationId xmlns:a16="http://schemas.microsoft.com/office/drawing/2014/main" id="{92F4513C-209E-B8E7-564C-EDCC8A19CBBA}"/>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C1963F94-0C25-20B9-8D60-20E995C2820F}"/>
              </a:ext>
            </a:extLst>
          </p:cNvPr>
          <p:cNvSpPr/>
          <p:nvPr/>
        </p:nvSpPr>
        <p:spPr>
          <a:xfrm flipH="1">
            <a:off x="2227004" y="2474788"/>
            <a:ext cx="278905" cy="460851"/>
          </a:xfrm>
          <a:prstGeom prst="righ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A3E9754-C04B-03D4-F364-FB6874663398}"/>
              </a:ext>
            </a:extLst>
          </p:cNvPr>
          <p:cNvSpPr txBox="1"/>
          <p:nvPr/>
        </p:nvSpPr>
        <p:spPr>
          <a:xfrm rot="16200000">
            <a:off x="1146868" y="2385152"/>
            <a:ext cx="1544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64-bit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a:t>
            </a:r>
          </a:p>
        </p:txBody>
      </p:sp>
      <p:cxnSp>
        <p:nvCxnSpPr>
          <p:cNvPr id="5" name="Straight Connector 4">
            <a:extLst>
              <a:ext uri="{FF2B5EF4-FFF2-40B4-BE49-F238E27FC236}">
                <a16:creationId xmlns:a16="http://schemas.microsoft.com/office/drawing/2014/main" id="{17EE3AC8-7978-4DA4-1156-D4059CBD7E12}"/>
              </a:ext>
            </a:extLst>
          </p:cNvPr>
          <p:cNvCxnSpPr>
            <a:cxnSpLocks/>
          </p:cNvCxnSpPr>
          <p:nvPr/>
        </p:nvCxnSpPr>
        <p:spPr>
          <a:xfrm flipV="1">
            <a:off x="10456529" y="1836264"/>
            <a:ext cx="946383" cy="651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2621FE1A-A597-6500-1B3E-D2F42B37AFA3}"/>
              </a:ext>
            </a:extLst>
          </p:cNvPr>
          <p:cNvSpPr/>
          <p:nvPr/>
        </p:nvSpPr>
        <p:spPr>
          <a:xfrm>
            <a:off x="10456529" y="1658319"/>
            <a:ext cx="946383" cy="18445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a:ln w="0"/>
                <a:solidFill>
                  <a:schemeClr val="tx1"/>
                </a:solidFill>
                <a:effectLst>
                  <a:outerShdw blurRad="38100" dist="19050" dir="2700000" algn="tl" rotWithShape="0">
                    <a:schemeClr val="dk1">
                      <a:alpha val="40000"/>
                    </a:schemeClr>
                  </a:outerShdw>
                </a:effectLst>
              </a:rPr>
              <a:t>Ret </a:t>
            </a:r>
            <a:r>
              <a:rPr lang="en-US" sz="1600" err="1">
                <a:ln w="0"/>
                <a:solidFill>
                  <a:schemeClr val="tx1"/>
                </a:solidFill>
                <a:effectLst>
                  <a:outerShdw blurRad="38100" dist="19050" dir="2700000" algn="tl" rotWithShape="0">
                    <a:schemeClr val="dk1">
                      <a:alpha val="40000"/>
                    </a:schemeClr>
                  </a:outerShdw>
                </a:effectLst>
              </a:rPr>
              <a:t>Addr</a:t>
            </a:r>
            <a:endParaRPr lang="en-US" sz="160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93758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9BDC51-7909-41FF-B7EE-F235252C7471}"/>
              </a:ext>
            </a:extLst>
          </p:cNvPr>
          <p:cNvSpPr>
            <a:spLocks noGrp="1"/>
          </p:cNvSpPr>
          <p:nvPr>
            <p:ph sz="quarter" idx="13"/>
          </p:nvPr>
        </p:nvSpPr>
        <p:spPr>
          <a:xfrm>
            <a:off x="558800" y="3211015"/>
            <a:ext cx="8951346" cy="3265986"/>
          </a:xfrm>
        </p:spPr>
        <p:txBody>
          <a:bodyPr anchor="ctr"/>
          <a:lstStyle/>
          <a:p>
            <a:pPr marL="0" indent="0">
              <a:buNone/>
            </a:pPr>
            <a:r>
              <a:rPr lang="en-US"/>
              <a:t>Architecture insufficiently informed:</a:t>
            </a:r>
          </a:p>
          <a:p>
            <a:pPr marL="457200" indent="-457200">
              <a:buFont typeface="+mj-lt"/>
              <a:buAutoNum type="arabicPeriod"/>
            </a:pPr>
            <a:r>
              <a:rPr lang="en-US"/>
              <a:t>Nobody told the CPU about the </a:t>
            </a:r>
            <a:r>
              <a:rPr lang="en-US" err="1">
                <a:latin typeface="Consolas" panose="020B0609020204030204" pitchFamily="49" charset="0"/>
              </a:rPr>
              <a:t>buf</a:t>
            </a:r>
            <a:r>
              <a:rPr lang="en-US"/>
              <a:t> object (its extent, lifetime, type, &amp;c)</a:t>
            </a:r>
          </a:p>
          <a:p>
            <a:pPr marL="457200" indent="-457200">
              <a:buFont typeface="+mj-lt"/>
              <a:buAutoNum type="arabicPeriod"/>
            </a:pPr>
            <a:r>
              <a:rPr lang="en-US"/>
              <a:t>When code wrote out of bounds, the store silently corrupted memory</a:t>
            </a:r>
          </a:p>
          <a:p>
            <a:pPr marL="457200" indent="-457200">
              <a:buFont typeface="+mj-lt"/>
              <a:buAutoNum type="arabicPeriod"/>
            </a:pPr>
            <a:r>
              <a:rPr lang="en-US"/>
              <a:t>That memory was holding a pointer, but CPU just thinks “bytes”</a:t>
            </a:r>
          </a:p>
          <a:p>
            <a:pPr marL="457200" indent="-457200">
              <a:buFont typeface="+mj-lt"/>
              <a:buAutoNum type="arabicPeriod"/>
            </a:pPr>
            <a:r>
              <a:rPr lang="en-US"/>
              <a:t>Deallocation and reuse of memory not communicated to CPU</a:t>
            </a:r>
          </a:p>
          <a:p>
            <a:pPr marL="0" indent="0">
              <a:buNone/>
            </a:pPr>
            <a:endParaRPr lang="en-US"/>
          </a:p>
          <a:p>
            <a:pPr marL="0" indent="0">
              <a:buNone/>
            </a:pPr>
            <a:r>
              <a:rPr lang="en-US" i="1"/>
              <a:t>C pointers compiled to machine words, stored as bytes in memory</a:t>
            </a:r>
            <a:r>
              <a:rPr lang="en-US"/>
              <a:t>.</a:t>
            </a:r>
          </a:p>
        </p:txBody>
      </p:sp>
      <p:sp>
        <p:nvSpPr>
          <p:cNvPr id="3" name="Title 2">
            <a:extLst>
              <a:ext uri="{FF2B5EF4-FFF2-40B4-BE49-F238E27FC236}">
                <a16:creationId xmlns:a16="http://schemas.microsoft.com/office/drawing/2014/main" id="{DB5EBF0C-F92F-434E-88BA-B098A602B505}"/>
              </a:ext>
            </a:extLst>
          </p:cNvPr>
          <p:cNvSpPr>
            <a:spLocks noGrp="1"/>
          </p:cNvSpPr>
          <p:nvPr>
            <p:ph type="ctrTitle"/>
          </p:nvPr>
        </p:nvSpPr>
        <p:spPr/>
        <p:txBody>
          <a:bodyPr>
            <a:normAutofit/>
          </a:bodyPr>
          <a:lstStyle/>
          <a:p>
            <a:r>
              <a:rPr lang="en-US"/>
              <a:t>Architecture Enables Safety Violations</a:t>
            </a:r>
          </a:p>
        </p:txBody>
      </p:sp>
      <p:sp>
        <p:nvSpPr>
          <p:cNvPr id="9" name="Rectangle 8">
            <a:extLst>
              <a:ext uri="{FF2B5EF4-FFF2-40B4-BE49-F238E27FC236}">
                <a16:creationId xmlns:a16="http://schemas.microsoft.com/office/drawing/2014/main" id="{065F8A99-6C57-40A1-855F-89A87A53AC7F}"/>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66EB95-1F3B-4202-B3C0-ACBCCDB46082}"/>
              </a:ext>
            </a:extLst>
          </p:cNvPr>
          <p:cNvSpPr/>
          <p:nvPr/>
        </p:nvSpPr>
        <p:spPr>
          <a:xfrm>
            <a:off x="10456529" y="1836264"/>
            <a:ext cx="946383" cy="235471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Allocation</a:t>
            </a:r>
          </a:p>
        </p:txBody>
      </p:sp>
      <p:sp>
        <p:nvSpPr>
          <p:cNvPr id="15" name="TextBox 14">
            <a:extLst>
              <a:ext uri="{FF2B5EF4-FFF2-40B4-BE49-F238E27FC236}">
                <a16:creationId xmlns:a16="http://schemas.microsoft.com/office/drawing/2014/main" id="{36BB45A4-1906-406A-85F8-090898D0BB55}"/>
              </a:ext>
            </a:extLst>
          </p:cNvPr>
          <p:cNvSpPr txBox="1"/>
          <p:nvPr/>
        </p:nvSpPr>
        <p:spPr>
          <a:xfrm>
            <a:off x="10321433" y="5175256"/>
            <a:ext cx="1245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address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space</a:t>
            </a:r>
          </a:p>
        </p:txBody>
      </p:sp>
      <p:sp>
        <p:nvSpPr>
          <p:cNvPr id="23" name="Slide Number Placeholder 22">
            <a:extLst>
              <a:ext uri="{FF2B5EF4-FFF2-40B4-BE49-F238E27FC236}">
                <a16:creationId xmlns:a16="http://schemas.microsoft.com/office/drawing/2014/main" id="{2492512F-ECBE-46E4-A526-BAA6555AF9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cxnSp>
        <p:nvCxnSpPr>
          <p:cNvPr id="4" name="Straight Connector 3">
            <a:extLst>
              <a:ext uri="{FF2B5EF4-FFF2-40B4-BE49-F238E27FC236}">
                <a16:creationId xmlns:a16="http://schemas.microsoft.com/office/drawing/2014/main" id="{47068CD0-8BA2-4169-3DA4-46AA2CCF934B}"/>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5C6C932-0C67-E1F0-AF72-9AF83ECE38E5}"/>
              </a:ext>
            </a:extLst>
          </p:cNvPr>
          <p:cNvCxnSpPr>
            <a:cxnSpLocks/>
            <a:stCxn id="10" idx="3"/>
          </p:cNvCxnSpPr>
          <p:nvPr/>
        </p:nvCxnSpPr>
        <p:spPr>
          <a:xfrm>
            <a:off x="8353855" y="2703388"/>
            <a:ext cx="2107744"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0ABE5AA-3132-880B-D794-24C0205AF4F6}"/>
              </a:ext>
            </a:extLst>
          </p:cNvPr>
          <p:cNvSpPr/>
          <p:nvPr/>
        </p:nvSpPr>
        <p:spPr>
          <a:xfrm>
            <a:off x="2684575" y="2474788"/>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Address (64 bits)</a:t>
            </a:r>
          </a:p>
        </p:txBody>
      </p:sp>
      <p:cxnSp>
        <p:nvCxnSpPr>
          <p:cNvPr id="14" name="Straight Connector 13">
            <a:extLst>
              <a:ext uri="{FF2B5EF4-FFF2-40B4-BE49-F238E27FC236}">
                <a16:creationId xmlns:a16="http://schemas.microsoft.com/office/drawing/2014/main" id="{92F4513C-209E-B8E7-564C-EDCC8A19CBBA}"/>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C1963F94-0C25-20B9-8D60-20E995C2820F}"/>
              </a:ext>
            </a:extLst>
          </p:cNvPr>
          <p:cNvSpPr/>
          <p:nvPr/>
        </p:nvSpPr>
        <p:spPr>
          <a:xfrm flipH="1">
            <a:off x="2227004" y="2474788"/>
            <a:ext cx="278905" cy="460851"/>
          </a:xfrm>
          <a:prstGeom prst="righ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A3E9754-C04B-03D4-F364-FB6874663398}"/>
              </a:ext>
            </a:extLst>
          </p:cNvPr>
          <p:cNvSpPr txBox="1"/>
          <p:nvPr/>
        </p:nvSpPr>
        <p:spPr>
          <a:xfrm rot="16200000">
            <a:off x="1146868" y="2385152"/>
            <a:ext cx="1544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64-bit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a:t>
            </a:r>
          </a:p>
        </p:txBody>
      </p:sp>
      <p:cxnSp>
        <p:nvCxnSpPr>
          <p:cNvPr id="5" name="Straight Connector 4">
            <a:extLst>
              <a:ext uri="{FF2B5EF4-FFF2-40B4-BE49-F238E27FC236}">
                <a16:creationId xmlns:a16="http://schemas.microsoft.com/office/drawing/2014/main" id="{17EE3AC8-7978-4DA4-1156-D4059CBD7E12}"/>
              </a:ext>
            </a:extLst>
          </p:cNvPr>
          <p:cNvCxnSpPr>
            <a:cxnSpLocks/>
          </p:cNvCxnSpPr>
          <p:nvPr/>
        </p:nvCxnSpPr>
        <p:spPr>
          <a:xfrm flipV="1">
            <a:off x="10456529" y="1836264"/>
            <a:ext cx="946383" cy="651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C0B17296-BDE5-637C-31E1-C3D974479639}"/>
                  </a:ext>
                </a:extLst>
              </p14:cNvPr>
              <p14:cNvContentPartPr/>
              <p14:nvPr/>
            </p14:nvContentPartPr>
            <p14:xfrm>
              <a:off x="4880161" y="4817595"/>
              <a:ext cx="2773003" cy="5602"/>
            </p14:xfrm>
          </p:contentPart>
        </mc:Choice>
        <mc:Fallback xmlns="">
          <p:pic>
            <p:nvPicPr>
              <p:cNvPr id="6" name="Ink 5">
                <a:extLst>
                  <a:ext uri="{FF2B5EF4-FFF2-40B4-BE49-F238E27FC236}">
                    <a16:creationId xmlns:a16="http://schemas.microsoft.com/office/drawing/2014/main" id="{C0B17296-BDE5-637C-31E1-C3D974479639}"/>
                  </a:ext>
                </a:extLst>
              </p:cNvPr>
              <p:cNvPicPr/>
              <p:nvPr/>
            </p:nvPicPr>
            <p:blipFill>
              <a:blip r:embed="rId4"/>
              <a:stretch>
                <a:fillRect/>
              </a:stretch>
            </p:blipFill>
            <p:spPr>
              <a:xfrm>
                <a:off x="4826162" y="4397445"/>
                <a:ext cx="2880640" cy="844502"/>
              </a:xfrm>
              <a:prstGeom prst="rect">
                <a:avLst/>
              </a:prstGeom>
            </p:spPr>
          </p:pic>
        </mc:Fallback>
      </mc:AlternateContent>
    </p:spTree>
    <p:extLst>
      <p:ext uri="{BB962C8B-B14F-4D97-AF65-F5344CB8AC3E}">
        <p14:creationId xmlns:p14="http://schemas.microsoft.com/office/powerpoint/2010/main" val="2860830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EBF0C-F92F-434E-88BA-B098A602B505}"/>
              </a:ext>
            </a:extLst>
          </p:cNvPr>
          <p:cNvSpPr>
            <a:spLocks noGrp="1"/>
          </p:cNvSpPr>
          <p:nvPr>
            <p:ph type="ctrTitle"/>
          </p:nvPr>
        </p:nvSpPr>
        <p:spPr/>
        <p:txBody>
          <a:bodyPr>
            <a:normAutofit/>
          </a:bodyPr>
          <a:lstStyle/>
          <a:p>
            <a:r>
              <a:rPr lang="en-US"/>
              <a:t>PAC-</a:t>
            </a:r>
            <a:r>
              <a:rPr lang="en-US" err="1"/>
              <a:t>ing</a:t>
            </a:r>
            <a:r>
              <a:rPr lang="en-US"/>
              <a:t> Extra Bits</a:t>
            </a:r>
          </a:p>
        </p:txBody>
      </p:sp>
      <p:sp>
        <p:nvSpPr>
          <p:cNvPr id="9" name="Rectangle 8">
            <a:extLst>
              <a:ext uri="{FF2B5EF4-FFF2-40B4-BE49-F238E27FC236}">
                <a16:creationId xmlns:a16="http://schemas.microsoft.com/office/drawing/2014/main" id="{065F8A99-6C57-40A1-855F-89A87A53AC7F}"/>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66EB95-1F3B-4202-B3C0-ACBCCDB46082}"/>
              </a:ext>
            </a:extLst>
          </p:cNvPr>
          <p:cNvSpPr/>
          <p:nvPr/>
        </p:nvSpPr>
        <p:spPr>
          <a:xfrm>
            <a:off x="10456529" y="1842774"/>
            <a:ext cx="946383" cy="234820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Allocation</a:t>
            </a:r>
          </a:p>
        </p:txBody>
      </p:sp>
      <p:sp>
        <p:nvSpPr>
          <p:cNvPr id="15" name="TextBox 14">
            <a:extLst>
              <a:ext uri="{FF2B5EF4-FFF2-40B4-BE49-F238E27FC236}">
                <a16:creationId xmlns:a16="http://schemas.microsoft.com/office/drawing/2014/main" id="{36BB45A4-1906-406A-85F8-090898D0BB55}"/>
              </a:ext>
            </a:extLst>
          </p:cNvPr>
          <p:cNvSpPr txBox="1"/>
          <p:nvPr/>
        </p:nvSpPr>
        <p:spPr>
          <a:xfrm>
            <a:off x="10321433" y="5175256"/>
            <a:ext cx="1245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address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space</a:t>
            </a:r>
          </a:p>
        </p:txBody>
      </p:sp>
      <p:sp>
        <p:nvSpPr>
          <p:cNvPr id="23" name="Slide Number Placeholder 22">
            <a:extLst>
              <a:ext uri="{FF2B5EF4-FFF2-40B4-BE49-F238E27FC236}">
                <a16:creationId xmlns:a16="http://schemas.microsoft.com/office/drawing/2014/main" id="{2492512F-ECBE-46E4-A526-BAA6555AF9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cxnSp>
        <p:nvCxnSpPr>
          <p:cNvPr id="4" name="Straight Connector 3">
            <a:extLst>
              <a:ext uri="{FF2B5EF4-FFF2-40B4-BE49-F238E27FC236}">
                <a16:creationId xmlns:a16="http://schemas.microsoft.com/office/drawing/2014/main" id="{47068CD0-8BA2-4169-3DA4-46AA2CCF934B}"/>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5C6C932-0C67-E1F0-AF72-9AF83ECE38E5}"/>
              </a:ext>
            </a:extLst>
          </p:cNvPr>
          <p:cNvCxnSpPr>
            <a:cxnSpLocks/>
            <a:stCxn id="10" idx="3"/>
          </p:cNvCxnSpPr>
          <p:nvPr/>
        </p:nvCxnSpPr>
        <p:spPr>
          <a:xfrm>
            <a:off x="8353854" y="2703388"/>
            <a:ext cx="2107745"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0ABE5AA-3132-880B-D794-24C0205AF4F6}"/>
              </a:ext>
            </a:extLst>
          </p:cNvPr>
          <p:cNvSpPr/>
          <p:nvPr/>
        </p:nvSpPr>
        <p:spPr>
          <a:xfrm>
            <a:off x="4244008" y="2474788"/>
            <a:ext cx="4109846"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Address (≈40 bits)</a:t>
            </a:r>
          </a:p>
        </p:txBody>
      </p:sp>
      <p:cxnSp>
        <p:nvCxnSpPr>
          <p:cNvPr id="14" name="Straight Connector 13">
            <a:extLst>
              <a:ext uri="{FF2B5EF4-FFF2-40B4-BE49-F238E27FC236}">
                <a16:creationId xmlns:a16="http://schemas.microsoft.com/office/drawing/2014/main" id="{92F4513C-209E-B8E7-564C-EDCC8A19CBBA}"/>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C1963F94-0C25-20B9-8D60-20E995C2820F}"/>
              </a:ext>
            </a:extLst>
          </p:cNvPr>
          <p:cNvSpPr/>
          <p:nvPr/>
        </p:nvSpPr>
        <p:spPr>
          <a:xfrm flipH="1">
            <a:off x="2227004" y="2474788"/>
            <a:ext cx="278905" cy="460851"/>
          </a:xfrm>
          <a:prstGeom prst="righ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A3E9754-C04B-03D4-F364-FB6874663398}"/>
              </a:ext>
            </a:extLst>
          </p:cNvPr>
          <p:cNvSpPr txBox="1"/>
          <p:nvPr/>
        </p:nvSpPr>
        <p:spPr>
          <a:xfrm rot="16200000">
            <a:off x="1146868" y="2385152"/>
            <a:ext cx="1544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64-bit Signed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a:t>
            </a:r>
          </a:p>
        </p:txBody>
      </p:sp>
      <p:cxnSp>
        <p:nvCxnSpPr>
          <p:cNvPr id="2" name="Straight Connector 1">
            <a:extLst>
              <a:ext uri="{FF2B5EF4-FFF2-40B4-BE49-F238E27FC236}">
                <a16:creationId xmlns:a16="http://schemas.microsoft.com/office/drawing/2014/main" id="{D453F898-E9A2-09CF-513B-A67E5041AB63}"/>
              </a:ext>
            </a:extLst>
          </p:cNvPr>
          <p:cNvCxnSpPr>
            <a:cxnSpLocks/>
          </p:cNvCxnSpPr>
          <p:nvPr/>
        </p:nvCxnSpPr>
        <p:spPr>
          <a:xfrm flipV="1">
            <a:off x="10456529" y="1836264"/>
            <a:ext cx="946383" cy="651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12DE58F4-4BB1-9196-DA80-A7096090B8B3}"/>
              </a:ext>
            </a:extLst>
          </p:cNvPr>
          <p:cNvSpPr/>
          <p:nvPr/>
        </p:nvSpPr>
        <p:spPr>
          <a:xfrm>
            <a:off x="2679503" y="2474787"/>
            <a:ext cx="1564505" cy="4608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PAC (≈24 bits)</a:t>
            </a:r>
          </a:p>
        </p:txBody>
      </p:sp>
      <p:sp>
        <p:nvSpPr>
          <p:cNvPr id="6" name="Content Placeholder 1">
            <a:extLst>
              <a:ext uri="{FF2B5EF4-FFF2-40B4-BE49-F238E27FC236}">
                <a16:creationId xmlns:a16="http://schemas.microsoft.com/office/drawing/2014/main" id="{0326A30C-19AB-F5DB-0782-0F15614BBF9F}"/>
              </a:ext>
            </a:extLst>
          </p:cNvPr>
          <p:cNvSpPr>
            <a:spLocks noGrp="1"/>
          </p:cNvSpPr>
          <p:nvPr>
            <p:ph sz="quarter" idx="13"/>
          </p:nvPr>
        </p:nvSpPr>
        <p:spPr>
          <a:xfrm>
            <a:off x="558800" y="3211015"/>
            <a:ext cx="8951346" cy="3265986"/>
          </a:xfrm>
        </p:spPr>
        <p:txBody>
          <a:bodyPr anchor="ctr"/>
          <a:lstStyle/>
          <a:p>
            <a:r>
              <a:rPr lang="en-US" dirty="0">
                <a:latin typeface="Calibri"/>
                <a:ea typeface="Tahoma"/>
                <a:cs typeface="Tahoma"/>
              </a:rPr>
              <a:t>Can we </a:t>
            </a:r>
            <a:r>
              <a:rPr lang="en-US" i="1" dirty="0">
                <a:latin typeface="Calibri"/>
                <a:ea typeface="Tahoma"/>
                <a:cs typeface="Tahoma"/>
              </a:rPr>
              <a:t>authenticate</a:t>
            </a:r>
            <a:r>
              <a:rPr lang="en-US" dirty="0">
                <a:latin typeface="Calibri"/>
                <a:ea typeface="Tahoma"/>
                <a:cs typeface="Tahoma"/>
              </a:rPr>
              <a:t> the real return address &amp; make forgeries crash?</a:t>
            </a:r>
          </a:p>
          <a:p>
            <a:pPr marL="0" indent="0">
              <a:buNone/>
            </a:pPr>
            <a:endParaRPr lang="en-US"/>
          </a:p>
          <a:p>
            <a:r>
              <a:rPr lang="en-US" dirty="0">
                <a:latin typeface="Calibri"/>
                <a:ea typeface="Tahoma"/>
                <a:cs typeface="Tahoma"/>
              </a:rPr>
              <a:t>Carve out something sizable, like 24 bits, for signature bits, at the top of pointers</a:t>
            </a:r>
            <a:endParaRPr lang="en-US" dirty="0"/>
          </a:p>
          <a:p>
            <a:pPr marL="457200" lvl="1" indent="0">
              <a:buNone/>
            </a:pPr>
            <a:r>
              <a:rPr lang="en-US" dirty="0">
                <a:latin typeface="Calibri"/>
                <a:ea typeface="Calibri"/>
                <a:cs typeface="Calibri"/>
              </a:rPr>
              <a:t>Systems generally required sign-extension anyway! ("canonical address")</a:t>
            </a:r>
          </a:p>
          <a:p>
            <a:endParaRPr lang="en-US"/>
          </a:p>
          <a:p>
            <a:r>
              <a:rPr lang="en-US" dirty="0">
                <a:latin typeface="Calibri"/>
                <a:ea typeface="Tahoma"/>
                <a:cs typeface="Tahoma"/>
              </a:rPr>
              <a:t>Add instructions to compute and verify PAC.</a:t>
            </a:r>
          </a:p>
          <a:p>
            <a:pPr lvl="1"/>
            <a:r>
              <a:rPr lang="en-US" dirty="0">
                <a:latin typeface="Calibri"/>
                <a:ea typeface="Calibri"/>
                <a:cs typeface="Calibri"/>
              </a:rPr>
              <a:t>Attempting to use a PAC-signed pointer directly will trap; bits not sign extension!</a:t>
            </a:r>
          </a:p>
          <a:p>
            <a:pPr lvl="1"/>
            <a:r>
              <a:rPr lang="en-US" dirty="0">
                <a:latin typeface="Calibri"/>
                <a:ea typeface="Calibri"/>
                <a:cs typeface="Calibri"/>
              </a:rPr>
              <a:t>Verification failure writes “error code” to PAC bits; will also trap if used.</a:t>
            </a:r>
          </a:p>
        </p:txBody>
      </p:sp>
      <p:sp>
        <p:nvSpPr>
          <p:cNvPr id="17" name="Rectangle 16">
            <a:extLst>
              <a:ext uri="{FF2B5EF4-FFF2-40B4-BE49-F238E27FC236}">
                <a16:creationId xmlns:a16="http://schemas.microsoft.com/office/drawing/2014/main" id="{F77863AA-441D-7E41-0DF3-4BDBC1FD24CD}"/>
              </a:ext>
            </a:extLst>
          </p:cNvPr>
          <p:cNvSpPr/>
          <p:nvPr/>
        </p:nvSpPr>
        <p:spPr>
          <a:xfrm>
            <a:off x="10807646" y="1658318"/>
            <a:ext cx="595266" cy="184454"/>
          </a:xfrm>
          <a:prstGeom prst="rect">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endParaRPr lang="en-US">
              <a:ln w="0"/>
              <a:solidFill>
                <a:schemeClr val="tx1"/>
              </a:solidFill>
              <a:effectLst>
                <a:outerShdw blurRad="38100" dist="19050" dir="2700000" algn="tl" rotWithShape="0">
                  <a:prstClr val="black">
                    <a:alpha val="40000"/>
                  </a:prstClr>
                </a:outerShdw>
              </a:effectLst>
              <a:ea typeface="Calibri"/>
              <a:cs typeface="Calibri"/>
            </a:endParaRPr>
          </a:p>
        </p:txBody>
      </p:sp>
      <p:sp>
        <p:nvSpPr>
          <p:cNvPr id="19" name="Rectangle 18">
            <a:extLst>
              <a:ext uri="{FF2B5EF4-FFF2-40B4-BE49-F238E27FC236}">
                <a16:creationId xmlns:a16="http://schemas.microsoft.com/office/drawing/2014/main" id="{0A81EEE3-FF0B-B7F0-E574-625D5493F780}"/>
              </a:ext>
            </a:extLst>
          </p:cNvPr>
          <p:cNvSpPr/>
          <p:nvPr/>
        </p:nvSpPr>
        <p:spPr>
          <a:xfrm>
            <a:off x="10463998" y="1658318"/>
            <a:ext cx="348737" cy="184454"/>
          </a:xfrm>
          <a:prstGeom prst="rect">
            <a:avLst/>
          </a:prstGeom>
          <a:solidFill>
            <a:schemeClr val="accent1"/>
          </a:solidFill>
          <a:ln>
            <a:solidFill>
              <a:srgbClr val="4472C4"/>
            </a:solid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endParaRPr lang="en-US" sz="1600">
              <a:ln w="0"/>
              <a:solidFill>
                <a:srgbClr val="FFFFFF"/>
              </a:solidFill>
              <a:effectLst>
                <a:outerShdw blurRad="38100" dist="19050" dir="2700000" algn="tl" rotWithShape="0">
                  <a:prstClr val="black">
                    <a:alpha val="40000"/>
                  </a:prstClr>
                </a:outerShdw>
              </a:effectLst>
              <a:ea typeface="Calibri"/>
              <a:cs typeface="Calibri"/>
            </a:endParaRPr>
          </a:p>
        </p:txBody>
      </p:sp>
      <p:sp>
        <p:nvSpPr>
          <p:cNvPr id="13" name="Rectangle 12">
            <a:extLst>
              <a:ext uri="{FF2B5EF4-FFF2-40B4-BE49-F238E27FC236}">
                <a16:creationId xmlns:a16="http://schemas.microsoft.com/office/drawing/2014/main" id="{01CE4D38-E93F-9872-75BA-BB747CB16A69}"/>
              </a:ext>
            </a:extLst>
          </p:cNvPr>
          <p:cNvSpPr/>
          <p:nvPr/>
        </p:nvSpPr>
        <p:spPr>
          <a:xfrm>
            <a:off x="10456529" y="1658319"/>
            <a:ext cx="946383" cy="184454"/>
          </a:xfrm>
          <a:prstGeom prst="rect">
            <a:avLst/>
          </a:prstGeom>
          <a:noFill/>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US" sz="1600">
                <a:ln w="0"/>
                <a:solidFill>
                  <a:schemeClr val="bg1"/>
                </a:solidFill>
                <a:effectLst>
                  <a:outerShdw blurRad="38100" dist="19050" dir="2700000" algn="tl" rotWithShape="0">
                    <a:schemeClr val="dk1">
                      <a:alpha val="40000"/>
                    </a:schemeClr>
                  </a:outerShdw>
                </a:effectLst>
              </a:rPr>
              <a:t>Ret </a:t>
            </a:r>
            <a:r>
              <a:rPr lang="en-US" sz="1600" err="1">
                <a:ln w="0"/>
                <a:solidFill>
                  <a:schemeClr val="bg1"/>
                </a:solidFill>
                <a:effectLst>
                  <a:outerShdw blurRad="38100" dist="19050" dir="2700000" algn="tl" rotWithShape="0">
                    <a:schemeClr val="dk1">
                      <a:alpha val="40000"/>
                    </a:schemeClr>
                  </a:outerShdw>
                </a:effectLst>
              </a:rPr>
              <a:t>Addr</a:t>
            </a:r>
            <a:endParaRPr lang="en-US" sz="1600">
              <a:ln w="0"/>
              <a:solidFill>
                <a:schemeClr val="bg1"/>
              </a:solidFill>
              <a:effectLst>
                <a:outerShdw blurRad="38100" dist="19050" dir="2700000" algn="tl" rotWithShape="0">
                  <a:prstClr val="black">
                    <a:alpha val="40000"/>
                  </a:prstClr>
                </a:outerShdw>
              </a:effectLst>
              <a:ea typeface="Calibri"/>
              <a:cs typeface="Calibri"/>
            </a:endParaRPr>
          </a:p>
        </p:txBody>
      </p:sp>
      <p:sp>
        <p:nvSpPr>
          <p:cNvPr id="7" name="TextBox 6">
            <a:hlinkClick r:id="rId3"/>
            <a:extLst>
              <a:ext uri="{FF2B5EF4-FFF2-40B4-BE49-F238E27FC236}">
                <a16:creationId xmlns:a16="http://schemas.microsoft.com/office/drawing/2014/main" id="{5366B950-CEBE-EBE0-85B4-4629103B0D65}"/>
              </a:ext>
            </a:extLst>
          </p:cNvPr>
          <p:cNvSpPr txBox="1"/>
          <p:nvPr/>
        </p:nvSpPr>
        <p:spPr>
          <a:xfrm>
            <a:off x="0" y="6488668"/>
            <a:ext cx="4525505" cy="369332"/>
          </a:xfrm>
          <a:prstGeom prst="rect">
            <a:avLst/>
          </a:prstGeom>
          <a:noFill/>
        </p:spPr>
        <p:txBody>
          <a:bodyPr wrap="square" rtlCol="0">
            <a:spAutoFit/>
          </a:bodyPr>
          <a:lstStyle/>
          <a:p>
            <a:r>
              <a:rPr lang="en-US">
                <a:hlinkClick r:id="rId3"/>
              </a:rPr>
              <a:t>Arm - Understand Arm Pointer Authentication</a:t>
            </a:r>
            <a:endParaRPr lang="en-US"/>
          </a:p>
        </p:txBody>
      </p:sp>
      <p:sp>
        <p:nvSpPr>
          <p:cNvPr id="12" name="TextBox 11">
            <a:extLst>
              <a:ext uri="{FF2B5EF4-FFF2-40B4-BE49-F238E27FC236}">
                <a16:creationId xmlns:a16="http://schemas.microsoft.com/office/drawing/2014/main" id="{D5228A18-0E4B-F494-5C46-5F8D3B3A42A5}"/>
              </a:ext>
            </a:extLst>
          </p:cNvPr>
          <p:cNvSpPr txBox="1"/>
          <p:nvPr/>
        </p:nvSpPr>
        <p:spPr>
          <a:xfrm>
            <a:off x="4525505" y="6488280"/>
            <a:ext cx="4687614" cy="369332"/>
          </a:xfrm>
          <a:prstGeom prst="rect">
            <a:avLst/>
          </a:prstGeom>
          <a:noFill/>
        </p:spPr>
        <p:txBody>
          <a:bodyPr wrap="square" rtlCol="0">
            <a:spAutoFit/>
          </a:bodyPr>
          <a:lstStyle/>
          <a:p>
            <a:r>
              <a:rPr lang="en-US">
                <a:hlinkClick r:id="rId4"/>
              </a:rPr>
              <a:t>Qualcomm - Pointer Authentication on ARMv8.3</a:t>
            </a:r>
            <a:endParaRPr lang="en-US"/>
          </a:p>
        </p:txBody>
      </p:sp>
    </p:spTree>
    <p:extLst>
      <p:ext uri="{BB962C8B-B14F-4D97-AF65-F5344CB8AC3E}">
        <p14:creationId xmlns:p14="http://schemas.microsoft.com/office/powerpoint/2010/main" val="2942713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C03992-0902-4F68-A879-F92AA5A8FF5E}"/>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33F0CD47-0D48-4DFA-BAD1-D33393734838}"/>
              </a:ext>
            </a:extLst>
          </p:cNvPr>
          <p:cNvSpPr>
            <a:spLocks noGrp="1"/>
          </p:cNvSpPr>
          <p:nvPr>
            <p:ph sz="quarter" idx="13"/>
          </p:nvPr>
        </p:nvSpPr>
        <p:spPr/>
        <p:txBody>
          <a:bodyPr anchor="ctr"/>
          <a:lstStyle/>
          <a:p>
            <a:r>
              <a:rPr lang="en-US" dirty="0">
                <a:latin typeface="Calibri"/>
                <a:ea typeface="Tahoma"/>
                <a:cs typeface="Tahoma"/>
              </a:rPr>
              <a:t>Former CMU physics then CS undergrad, 410 student &amp; TA, 213 instructor, ...</a:t>
            </a:r>
          </a:p>
          <a:p>
            <a:pPr lvl="1"/>
            <a:r>
              <a:rPr lang="en-US" dirty="0">
                <a:latin typeface="Calibri"/>
                <a:ea typeface="Calibri"/>
                <a:cs typeface="Calibri"/>
              </a:rPr>
              <a:t>You can blame me for </a:t>
            </a:r>
            <a:r>
              <a:rPr lang="en-US" dirty="0" err="1">
                <a:latin typeface="Consolas"/>
              </a:rPr>
              <a:t>swexn</a:t>
            </a:r>
            <a:r>
              <a:rPr lang="en-US" dirty="0">
                <a:latin typeface="Consolas"/>
              </a:rPr>
              <a:t>()</a:t>
            </a:r>
          </a:p>
          <a:p>
            <a:endParaRPr lang="en-US"/>
          </a:p>
          <a:p>
            <a:r>
              <a:rPr lang="en-US" dirty="0">
                <a:latin typeface="Calibri"/>
                <a:ea typeface="Tahoma"/>
                <a:cs typeface="Tahoma"/>
              </a:rPr>
              <a:t>Contractor for SCI Semi, previously postdoc at Cambridge and researcher at Microsoft</a:t>
            </a:r>
          </a:p>
          <a:p>
            <a:pPr lvl="1"/>
            <a:r>
              <a:rPr lang="en-US" dirty="0">
                <a:latin typeface="Calibri"/>
                <a:ea typeface="Calibri"/>
                <a:cs typeface="Calibri"/>
              </a:rPr>
              <a:t>I am not speaking on behalf of any employers.  Opinions herein are mine.</a:t>
            </a:r>
          </a:p>
          <a:p>
            <a:pPr lvl="1"/>
            <a:r>
              <a:rPr lang="en-US" dirty="0">
                <a:latin typeface="Calibri"/>
                <a:ea typeface="Calibri"/>
                <a:cs typeface="Calibri"/>
              </a:rPr>
              <a:t>None of this should be taken to be information about product plans.</a:t>
            </a:r>
          </a:p>
          <a:p>
            <a:endParaRPr lang="en-US"/>
          </a:p>
          <a:p>
            <a:r>
              <a:rPr lang="en-US" dirty="0">
                <a:latin typeface="Calibri"/>
                <a:ea typeface="Tahoma"/>
                <a:cs typeface="Tahoma"/>
              </a:rPr>
              <a:t>I prefer talks with interrupts enabled; please ask questions as they arise</a:t>
            </a:r>
          </a:p>
        </p:txBody>
      </p:sp>
      <p:sp>
        <p:nvSpPr>
          <p:cNvPr id="4" name="Title 3">
            <a:extLst>
              <a:ext uri="{FF2B5EF4-FFF2-40B4-BE49-F238E27FC236}">
                <a16:creationId xmlns:a16="http://schemas.microsoft.com/office/drawing/2014/main" id="{33E4B40D-A9DC-43D9-9FC8-16435B629775}"/>
              </a:ext>
            </a:extLst>
          </p:cNvPr>
          <p:cNvSpPr>
            <a:spLocks noGrp="1"/>
          </p:cNvSpPr>
          <p:nvPr>
            <p:ph type="ctrTitle"/>
          </p:nvPr>
        </p:nvSpPr>
        <p:spPr/>
        <p:txBody>
          <a:bodyPr/>
          <a:lstStyle/>
          <a:p>
            <a:r>
              <a:rPr lang="en-US"/>
              <a:t>Who am I?</a:t>
            </a:r>
          </a:p>
        </p:txBody>
      </p:sp>
    </p:spTree>
    <p:extLst>
      <p:ext uri="{BB962C8B-B14F-4D97-AF65-F5344CB8AC3E}">
        <p14:creationId xmlns:p14="http://schemas.microsoft.com/office/powerpoint/2010/main" val="2939818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6D9D6C-053E-40E4-DA5B-72C4E5CD26F3}"/>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20</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7517B881-05A7-145D-F1CF-2A91825F6115}"/>
              </a:ext>
            </a:extLst>
          </p:cNvPr>
          <p:cNvSpPr>
            <a:spLocks noGrp="1"/>
          </p:cNvSpPr>
          <p:nvPr>
            <p:ph sz="quarter" idx="13"/>
          </p:nvPr>
        </p:nvSpPr>
        <p:spPr/>
        <p:txBody>
          <a:bodyPr anchor="ctr"/>
          <a:lstStyle/>
          <a:p>
            <a:r>
              <a:rPr lang="en-US" dirty="0">
                <a:latin typeface="Calibri"/>
                <a:ea typeface="Tahoma"/>
                <a:cs typeface="Tahoma"/>
              </a:rPr>
              <a:t>Cryptographically combine:</a:t>
            </a:r>
          </a:p>
          <a:p>
            <a:pPr marL="800100" lvl="1" indent="-342900">
              <a:buFont typeface="+mj-lt"/>
              <a:buAutoNum type="arabicPeriod"/>
            </a:pPr>
            <a:r>
              <a:rPr lang="en-US" dirty="0">
                <a:latin typeface="Calibri"/>
                <a:ea typeface="Calibri"/>
                <a:cs typeface="Calibri"/>
              </a:rPr>
              <a:t>The pointer’s value</a:t>
            </a:r>
          </a:p>
          <a:p>
            <a:pPr marL="800100" lvl="1" indent="-342900">
              <a:buFont typeface="+mj-lt"/>
              <a:buAutoNum type="arabicPeriod"/>
            </a:pPr>
            <a:r>
              <a:rPr lang="en-US" dirty="0">
                <a:latin typeface="Calibri"/>
                <a:ea typeface="Calibri"/>
                <a:cs typeface="Calibri"/>
              </a:rPr>
              <a:t>A secret value (from a kernel-managed control register)</a:t>
            </a:r>
          </a:p>
          <a:p>
            <a:pPr marL="800100" lvl="1" indent="-342900">
              <a:buFont typeface="+mj-lt"/>
              <a:buAutoNum type="arabicPeriod"/>
            </a:pPr>
            <a:r>
              <a:rPr lang="en-US" dirty="0">
                <a:latin typeface="Calibri"/>
                <a:ea typeface="Calibri"/>
                <a:cs typeface="Calibri"/>
              </a:rPr>
              <a:t>A “context” word (TBD)</a:t>
            </a:r>
            <a:endParaRPr lang="en-US" dirty="0">
              <a:ea typeface="Calibri"/>
              <a:cs typeface="Calibri"/>
            </a:endParaRPr>
          </a:p>
          <a:p>
            <a:pPr lvl="1"/>
            <a:endParaRPr lang="en-US"/>
          </a:p>
          <a:p>
            <a:r>
              <a:rPr lang="en-US" dirty="0">
                <a:latin typeface="Calibri"/>
                <a:ea typeface="Tahoma"/>
                <a:cs typeface="Tahoma"/>
              </a:rPr>
              <a:t>Cryptography?  Secrets?</a:t>
            </a:r>
          </a:p>
          <a:p>
            <a:pPr lvl="1"/>
            <a:r>
              <a:rPr lang="en-US" dirty="0">
                <a:latin typeface="Calibri"/>
                <a:ea typeface="Calibri"/>
                <a:cs typeface="Calibri"/>
              </a:rPr>
              <a:t>Make it hard to “forge” pointers, </a:t>
            </a:r>
            <a:r>
              <a:rPr lang="en-US" i="1" dirty="0">
                <a:latin typeface="Calibri"/>
                <a:ea typeface="Calibri"/>
                <a:cs typeface="Calibri"/>
              </a:rPr>
              <a:t>even if some have leaked</a:t>
            </a:r>
            <a:endParaRPr lang="en-US" dirty="0">
              <a:latin typeface="Calibri"/>
              <a:ea typeface="Calibri"/>
              <a:cs typeface="Calibri"/>
            </a:endParaRPr>
          </a:p>
          <a:p>
            <a:pPr lvl="1"/>
            <a:r>
              <a:rPr lang="en-US" dirty="0">
                <a:latin typeface="Calibri"/>
                <a:ea typeface="Calibri"/>
                <a:cs typeface="Calibri"/>
              </a:rPr>
              <a:t>More than one secret: </a:t>
            </a:r>
            <a:r>
              <a:rPr lang="en-US" err="1">
                <a:latin typeface="Calibri"/>
                <a:ea typeface="Calibri"/>
                <a:cs typeface="Calibri"/>
              </a:rPr>
              <a:t>sw</a:t>
            </a:r>
            <a:r>
              <a:rPr lang="en-US" dirty="0">
                <a:latin typeface="Calibri"/>
                <a:ea typeface="Calibri"/>
                <a:cs typeface="Calibri"/>
              </a:rPr>
              <a:t> sign for different purposes (stack pointer, function pointer, data pointer, …)</a:t>
            </a:r>
          </a:p>
          <a:p>
            <a:pPr lvl="1"/>
            <a:endParaRPr lang="en-US"/>
          </a:p>
          <a:p>
            <a:r>
              <a:rPr lang="en-US" dirty="0">
                <a:latin typeface="Calibri"/>
                <a:ea typeface="Tahoma"/>
                <a:cs typeface="Tahoma"/>
              </a:rPr>
              <a:t>Context?</a:t>
            </a:r>
          </a:p>
          <a:p>
            <a:pPr lvl="1"/>
            <a:r>
              <a:rPr lang="en-US" dirty="0">
                <a:latin typeface="Calibri"/>
                <a:ea typeface="Calibri"/>
                <a:cs typeface="Calibri"/>
              </a:rPr>
              <a:t>Further differentiation of authentication tag, without requiring more and more secrets</a:t>
            </a:r>
          </a:p>
          <a:p>
            <a:pPr lvl="1"/>
            <a:r>
              <a:rPr lang="en-US" dirty="0">
                <a:latin typeface="Calibri"/>
                <a:ea typeface="Calibri"/>
                <a:cs typeface="Calibri"/>
              </a:rPr>
              <a:t>“Not just </a:t>
            </a:r>
            <a:r>
              <a:rPr lang="en-US" i="1" dirty="0">
                <a:latin typeface="Calibri"/>
                <a:ea typeface="Calibri"/>
                <a:cs typeface="Calibri"/>
              </a:rPr>
              <a:t>any</a:t>
            </a:r>
            <a:r>
              <a:rPr lang="en-US" dirty="0">
                <a:latin typeface="Calibri"/>
                <a:ea typeface="Calibri"/>
                <a:cs typeface="Calibri"/>
              </a:rPr>
              <a:t> return address, the one </a:t>
            </a:r>
            <a:r>
              <a:rPr lang="en-US" i="1" dirty="0">
                <a:latin typeface="Calibri"/>
                <a:ea typeface="Calibri"/>
                <a:cs typeface="Calibri"/>
              </a:rPr>
              <a:t>right here</a:t>
            </a:r>
            <a:r>
              <a:rPr lang="en-US" dirty="0">
                <a:latin typeface="Calibri"/>
                <a:ea typeface="Calibri"/>
                <a:cs typeface="Calibri"/>
              </a:rPr>
              <a:t> on the stack.”</a:t>
            </a:r>
          </a:p>
          <a:p>
            <a:pPr lvl="1"/>
            <a:r>
              <a:rPr lang="en-US" dirty="0">
                <a:latin typeface="Calibri"/>
                <a:ea typeface="Calibri"/>
                <a:cs typeface="Calibri"/>
              </a:rPr>
              <a:t>“Not just </a:t>
            </a:r>
            <a:r>
              <a:rPr lang="en-US" i="1" dirty="0">
                <a:latin typeface="Calibri"/>
                <a:ea typeface="Calibri"/>
                <a:cs typeface="Calibri"/>
              </a:rPr>
              <a:t>any</a:t>
            </a:r>
            <a:r>
              <a:rPr lang="en-US">
                <a:latin typeface="Calibri"/>
                <a:ea typeface="Calibri"/>
                <a:cs typeface="Calibri"/>
              </a:rPr>
              <a:t> pointer, but one that points to type 0x15410DE0U</a:t>
            </a:r>
            <a:r>
              <a:rPr lang="en-US" dirty="0">
                <a:latin typeface="Calibri"/>
                <a:ea typeface="Calibri"/>
                <a:cs typeface="Calibri"/>
              </a:rPr>
              <a:t>”</a:t>
            </a:r>
          </a:p>
        </p:txBody>
      </p:sp>
      <p:sp>
        <p:nvSpPr>
          <p:cNvPr id="4" name="Title 3">
            <a:extLst>
              <a:ext uri="{FF2B5EF4-FFF2-40B4-BE49-F238E27FC236}">
                <a16:creationId xmlns:a16="http://schemas.microsoft.com/office/drawing/2014/main" id="{2D9AD728-6673-894F-86EE-E49E1AB1885D}"/>
              </a:ext>
            </a:extLst>
          </p:cNvPr>
          <p:cNvSpPr>
            <a:spLocks noGrp="1"/>
          </p:cNvSpPr>
          <p:nvPr>
            <p:ph type="ctrTitle"/>
          </p:nvPr>
        </p:nvSpPr>
        <p:spPr/>
        <p:txBody>
          <a:bodyPr/>
          <a:lstStyle/>
          <a:p>
            <a:r>
              <a:rPr lang="en-US"/>
              <a:t>What to PAC?</a:t>
            </a:r>
          </a:p>
        </p:txBody>
      </p:sp>
    </p:spTree>
    <p:extLst>
      <p:ext uri="{BB962C8B-B14F-4D97-AF65-F5344CB8AC3E}">
        <p14:creationId xmlns:p14="http://schemas.microsoft.com/office/powerpoint/2010/main" val="236022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A9F69-15A9-4B4F-AE26-224AD1A11A97}"/>
              </a:ext>
            </a:extLst>
          </p:cNvPr>
          <p:cNvSpPr>
            <a:spLocks noGrp="1"/>
          </p:cNvSpPr>
          <p:nvPr>
            <p:ph sz="quarter" idx="13"/>
          </p:nvPr>
        </p:nvSpPr>
        <p:spPr>
          <a:xfrm>
            <a:off x="161102" y="1724336"/>
            <a:ext cx="2926080" cy="2620991"/>
          </a:xfrm>
          <a:ln>
            <a:solidFill>
              <a:schemeClr val="bg2">
                <a:lumMod val="50000"/>
              </a:schemeClr>
            </a:solidFill>
          </a:ln>
        </p:spPr>
        <p:txBody>
          <a:bodyPr anchor="ctr">
            <a:noAutofit/>
          </a:bodyPr>
          <a:lstStyle/>
          <a:p>
            <a:pPr marL="0" indent="0">
              <a:spcBef>
                <a:spcPts val="100"/>
              </a:spcBef>
              <a:buNone/>
            </a:pPr>
            <a:r>
              <a:rPr lang="en-US" sz="1600">
                <a:latin typeface="Consolas" panose="020B0609020204030204" pitchFamily="49" charset="0"/>
              </a:rPr>
              <a:t>void foo(char *</a:t>
            </a:r>
            <a:r>
              <a:rPr lang="en-US" sz="1600" err="1">
                <a:latin typeface="Consolas" panose="020B0609020204030204" pitchFamily="49" charset="0"/>
              </a:rPr>
              <a:t>buf</a:t>
            </a:r>
            <a:r>
              <a:rPr lang="en-US" sz="1600">
                <a:latin typeface="Consolas" panose="020B0609020204030204" pitchFamily="49" charset="0"/>
              </a:rPr>
              <a:t>) {</a:t>
            </a:r>
          </a:p>
          <a:p>
            <a:pPr marL="0" indent="0">
              <a:spcBef>
                <a:spcPts val="100"/>
              </a:spcBef>
              <a:buNone/>
            </a:pPr>
            <a:r>
              <a:rPr lang="en-US" sz="1600">
                <a:latin typeface="Consolas" panose="020B0609020204030204" pitchFamily="49" charset="0"/>
              </a:rPr>
              <a:t>  </a:t>
            </a:r>
            <a:r>
              <a:rPr lang="en-US" sz="1600" err="1">
                <a:latin typeface="Consolas" panose="020B0609020204030204" pitchFamily="49" charset="0"/>
              </a:rPr>
              <a:t>buf</a:t>
            </a:r>
            <a:r>
              <a:rPr lang="en-US" sz="1600">
                <a:latin typeface="Consolas" panose="020B0609020204030204" pitchFamily="49" charset="0"/>
              </a:rPr>
              <a:t>[16] = 'A';</a:t>
            </a:r>
          </a:p>
          <a:p>
            <a:pPr marL="0" indent="0">
              <a:spcBef>
                <a:spcPts val="100"/>
              </a:spcBef>
              <a:buNone/>
            </a:pPr>
            <a:r>
              <a:rPr lang="en-US" sz="1600">
                <a:latin typeface="Consolas"/>
                <a:ea typeface="Tahoma"/>
                <a:cs typeface="Tahoma"/>
              </a:rPr>
              <a:t>  </a:t>
            </a:r>
            <a:r>
              <a:rPr lang="en-US" sz="1600" err="1">
                <a:latin typeface="Consolas"/>
                <a:ea typeface="Tahoma"/>
                <a:cs typeface="Tahoma"/>
              </a:rPr>
              <a:t>buf</a:t>
            </a:r>
            <a:r>
              <a:rPr lang="en-US" sz="1600">
                <a:latin typeface="Consolas"/>
                <a:ea typeface="Tahoma"/>
                <a:cs typeface="Tahoma"/>
              </a:rPr>
              <a:t>[32] = 'A';</a:t>
            </a:r>
          </a:p>
          <a:p>
            <a:pPr marL="0" indent="0">
              <a:spcBef>
                <a:spcPts val="100"/>
              </a:spcBef>
              <a:buNone/>
            </a:pPr>
            <a:r>
              <a:rPr lang="en-US" sz="1600">
                <a:latin typeface="Consolas" panose="020B0609020204030204" pitchFamily="49" charset="0"/>
              </a:rPr>
              <a:t>}</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int main(void) {</a:t>
            </a:r>
          </a:p>
          <a:p>
            <a:pPr marL="0" indent="0">
              <a:spcBef>
                <a:spcPts val="100"/>
              </a:spcBef>
              <a:buNone/>
            </a:pPr>
            <a:r>
              <a:rPr lang="en-US" sz="1600">
                <a:latin typeface="Consolas" panose="020B0609020204030204" pitchFamily="49" charset="0"/>
              </a:rPr>
              <a:t>  char pad[16], </a:t>
            </a:r>
            <a:r>
              <a:rPr lang="en-US" sz="1600" err="1">
                <a:latin typeface="Consolas" panose="020B0609020204030204" pitchFamily="49" charset="0"/>
              </a:rPr>
              <a:t>buf</a:t>
            </a:r>
            <a:r>
              <a:rPr lang="en-US" sz="1600">
                <a:latin typeface="Consolas" panose="020B0609020204030204" pitchFamily="49" charset="0"/>
              </a:rPr>
              <a:t>[16];</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  foo(</a:t>
            </a:r>
            <a:r>
              <a:rPr lang="en-US" sz="1600" err="1">
                <a:latin typeface="Consolas" panose="020B0609020204030204" pitchFamily="49" charset="0"/>
              </a:rPr>
              <a:t>buf</a:t>
            </a:r>
            <a:r>
              <a:rPr lang="en-US" sz="1600">
                <a:latin typeface="Consolas" panose="020B0609020204030204" pitchFamily="49" charset="0"/>
              </a:rPr>
              <a:t>);</a:t>
            </a:r>
          </a:p>
          <a:p>
            <a:pPr marL="0" indent="0">
              <a:spcBef>
                <a:spcPts val="100"/>
              </a:spcBef>
              <a:buNone/>
            </a:pPr>
            <a:r>
              <a:rPr lang="en-US" sz="1600">
                <a:latin typeface="Consolas" panose="020B0609020204030204" pitchFamily="49" charset="0"/>
              </a:rPr>
              <a:t>  return 0;</a:t>
            </a:r>
          </a:p>
          <a:p>
            <a:pPr marL="0" indent="0">
              <a:spcBef>
                <a:spcPts val="100"/>
              </a:spcBef>
              <a:buNone/>
            </a:pPr>
            <a:r>
              <a:rPr lang="en-US" sz="1600">
                <a:latin typeface="Consolas" panose="020B0609020204030204" pitchFamily="49" charset="0"/>
              </a:rPr>
              <a:t>}</a:t>
            </a:r>
          </a:p>
        </p:txBody>
      </p:sp>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a:t>Spilled Return Address: Without PAC</a:t>
            </a:r>
          </a:p>
        </p:txBody>
      </p:sp>
      <p:sp>
        <p:nvSpPr>
          <p:cNvPr id="7" name="Content Placeholder 1">
            <a:extLst>
              <a:ext uri="{FF2B5EF4-FFF2-40B4-BE49-F238E27FC236}">
                <a16:creationId xmlns:a16="http://schemas.microsoft.com/office/drawing/2014/main" id="{1BA800C7-04CA-462E-BB81-C17457B52AEF}"/>
              </a:ext>
            </a:extLst>
          </p:cNvPr>
          <p:cNvSpPr txBox="1">
            <a:spLocks/>
          </p:cNvSpPr>
          <p:nvPr/>
        </p:nvSpPr>
        <p:spPr>
          <a:xfrm>
            <a:off x="6406507" y="905662"/>
            <a:ext cx="5682016" cy="4258341"/>
          </a:xfrm>
          <a:prstGeom prst="rect">
            <a:avLst/>
          </a:prstGeom>
          <a:ln>
            <a:solidFill>
              <a:schemeClr val="bg2">
                <a:lumMod val="50000"/>
              </a:schemeClr>
            </a:solidFill>
          </a:ln>
        </p:spPr>
        <p:txBody>
          <a:bodyPr vert="horz" lIns="91440" tIns="45720" rIns="91440" bIns="45720" rtlCol="0" anchor="t">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a:solidFill>
                  <a:schemeClr val="bg1">
                    <a:lumMod val="50000"/>
                  </a:schemeClr>
                </a:solidFill>
                <a:latin typeface="Consolas" panose="020B0609020204030204" pitchFamily="49" charset="0"/>
              </a:rPr>
              <a:t>foo:</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w8, #65</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strb</a:t>
            </a:r>
            <a:r>
              <a:rPr lang="en-US" sz="1600">
                <a:solidFill>
                  <a:schemeClr val="bg1">
                    <a:lumMod val="50000"/>
                  </a:schemeClr>
                </a:solidFill>
                <a:latin typeface="Consolas" panose="020B0609020204030204" pitchFamily="49" charset="0"/>
              </a:rPr>
              <a:t>    w8, [x0, #16]</a:t>
            </a:r>
          </a:p>
          <a:p>
            <a:pPr marL="0" indent="0">
              <a:lnSpc>
                <a:spcPct val="100000"/>
              </a:lnSpc>
              <a:spcBef>
                <a:spcPts val="0"/>
              </a:spcBef>
              <a:buNone/>
            </a:pP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strb</a:t>
            </a:r>
            <a:r>
              <a:rPr lang="en-US" sz="1600">
                <a:solidFill>
                  <a:schemeClr val="bg1">
                    <a:lumMod val="50000"/>
                  </a:schemeClr>
                </a:solidFill>
                <a:latin typeface="Consolas"/>
                <a:ea typeface="Tahoma"/>
                <a:cs typeface="Tahoma"/>
              </a:rPr>
              <a:t>    w8, [x0,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ret</a:t>
            </a:r>
          </a:p>
          <a:p>
            <a:pPr marL="0" indent="0">
              <a:lnSpc>
                <a:spcPct val="100000"/>
              </a:lnSpc>
              <a:spcBef>
                <a:spcPts val="0"/>
              </a:spcBef>
              <a:buNone/>
            </a:pPr>
            <a:r>
              <a:rPr lang="en-US" sz="1600">
                <a:solidFill>
                  <a:schemeClr val="bg1">
                    <a:lumMod val="50000"/>
                  </a:schemeClr>
                </a:solidFill>
                <a:latin typeface="Consolas" panose="020B0609020204030204" pitchFamily="49" charset="0"/>
              </a:rPr>
              <a:t>main:</a:t>
            </a:r>
          </a:p>
          <a:p>
            <a:pPr marL="0" indent="0">
              <a:lnSpc>
                <a:spcPct val="100000"/>
              </a:lnSpc>
              <a:spcBef>
                <a:spcPts val="0"/>
              </a:spcBef>
              <a:buNone/>
            </a:pP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sub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#48</a:t>
            </a:r>
          </a:p>
          <a:p>
            <a:pPr marL="0" indent="0">
              <a:lnSpc>
                <a:spcPct val="100000"/>
              </a:lnSpc>
              <a:spcBef>
                <a:spcPts val="0"/>
              </a:spcBef>
              <a:buNone/>
            </a:pPr>
            <a:r>
              <a:rPr lang="nb-NO" sz="1600">
                <a:latin typeface="Consolas" panose="020B0609020204030204" pitchFamily="49" charset="0"/>
              </a:rPr>
              <a:t>  stp     x29, x30, [sp, #32]</a:t>
            </a:r>
          </a:p>
          <a:p>
            <a:pPr marL="0" indent="0">
              <a:lnSpc>
                <a:spcPct val="100000"/>
              </a:lnSpc>
              <a:spcBef>
                <a:spcPts val="0"/>
              </a:spcBef>
              <a:buNone/>
            </a:pPr>
            <a:r>
              <a:rPr lang="nb-NO" sz="1600">
                <a:solidFill>
                  <a:schemeClr val="bg1">
                    <a:lumMod val="50000"/>
                  </a:schemeClr>
                </a:solidFill>
                <a:latin typeface="Consolas" panose="020B0609020204030204" pitchFamily="49" charset="0"/>
              </a:rPr>
              <a:t>  add     x29, sp,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x0,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a:t>
            </a:r>
          </a:p>
          <a:p>
            <a:pPr marL="0" indent="0">
              <a:lnSpc>
                <a:spcPct val="100000"/>
              </a:lnSpc>
              <a:spcBef>
                <a:spcPts val="0"/>
              </a:spcBef>
              <a:buNone/>
            </a:pPr>
            <a:r>
              <a:rPr lang="en-US" sz="1600">
                <a:solidFill>
                  <a:schemeClr val="bg1">
                    <a:lumMod val="50000"/>
                  </a:schemeClr>
                </a:solidFill>
                <a:latin typeface="Consolas" panose="020B0609020204030204" pitchFamily="49" charset="0"/>
              </a:rPr>
              <a:t>  bl      foo</a:t>
            </a:r>
          </a:p>
          <a:p>
            <a:pPr marL="0" indent="0">
              <a:lnSpc>
                <a:spcPct val="100000"/>
              </a:lnSpc>
              <a:spcBef>
                <a:spcPts val="0"/>
              </a:spcBef>
              <a:buNone/>
            </a:pPr>
            <a:r>
              <a:rPr lang="en-US" sz="1600">
                <a:latin typeface="Consolas" panose="020B0609020204030204" pitchFamily="49" charset="0"/>
              </a:rPr>
              <a:t>  </a:t>
            </a:r>
            <a:r>
              <a:rPr lang="en-US" sz="1600" err="1">
                <a:latin typeface="Consolas" panose="020B0609020204030204" pitchFamily="49" charset="0"/>
              </a:rPr>
              <a:t>ldp</a:t>
            </a:r>
            <a:r>
              <a:rPr lang="en-US" sz="1600">
                <a:latin typeface="Consolas" panose="020B0609020204030204" pitchFamily="49" charset="0"/>
              </a:rPr>
              <a:t>     x29, x30, [</a:t>
            </a:r>
            <a:r>
              <a:rPr lang="en-US" sz="1600" err="1">
                <a:latin typeface="Consolas" panose="020B0609020204030204" pitchFamily="49" charset="0"/>
              </a:rPr>
              <a:t>sp</a:t>
            </a:r>
            <a:r>
              <a:rPr lang="en-US" sz="1600">
                <a:latin typeface="Consolas" panose="020B0609020204030204" pitchFamily="49" charset="0"/>
              </a:rPr>
              <a:t>,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w0, </a:t>
            </a:r>
            <a:r>
              <a:rPr lang="en-US" sz="1600" err="1">
                <a:solidFill>
                  <a:schemeClr val="bg1">
                    <a:lumMod val="50000"/>
                  </a:schemeClr>
                </a:solidFill>
                <a:latin typeface="Consolas" panose="020B0609020204030204" pitchFamily="49" charset="0"/>
              </a:rPr>
              <a:t>wzr</a:t>
            </a: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add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#48</a:t>
            </a:r>
          </a:p>
          <a:p>
            <a:pPr marL="0" indent="0">
              <a:lnSpc>
                <a:spcPct val="100000"/>
              </a:lnSpc>
              <a:spcBef>
                <a:spcPts val="0"/>
              </a:spcBef>
              <a:buNone/>
            </a:pP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ret     // x30</a:t>
            </a:r>
          </a:p>
        </p:txBody>
      </p:sp>
      <p:cxnSp>
        <p:nvCxnSpPr>
          <p:cNvPr id="9" name="Straight Arrow Connector 8">
            <a:extLst>
              <a:ext uri="{FF2B5EF4-FFF2-40B4-BE49-F238E27FC236}">
                <a16:creationId xmlns:a16="http://schemas.microsoft.com/office/drawing/2014/main" id="{C0D72A9E-1A30-4595-B9E9-809DF6DFCA27}"/>
              </a:ext>
              <a:ext uri="{C183D7F6-B498-43B3-948B-1728B52AA6E4}">
                <adec:decorative xmlns:adec="http://schemas.microsoft.com/office/drawing/2017/decorative" val="1"/>
              </a:ext>
            </a:extLst>
          </p:cNvPr>
          <p:cNvCxnSpPr>
            <a:cxnSpLocks/>
            <a:stCxn id="2" idx="3"/>
            <a:endCxn id="7" idx="1"/>
          </p:cNvCxnSpPr>
          <p:nvPr/>
        </p:nvCxnSpPr>
        <p:spPr>
          <a:xfrm>
            <a:off x="3087182" y="3034832"/>
            <a:ext cx="33193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21</a:t>
            </a:fld>
            <a:endParaRPr lang="en-US">
              <a:solidFill>
                <a:prstClr val="white">
                  <a:lumMod val="50000"/>
                </a:prstClr>
              </a:solidFill>
            </a:endParaRPr>
          </a:p>
        </p:txBody>
      </p:sp>
      <p:sp>
        <p:nvSpPr>
          <p:cNvPr id="19" name="TextBox 18">
            <a:extLst>
              <a:ext uri="{FF2B5EF4-FFF2-40B4-BE49-F238E27FC236}">
                <a16:creationId xmlns:a16="http://schemas.microsoft.com/office/drawing/2014/main" id="{225AC707-6B43-4D62-B35C-AED8A25B5AE7}"/>
              </a:ext>
            </a:extLst>
          </p:cNvPr>
          <p:cNvSpPr txBox="1"/>
          <p:nvPr/>
        </p:nvSpPr>
        <p:spPr>
          <a:xfrm>
            <a:off x="3422381" y="2554571"/>
            <a:ext cx="1087893" cy="369332"/>
          </a:xfrm>
          <a:prstGeom prst="rect">
            <a:avLst/>
          </a:prstGeom>
          <a:noFill/>
        </p:spPr>
        <p:txBody>
          <a:bodyPr wrap="square" rtlCol="0">
            <a:spAutoFit/>
          </a:bodyPr>
          <a:lstStyle/>
          <a:p>
            <a:r>
              <a:rPr lang="en-US"/>
              <a:t>AArch64</a:t>
            </a:r>
          </a:p>
        </p:txBody>
      </p:sp>
      <p:graphicFrame>
        <p:nvGraphicFramePr>
          <p:cNvPr id="5" name="Table 5">
            <a:extLst>
              <a:ext uri="{FF2B5EF4-FFF2-40B4-BE49-F238E27FC236}">
                <a16:creationId xmlns:a16="http://schemas.microsoft.com/office/drawing/2014/main" id="{A8AB2E99-BE4B-449C-BDEA-527587A0B7F7}"/>
              </a:ext>
            </a:extLst>
          </p:cNvPr>
          <p:cNvGraphicFramePr>
            <a:graphicFrameLocks noGrp="1"/>
          </p:cNvGraphicFramePr>
          <p:nvPr>
            <p:extLst>
              <p:ext uri="{D42A27DB-BD31-4B8C-83A1-F6EECF244321}">
                <p14:modId xmlns:p14="http://schemas.microsoft.com/office/powerpoint/2010/main" val="610992545"/>
              </p:ext>
            </p:extLst>
          </p:nvPr>
        </p:nvGraphicFramePr>
        <p:xfrm>
          <a:off x="219294" y="4630726"/>
          <a:ext cx="3017520" cy="1463040"/>
        </p:xfrm>
        <a:graphic>
          <a:graphicData uri="http://schemas.openxmlformats.org/drawingml/2006/table">
            <a:tbl>
              <a:tblPr firstRow="1" bandRow="1">
                <a:tableStyleId>{073A0DAA-6AF3-43AB-8588-CEC1D06C72B9}</a:tableStyleId>
              </a:tblPr>
              <a:tblGrid>
                <a:gridCol w="824649">
                  <a:extLst>
                    <a:ext uri="{9D8B030D-6E8A-4147-A177-3AD203B41FA5}">
                      <a16:colId xmlns:a16="http://schemas.microsoft.com/office/drawing/2014/main" val="1932568475"/>
                    </a:ext>
                  </a:extLst>
                </a:gridCol>
                <a:gridCol w="2192871">
                  <a:extLst>
                    <a:ext uri="{9D8B030D-6E8A-4147-A177-3AD203B41FA5}">
                      <a16:colId xmlns:a16="http://schemas.microsoft.com/office/drawing/2014/main" val="523213194"/>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n-lt"/>
                        </a:rPr>
                        <a:t>Stack as of entry to </a:t>
                      </a:r>
                      <a:r>
                        <a:rPr lang="en-US">
                          <a:latin typeface="Consolas" panose="020B0609020204030204" pitchFamily="49" charset="0"/>
                        </a:rPr>
                        <a:t>foo()</a:t>
                      </a:r>
                    </a:p>
                  </a:txBody>
                  <a:tcPr/>
                </a:tc>
                <a:tc hMerge="1">
                  <a:txBody>
                    <a:bodyPr/>
                    <a:lstStyle/>
                    <a:p>
                      <a:endParaRPr lang="en-US"/>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main</a:t>
                      </a:r>
                      <a:r>
                        <a:rPr lang="en-US"/>
                        <a:t>’s saved RA</a:t>
                      </a:r>
                      <a:endParaRPr lang="en-US">
                        <a:latin typeface="Consolas" panose="020B0609020204030204" pitchFamily="49" charset="0"/>
                      </a:endParaRPr>
                    </a:p>
                  </a:txBody>
                  <a:tcPr/>
                </a:tc>
                <a:extLst>
                  <a:ext uri="{0D108BD9-81ED-4DB2-BD59-A6C34878D82A}">
                    <a16:rowId xmlns:a16="http://schemas.microsoft.com/office/drawing/2014/main" val="3247406807"/>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lumMod val="50000"/>
                            </a:schemeClr>
                          </a:solidFill>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bg1">
                              <a:lumMod val="50000"/>
                            </a:schemeClr>
                          </a:solidFill>
                          <a:latin typeface="Consolas" panose="020B0609020204030204" pitchFamily="49" charset="0"/>
                        </a:rPr>
                        <a:t>pad[0]</a:t>
                      </a:r>
                      <a:r>
                        <a:rPr lang="en-US">
                          <a:solidFill>
                            <a:schemeClr val="bg1">
                              <a:lumMod val="50000"/>
                            </a:schemeClr>
                          </a:solidFill>
                        </a:rPr>
                        <a:t> … </a:t>
                      </a:r>
                      <a:r>
                        <a:rPr lang="en-US">
                          <a:solidFill>
                            <a:schemeClr val="bg1">
                              <a:lumMod val="50000"/>
                            </a:schemeClr>
                          </a:solidFill>
                          <a:latin typeface="Consolas" panose="020B0609020204030204" pitchFamily="49" charset="0"/>
                        </a:rPr>
                        <a:t>[15]</a:t>
                      </a:r>
                    </a:p>
                  </a:txBody>
                  <a:tcPr/>
                </a:tc>
                <a:extLst>
                  <a:ext uri="{0D108BD9-81ED-4DB2-BD59-A6C34878D82A}">
                    <a16:rowId xmlns:a16="http://schemas.microsoft.com/office/drawing/2014/main" val="1466743093"/>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lumMod val="50000"/>
                            </a:schemeClr>
                          </a:solidFill>
                          <a:latin typeface="Consolas" panose="020B0609020204030204" pitchFamily="49" charset="0"/>
                        </a:rPr>
                        <a:t>sp+0</a:t>
                      </a:r>
                    </a:p>
                  </a:txBody>
                  <a:tcPr/>
                </a:tc>
                <a:tc>
                  <a:txBody>
                    <a:bodyPr/>
                    <a:lstStyle/>
                    <a:p>
                      <a:pPr algn="ctr"/>
                      <a:r>
                        <a:rPr lang="en-US" err="1">
                          <a:solidFill>
                            <a:schemeClr val="bg1">
                              <a:lumMod val="50000"/>
                            </a:schemeClr>
                          </a:solidFill>
                          <a:latin typeface="Consolas" panose="020B0609020204030204" pitchFamily="49" charset="0"/>
                        </a:rPr>
                        <a:t>buf</a:t>
                      </a:r>
                      <a:r>
                        <a:rPr lang="en-US">
                          <a:solidFill>
                            <a:schemeClr val="bg1">
                              <a:lumMod val="50000"/>
                            </a:schemeClr>
                          </a:solidFill>
                          <a:latin typeface="Consolas" panose="020B0609020204030204" pitchFamily="49" charset="0"/>
                        </a:rPr>
                        <a:t>[0]</a:t>
                      </a:r>
                      <a:r>
                        <a:rPr lang="en-US">
                          <a:solidFill>
                            <a:schemeClr val="bg1">
                              <a:lumMod val="50000"/>
                            </a:schemeClr>
                          </a:solidFill>
                        </a:rPr>
                        <a:t> … [15]</a:t>
                      </a:r>
                      <a:endParaRPr lang="en-US">
                        <a:solidFill>
                          <a:schemeClr val="bg1">
                            <a:lumMod val="50000"/>
                          </a:schemeClr>
                        </a:solidFill>
                        <a:latin typeface="+mn-lt"/>
                      </a:endParaRPr>
                    </a:p>
                  </a:txBody>
                  <a:tcPr/>
                </a:tc>
                <a:extLst>
                  <a:ext uri="{0D108BD9-81ED-4DB2-BD59-A6C34878D82A}">
                    <a16:rowId xmlns:a16="http://schemas.microsoft.com/office/drawing/2014/main" val="2422379822"/>
                  </a:ext>
                </a:extLst>
              </a:tr>
            </a:tbl>
          </a:graphicData>
        </a:graphic>
      </p:graphicFrame>
      <p:cxnSp>
        <p:nvCxnSpPr>
          <p:cNvPr id="8" name="Straight Arrow Connector 7">
            <a:extLst>
              <a:ext uri="{FF2B5EF4-FFF2-40B4-BE49-F238E27FC236}">
                <a16:creationId xmlns:a16="http://schemas.microsoft.com/office/drawing/2014/main" id="{C280CA84-8C48-49BD-9B9F-922EE627CD32}"/>
              </a:ext>
              <a:ext uri="{C183D7F6-B498-43B3-948B-1728B52AA6E4}">
                <adec:decorative xmlns:adec="http://schemas.microsoft.com/office/drawing/2017/decorative" val="1"/>
              </a:ext>
            </a:extLst>
          </p:cNvPr>
          <p:cNvCxnSpPr>
            <a:cxnSpLocks/>
          </p:cNvCxnSpPr>
          <p:nvPr/>
        </p:nvCxnSpPr>
        <p:spPr>
          <a:xfrm flipH="1">
            <a:off x="3233516" y="6028947"/>
            <a:ext cx="424084" cy="0"/>
          </a:xfrm>
          <a:prstGeom prst="straightConnector1">
            <a:avLst/>
          </a:prstGeom>
          <a:ln>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6B959164-4794-4F50-86D4-69465BC6A74C}"/>
              </a:ext>
            </a:extLst>
          </p:cNvPr>
          <p:cNvSpPr txBox="1"/>
          <p:nvPr/>
        </p:nvSpPr>
        <p:spPr>
          <a:xfrm>
            <a:off x="3336854" y="5668993"/>
            <a:ext cx="1704313" cy="369332"/>
          </a:xfrm>
          <a:prstGeom prst="rect">
            <a:avLst/>
          </a:prstGeom>
          <a:noFill/>
        </p:spPr>
        <p:txBody>
          <a:bodyPr wrap="none" rtlCol="0">
            <a:spAutoFit/>
          </a:bodyPr>
          <a:lstStyle/>
          <a:p>
            <a:r>
              <a:rPr lang="en-US">
                <a:solidFill>
                  <a:schemeClr val="bg1">
                    <a:lumMod val="50000"/>
                  </a:schemeClr>
                </a:solidFill>
                <a:latin typeface="Consolas" panose="020B0609020204030204" pitchFamily="49" charset="0"/>
              </a:rPr>
              <a:t>a0 = &amp;</a:t>
            </a:r>
            <a:r>
              <a:rPr lang="en-US" err="1">
                <a:solidFill>
                  <a:schemeClr val="bg1">
                    <a:lumMod val="50000"/>
                  </a:schemeClr>
                </a:solidFill>
                <a:latin typeface="Consolas" panose="020B0609020204030204" pitchFamily="49" charset="0"/>
              </a:rPr>
              <a:t>buf</a:t>
            </a:r>
            <a:r>
              <a:rPr lang="en-US">
                <a:solidFill>
                  <a:schemeClr val="bg1">
                    <a:lumMod val="50000"/>
                  </a:schemeClr>
                </a:solidFill>
                <a:latin typeface="Consolas" panose="020B0609020204030204" pitchFamily="49" charset="0"/>
              </a:rPr>
              <a:t>[0]</a:t>
            </a:r>
          </a:p>
        </p:txBody>
      </p:sp>
      <p:sp>
        <p:nvSpPr>
          <p:cNvPr id="4" name="Right Brace 3">
            <a:extLst>
              <a:ext uri="{FF2B5EF4-FFF2-40B4-BE49-F238E27FC236}">
                <a16:creationId xmlns:a16="http://schemas.microsoft.com/office/drawing/2014/main" id="{D80F3AFF-7A4C-5BF7-8E1D-7CC5FC6B1417}"/>
              </a:ext>
              <a:ext uri="{C183D7F6-B498-43B3-948B-1728B52AA6E4}">
                <adec:decorative xmlns:adec="http://schemas.microsoft.com/office/drawing/2017/decorative" val="1"/>
              </a:ext>
            </a:extLst>
          </p:cNvPr>
          <p:cNvSpPr/>
          <p:nvPr/>
        </p:nvSpPr>
        <p:spPr>
          <a:xfrm>
            <a:off x="9725832" y="2923903"/>
            <a:ext cx="162984" cy="26798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DA329447-A347-E6E9-EDA0-163CADFF3F54}"/>
              </a:ext>
            </a:extLst>
          </p:cNvPr>
          <p:cNvSpPr txBox="1"/>
          <p:nvPr/>
        </p:nvSpPr>
        <p:spPr>
          <a:xfrm>
            <a:off x="10214716" y="3143934"/>
            <a:ext cx="1867662" cy="646331"/>
          </a:xfrm>
          <a:prstGeom prst="rect">
            <a:avLst/>
          </a:prstGeom>
          <a:noFill/>
        </p:spPr>
        <p:txBody>
          <a:bodyPr wrap="square" rtlCol="0">
            <a:spAutoFit/>
          </a:bodyPr>
          <a:lstStyle/>
          <a:p>
            <a:pPr algn="ctr"/>
            <a:r>
              <a:rPr lang="en-US"/>
              <a:t>Spill and restore “link register” x30</a:t>
            </a:r>
          </a:p>
        </p:txBody>
      </p:sp>
      <p:cxnSp>
        <p:nvCxnSpPr>
          <p:cNvPr id="11" name="Straight Connector 10">
            <a:extLst>
              <a:ext uri="{FF2B5EF4-FFF2-40B4-BE49-F238E27FC236}">
                <a16:creationId xmlns:a16="http://schemas.microsoft.com/office/drawing/2014/main" id="{9EB32A48-A764-5AB4-0B30-319E3AC4AFE6}"/>
              </a:ext>
            </a:extLst>
          </p:cNvPr>
          <p:cNvCxnSpPr>
            <a:cxnSpLocks/>
            <a:stCxn id="4" idx="1"/>
            <a:endCxn id="6" idx="1"/>
          </p:cNvCxnSpPr>
          <p:nvPr/>
        </p:nvCxnSpPr>
        <p:spPr>
          <a:xfrm>
            <a:off x="9888816" y="3057897"/>
            <a:ext cx="325900" cy="409203"/>
          </a:xfrm>
          <a:prstGeom prst="line">
            <a:avLst/>
          </a:prstGeom>
        </p:spPr>
        <p:style>
          <a:lnRef idx="1">
            <a:schemeClr val="dk1"/>
          </a:lnRef>
          <a:fillRef idx="0">
            <a:schemeClr val="dk1"/>
          </a:fillRef>
          <a:effectRef idx="0">
            <a:schemeClr val="dk1"/>
          </a:effectRef>
          <a:fontRef idx="minor">
            <a:schemeClr val="tx1"/>
          </a:fontRef>
        </p:style>
      </p:cxnSp>
      <p:sp>
        <p:nvSpPr>
          <p:cNvPr id="17" name="Right Brace 16">
            <a:extLst>
              <a:ext uri="{FF2B5EF4-FFF2-40B4-BE49-F238E27FC236}">
                <a16:creationId xmlns:a16="http://schemas.microsoft.com/office/drawing/2014/main" id="{FD541B5E-C84F-DBD9-82A4-F2CB10EDABD4}"/>
              </a:ext>
              <a:ext uri="{C183D7F6-B498-43B3-948B-1728B52AA6E4}">
                <adec:decorative xmlns:adec="http://schemas.microsoft.com/office/drawing/2017/decorative" val="1"/>
              </a:ext>
            </a:extLst>
          </p:cNvPr>
          <p:cNvSpPr/>
          <p:nvPr/>
        </p:nvSpPr>
        <p:spPr>
          <a:xfrm>
            <a:off x="9725832" y="3852000"/>
            <a:ext cx="162984" cy="26798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EF2EB54-6B27-2F4B-0812-EB7CC2E01016}"/>
              </a:ext>
            </a:extLst>
          </p:cNvPr>
          <p:cNvCxnSpPr>
            <a:cxnSpLocks/>
            <a:stCxn id="17" idx="1"/>
            <a:endCxn id="6" idx="1"/>
          </p:cNvCxnSpPr>
          <p:nvPr/>
        </p:nvCxnSpPr>
        <p:spPr>
          <a:xfrm flipV="1">
            <a:off x="9888816" y="3467100"/>
            <a:ext cx="325900" cy="518894"/>
          </a:xfrm>
          <a:prstGeom prst="line">
            <a:avLst/>
          </a:prstGeom>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FC3F0D49-ABF7-D700-826D-DBC14A29EB0D}"/>
              </a:ext>
            </a:extLst>
          </p:cNvPr>
          <p:cNvSpPr txBox="1"/>
          <p:nvPr/>
        </p:nvSpPr>
        <p:spPr>
          <a:xfrm>
            <a:off x="3305857" y="4979337"/>
            <a:ext cx="2916712" cy="369332"/>
          </a:xfrm>
          <a:prstGeom prst="rect">
            <a:avLst/>
          </a:prstGeom>
          <a:noFill/>
        </p:spPr>
        <p:txBody>
          <a:bodyPr wrap="square" rtlCol="0">
            <a:spAutoFit/>
          </a:bodyPr>
          <a:lstStyle/>
          <a:p>
            <a:r>
              <a:rPr lang="en-US">
                <a:latin typeface="Consolas" panose="020B0609020204030204" pitchFamily="49" charset="0"/>
              </a:rPr>
              <a:t>0x</a:t>
            </a:r>
            <a:r>
              <a:rPr lang="en-US">
                <a:solidFill>
                  <a:schemeClr val="accent2"/>
                </a:solidFill>
                <a:latin typeface="Consolas" panose="020B0609020204030204" pitchFamily="49" charset="0"/>
              </a:rPr>
              <a:t>0000_00</a:t>
            </a:r>
            <a:r>
              <a:rPr lang="en-US">
                <a:latin typeface="Consolas" panose="020B0609020204030204" pitchFamily="49" charset="0"/>
              </a:rPr>
              <a:t>00_0010_CAFE</a:t>
            </a:r>
          </a:p>
        </p:txBody>
      </p:sp>
      <p:sp>
        <p:nvSpPr>
          <p:cNvPr id="22" name="Callout: Bent Line with No Border 21">
            <a:extLst>
              <a:ext uri="{FF2B5EF4-FFF2-40B4-BE49-F238E27FC236}">
                <a16:creationId xmlns:a16="http://schemas.microsoft.com/office/drawing/2014/main" id="{363239F8-081C-78FE-01C1-A275040F829C}"/>
              </a:ext>
            </a:extLst>
          </p:cNvPr>
          <p:cNvSpPr/>
          <p:nvPr/>
        </p:nvSpPr>
        <p:spPr>
          <a:xfrm>
            <a:off x="4460824" y="4345327"/>
            <a:ext cx="1160686" cy="612648"/>
          </a:xfrm>
          <a:prstGeom prst="callout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t>Canonical Pointer</a:t>
            </a:r>
          </a:p>
        </p:txBody>
      </p:sp>
    </p:spTree>
    <p:extLst>
      <p:ext uri="{BB962C8B-B14F-4D97-AF65-F5344CB8AC3E}">
        <p14:creationId xmlns:p14="http://schemas.microsoft.com/office/powerpoint/2010/main" val="230163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llout: Bent Line with No Border 32">
            <a:extLst>
              <a:ext uri="{FF2B5EF4-FFF2-40B4-BE49-F238E27FC236}">
                <a16:creationId xmlns:a16="http://schemas.microsoft.com/office/drawing/2014/main" id="{B8C2E431-89E6-5D91-8BA0-036F5C87D78B}"/>
              </a:ext>
            </a:extLst>
          </p:cNvPr>
          <p:cNvSpPr/>
          <p:nvPr/>
        </p:nvSpPr>
        <p:spPr>
          <a:xfrm>
            <a:off x="4460824" y="4353335"/>
            <a:ext cx="1160686" cy="612648"/>
          </a:xfrm>
          <a:prstGeom prst="callout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t>Canonical Pointer</a:t>
            </a:r>
          </a:p>
        </p:txBody>
      </p:sp>
      <p:sp>
        <p:nvSpPr>
          <p:cNvPr id="2" name="Content Placeholder 1">
            <a:extLst>
              <a:ext uri="{FF2B5EF4-FFF2-40B4-BE49-F238E27FC236}">
                <a16:creationId xmlns:a16="http://schemas.microsoft.com/office/drawing/2014/main" id="{CC8A9F69-15A9-4B4F-AE26-224AD1A11A97}"/>
              </a:ext>
            </a:extLst>
          </p:cNvPr>
          <p:cNvSpPr>
            <a:spLocks noGrp="1"/>
          </p:cNvSpPr>
          <p:nvPr>
            <p:ph sz="quarter" idx="13"/>
          </p:nvPr>
        </p:nvSpPr>
        <p:spPr>
          <a:xfrm>
            <a:off x="161102" y="1724336"/>
            <a:ext cx="2926080" cy="2620991"/>
          </a:xfrm>
          <a:ln>
            <a:solidFill>
              <a:schemeClr val="bg2">
                <a:lumMod val="50000"/>
              </a:schemeClr>
            </a:solidFill>
          </a:ln>
        </p:spPr>
        <p:txBody>
          <a:bodyPr anchor="ctr">
            <a:noAutofit/>
          </a:bodyPr>
          <a:lstStyle/>
          <a:p>
            <a:pPr marL="0" indent="0">
              <a:spcBef>
                <a:spcPts val="100"/>
              </a:spcBef>
              <a:buNone/>
            </a:pPr>
            <a:r>
              <a:rPr lang="en-US" sz="1600">
                <a:latin typeface="Consolas" panose="020B0609020204030204" pitchFamily="49" charset="0"/>
              </a:rPr>
              <a:t>void foo(char *</a:t>
            </a:r>
            <a:r>
              <a:rPr lang="en-US" sz="1600" err="1">
                <a:latin typeface="Consolas" panose="020B0609020204030204" pitchFamily="49" charset="0"/>
              </a:rPr>
              <a:t>buf</a:t>
            </a:r>
            <a:r>
              <a:rPr lang="en-US" sz="1600">
                <a:latin typeface="Consolas" panose="020B0609020204030204" pitchFamily="49" charset="0"/>
              </a:rPr>
              <a:t>) {</a:t>
            </a:r>
          </a:p>
          <a:p>
            <a:pPr marL="0" indent="0">
              <a:spcBef>
                <a:spcPts val="100"/>
              </a:spcBef>
              <a:buNone/>
            </a:pPr>
            <a:r>
              <a:rPr lang="en-US" sz="1600">
                <a:latin typeface="Consolas" panose="020B0609020204030204" pitchFamily="49" charset="0"/>
              </a:rPr>
              <a:t>  </a:t>
            </a:r>
            <a:r>
              <a:rPr lang="en-US" sz="1600" err="1">
                <a:latin typeface="Consolas" panose="020B0609020204030204" pitchFamily="49" charset="0"/>
              </a:rPr>
              <a:t>buf</a:t>
            </a:r>
            <a:r>
              <a:rPr lang="en-US" sz="1600">
                <a:latin typeface="Consolas" panose="020B0609020204030204" pitchFamily="49" charset="0"/>
              </a:rPr>
              <a:t>[16] = 'A';</a:t>
            </a:r>
          </a:p>
          <a:p>
            <a:pPr marL="0" indent="0">
              <a:spcBef>
                <a:spcPts val="100"/>
              </a:spcBef>
              <a:buNone/>
            </a:pPr>
            <a:r>
              <a:rPr lang="en-US" sz="1600">
                <a:latin typeface="Consolas"/>
                <a:ea typeface="Tahoma"/>
                <a:cs typeface="Tahoma"/>
              </a:rPr>
              <a:t>  </a:t>
            </a:r>
            <a:r>
              <a:rPr lang="en-US" sz="1600" err="1">
                <a:latin typeface="Consolas"/>
                <a:ea typeface="Tahoma"/>
                <a:cs typeface="Tahoma"/>
              </a:rPr>
              <a:t>buf</a:t>
            </a:r>
            <a:r>
              <a:rPr lang="en-US" sz="1600">
                <a:latin typeface="Consolas"/>
                <a:ea typeface="Tahoma"/>
                <a:cs typeface="Tahoma"/>
              </a:rPr>
              <a:t>[32] = 'A';</a:t>
            </a:r>
          </a:p>
          <a:p>
            <a:pPr marL="0" indent="0">
              <a:spcBef>
                <a:spcPts val="100"/>
              </a:spcBef>
              <a:buNone/>
            </a:pPr>
            <a:r>
              <a:rPr lang="en-US" sz="1600">
                <a:latin typeface="Consolas" panose="020B0609020204030204" pitchFamily="49" charset="0"/>
              </a:rPr>
              <a:t>}</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int main(void) {</a:t>
            </a:r>
          </a:p>
          <a:p>
            <a:pPr marL="0" indent="0">
              <a:spcBef>
                <a:spcPts val="100"/>
              </a:spcBef>
              <a:buNone/>
            </a:pPr>
            <a:r>
              <a:rPr lang="en-US" sz="1600">
                <a:latin typeface="Consolas" panose="020B0609020204030204" pitchFamily="49" charset="0"/>
              </a:rPr>
              <a:t>  char pad[16], </a:t>
            </a:r>
            <a:r>
              <a:rPr lang="en-US" sz="1600" err="1">
                <a:latin typeface="Consolas" panose="020B0609020204030204" pitchFamily="49" charset="0"/>
              </a:rPr>
              <a:t>buf</a:t>
            </a:r>
            <a:r>
              <a:rPr lang="en-US" sz="1600">
                <a:latin typeface="Consolas" panose="020B0609020204030204" pitchFamily="49" charset="0"/>
              </a:rPr>
              <a:t>[16];</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  foo(</a:t>
            </a:r>
            <a:r>
              <a:rPr lang="en-US" sz="1600" err="1">
                <a:latin typeface="Consolas" panose="020B0609020204030204" pitchFamily="49" charset="0"/>
              </a:rPr>
              <a:t>buf</a:t>
            </a:r>
            <a:r>
              <a:rPr lang="en-US" sz="1600">
                <a:latin typeface="Consolas" panose="020B0609020204030204" pitchFamily="49" charset="0"/>
              </a:rPr>
              <a:t>);</a:t>
            </a:r>
          </a:p>
          <a:p>
            <a:pPr marL="0" indent="0">
              <a:spcBef>
                <a:spcPts val="100"/>
              </a:spcBef>
              <a:buNone/>
            </a:pPr>
            <a:r>
              <a:rPr lang="en-US" sz="1600">
                <a:latin typeface="Consolas" panose="020B0609020204030204" pitchFamily="49" charset="0"/>
              </a:rPr>
              <a:t>  return 0;</a:t>
            </a:r>
          </a:p>
          <a:p>
            <a:pPr marL="0" indent="0">
              <a:spcBef>
                <a:spcPts val="100"/>
              </a:spcBef>
              <a:buNone/>
            </a:pPr>
            <a:r>
              <a:rPr lang="en-US" sz="1600">
                <a:latin typeface="Consolas" panose="020B0609020204030204" pitchFamily="49" charset="0"/>
              </a:rPr>
              <a:t>}</a:t>
            </a:r>
          </a:p>
        </p:txBody>
      </p:sp>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a:t>Spilled Return Address: With PAC</a:t>
            </a:r>
          </a:p>
        </p:txBody>
      </p:sp>
      <p:sp>
        <p:nvSpPr>
          <p:cNvPr id="7" name="Content Placeholder 1">
            <a:extLst>
              <a:ext uri="{FF2B5EF4-FFF2-40B4-BE49-F238E27FC236}">
                <a16:creationId xmlns:a16="http://schemas.microsoft.com/office/drawing/2014/main" id="{1BA800C7-04CA-462E-BB81-C17457B52AEF}"/>
              </a:ext>
            </a:extLst>
          </p:cNvPr>
          <p:cNvSpPr txBox="1">
            <a:spLocks/>
          </p:cNvSpPr>
          <p:nvPr/>
        </p:nvSpPr>
        <p:spPr>
          <a:xfrm>
            <a:off x="6406507" y="905662"/>
            <a:ext cx="5682016" cy="4258341"/>
          </a:xfrm>
          <a:prstGeom prst="rect">
            <a:avLst/>
          </a:prstGeom>
          <a:ln>
            <a:solidFill>
              <a:schemeClr val="bg2">
                <a:lumMod val="50000"/>
              </a:schemeClr>
            </a:solidFill>
          </a:ln>
        </p:spPr>
        <p:txBody>
          <a:bodyPr vert="horz" lIns="91440" tIns="45720" rIns="91440" bIns="45720" rtlCol="0" anchor="t">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a:solidFill>
                  <a:schemeClr val="bg1">
                    <a:lumMod val="50000"/>
                  </a:schemeClr>
                </a:solidFill>
                <a:latin typeface="Consolas" panose="020B0609020204030204" pitchFamily="49" charset="0"/>
              </a:rPr>
              <a:t>foo:</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w8, #65</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strb</a:t>
            </a:r>
            <a:r>
              <a:rPr lang="en-US" sz="1600">
                <a:solidFill>
                  <a:schemeClr val="bg1">
                    <a:lumMod val="50000"/>
                  </a:schemeClr>
                </a:solidFill>
                <a:latin typeface="Consolas" panose="020B0609020204030204" pitchFamily="49" charset="0"/>
              </a:rPr>
              <a:t>    w8, [x0, #16]</a:t>
            </a:r>
          </a:p>
          <a:p>
            <a:pPr marL="0" indent="0">
              <a:lnSpc>
                <a:spcPct val="100000"/>
              </a:lnSpc>
              <a:spcBef>
                <a:spcPts val="0"/>
              </a:spcBef>
              <a:buNone/>
            </a:pPr>
            <a:r>
              <a:rPr lang="en-US" sz="1600">
                <a:solidFill>
                  <a:schemeClr val="bg1">
                    <a:lumMod val="50000"/>
                  </a:schemeClr>
                </a:solidFill>
                <a:latin typeface="Consolas"/>
                <a:ea typeface="Tahoma"/>
                <a:cs typeface="Tahoma"/>
              </a:rPr>
              <a:t>  </a:t>
            </a:r>
            <a:r>
              <a:rPr lang="en-US" sz="1600" err="1">
                <a:solidFill>
                  <a:schemeClr val="accent2">
                    <a:lumMod val="60000"/>
                    <a:lumOff val="40000"/>
                  </a:schemeClr>
                </a:solidFill>
                <a:latin typeface="Consolas"/>
                <a:ea typeface="Tahoma"/>
                <a:cs typeface="Tahoma"/>
              </a:rPr>
              <a:t>strb</a:t>
            </a:r>
            <a:r>
              <a:rPr lang="en-US" sz="1600">
                <a:solidFill>
                  <a:schemeClr val="accent2">
                    <a:lumMod val="60000"/>
                    <a:lumOff val="40000"/>
                  </a:schemeClr>
                </a:solidFill>
                <a:latin typeface="Consolas"/>
                <a:ea typeface="Tahoma"/>
                <a:cs typeface="Tahoma"/>
              </a:rPr>
              <a:t>    w8, [x0,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ret</a:t>
            </a:r>
          </a:p>
          <a:p>
            <a:pPr marL="0" indent="0">
              <a:lnSpc>
                <a:spcPct val="100000"/>
              </a:lnSpc>
              <a:spcBef>
                <a:spcPts val="0"/>
              </a:spcBef>
              <a:buNone/>
            </a:pPr>
            <a:r>
              <a:rPr lang="en-US" sz="1600">
                <a:solidFill>
                  <a:schemeClr val="bg1">
                    <a:lumMod val="50000"/>
                  </a:schemeClr>
                </a:solidFill>
                <a:latin typeface="Consolas" panose="020B0609020204030204" pitchFamily="49" charset="0"/>
              </a:rPr>
              <a:t>main:</a:t>
            </a:r>
          </a:p>
          <a:p>
            <a:pPr marL="0" indent="0">
              <a:lnSpc>
                <a:spcPct val="100000"/>
              </a:lnSpc>
              <a:spcBef>
                <a:spcPts val="0"/>
              </a:spcBef>
              <a:buNone/>
            </a:pPr>
            <a:r>
              <a:rPr lang="en-US" sz="1600">
                <a:latin typeface="Consolas" panose="020B0609020204030204" pitchFamily="49" charset="0"/>
              </a:rPr>
              <a:t>  </a:t>
            </a:r>
            <a:r>
              <a:rPr lang="en-US" sz="1600" err="1">
                <a:latin typeface="Consolas" panose="020B0609020204030204" pitchFamily="49" charset="0"/>
              </a:rPr>
              <a:t>pacia</a:t>
            </a:r>
            <a:r>
              <a:rPr lang="en-US" sz="1600">
                <a:latin typeface="Consolas" panose="020B0609020204030204" pitchFamily="49" charset="0"/>
              </a:rPr>
              <a:t>   x30, </a:t>
            </a:r>
            <a:r>
              <a:rPr lang="en-US" sz="1600" err="1">
                <a:latin typeface="Consolas" panose="020B0609020204030204" pitchFamily="49" charset="0"/>
              </a:rPr>
              <a:t>sp</a:t>
            </a:r>
            <a:endParaRPr lang="en-US" sz="1600">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sub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#48</a:t>
            </a:r>
          </a:p>
          <a:p>
            <a:pPr marL="0" indent="0">
              <a:lnSpc>
                <a:spcPct val="100000"/>
              </a:lnSpc>
              <a:spcBef>
                <a:spcPts val="0"/>
              </a:spcBef>
              <a:buNone/>
            </a:pPr>
            <a:r>
              <a:rPr lang="nb-NO" sz="1600">
                <a:latin typeface="Consolas" panose="020B0609020204030204" pitchFamily="49" charset="0"/>
              </a:rPr>
              <a:t>  stp     x29, x30, [sp, #32]</a:t>
            </a:r>
          </a:p>
          <a:p>
            <a:pPr marL="0" indent="0">
              <a:lnSpc>
                <a:spcPct val="100000"/>
              </a:lnSpc>
              <a:spcBef>
                <a:spcPts val="0"/>
              </a:spcBef>
              <a:buNone/>
            </a:pPr>
            <a:r>
              <a:rPr lang="nb-NO" sz="1600">
                <a:solidFill>
                  <a:schemeClr val="bg1">
                    <a:lumMod val="50000"/>
                  </a:schemeClr>
                </a:solidFill>
                <a:latin typeface="Consolas" panose="020B0609020204030204" pitchFamily="49" charset="0"/>
              </a:rPr>
              <a:t>  add     x29, sp,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x0,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a:t>
            </a:r>
          </a:p>
          <a:p>
            <a:pPr marL="0" indent="0">
              <a:lnSpc>
                <a:spcPct val="100000"/>
              </a:lnSpc>
              <a:spcBef>
                <a:spcPts val="0"/>
              </a:spcBef>
              <a:buNone/>
            </a:pPr>
            <a:r>
              <a:rPr lang="en-US" sz="1600">
                <a:solidFill>
                  <a:schemeClr val="bg1">
                    <a:lumMod val="50000"/>
                  </a:schemeClr>
                </a:solidFill>
                <a:latin typeface="Consolas" panose="020B0609020204030204" pitchFamily="49" charset="0"/>
              </a:rPr>
              <a:t>  bl      foo</a:t>
            </a:r>
          </a:p>
          <a:p>
            <a:pPr marL="0" indent="0">
              <a:lnSpc>
                <a:spcPct val="100000"/>
              </a:lnSpc>
              <a:spcBef>
                <a:spcPts val="0"/>
              </a:spcBef>
              <a:buNone/>
            </a:pPr>
            <a:r>
              <a:rPr lang="en-US" sz="1600">
                <a:latin typeface="Consolas" panose="020B0609020204030204" pitchFamily="49" charset="0"/>
              </a:rPr>
              <a:t>  </a:t>
            </a:r>
            <a:r>
              <a:rPr lang="en-US" sz="1600" err="1">
                <a:latin typeface="Consolas" panose="020B0609020204030204" pitchFamily="49" charset="0"/>
              </a:rPr>
              <a:t>ldp</a:t>
            </a:r>
            <a:r>
              <a:rPr lang="en-US" sz="1600">
                <a:latin typeface="Consolas" panose="020B0609020204030204" pitchFamily="49" charset="0"/>
              </a:rPr>
              <a:t>     x29, x30, [</a:t>
            </a:r>
            <a:r>
              <a:rPr lang="en-US" sz="1600" err="1">
                <a:latin typeface="Consolas" panose="020B0609020204030204" pitchFamily="49" charset="0"/>
              </a:rPr>
              <a:t>sp</a:t>
            </a:r>
            <a:r>
              <a:rPr lang="en-US" sz="1600">
                <a:latin typeface="Consolas" panose="020B0609020204030204" pitchFamily="49" charset="0"/>
              </a:rPr>
              <a:t>,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w0, </a:t>
            </a:r>
            <a:r>
              <a:rPr lang="en-US" sz="1600" err="1">
                <a:solidFill>
                  <a:schemeClr val="bg1">
                    <a:lumMod val="50000"/>
                  </a:schemeClr>
                </a:solidFill>
                <a:latin typeface="Consolas" panose="020B0609020204030204" pitchFamily="49" charset="0"/>
              </a:rPr>
              <a:t>wzr</a:t>
            </a: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add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#48</a:t>
            </a:r>
          </a:p>
          <a:p>
            <a:pPr marL="0" indent="0">
              <a:lnSpc>
                <a:spcPct val="100000"/>
              </a:lnSpc>
              <a:spcBef>
                <a:spcPts val="0"/>
              </a:spcBef>
              <a:buNone/>
            </a:pPr>
            <a:r>
              <a:rPr lang="en-US" sz="1600">
                <a:latin typeface="Consolas" panose="020B0609020204030204" pitchFamily="49" charset="0"/>
              </a:rPr>
              <a:t>  </a:t>
            </a:r>
            <a:r>
              <a:rPr lang="en-US" sz="1600" err="1">
                <a:latin typeface="Consolas" panose="020B0609020204030204" pitchFamily="49" charset="0"/>
              </a:rPr>
              <a:t>autia</a:t>
            </a:r>
            <a:r>
              <a:rPr lang="en-US" sz="1600">
                <a:latin typeface="Consolas" panose="020B0609020204030204" pitchFamily="49" charset="0"/>
              </a:rPr>
              <a:t>   x30, </a:t>
            </a:r>
            <a:r>
              <a:rPr lang="en-US" sz="1600" err="1">
                <a:latin typeface="Consolas" panose="020B0609020204030204" pitchFamily="49" charset="0"/>
              </a:rPr>
              <a:t>sp</a:t>
            </a:r>
            <a:endParaRPr lang="en-US" sz="1600">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ret     // x30</a:t>
            </a:r>
          </a:p>
        </p:txBody>
      </p:sp>
      <p:cxnSp>
        <p:nvCxnSpPr>
          <p:cNvPr id="9" name="Straight Arrow Connector 8">
            <a:extLst>
              <a:ext uri="{FF2B5EF4-FFF2-40B4-BE49-F238E27FC236}">
                <a16:creationId xmlns:a16="http://schemas.microsoft.com/office/drawing/2014/main" id="{C0D72A9E-1A30-4595-B9E9-809DF6DFCA27}"/>
              </a:ext>
              <a:ext uri="{C183D7F6-B498-43B3-948B-1728B52AA6E4}">
                <adec:decorative xmlns:adec="http://schemas.microsoft.com/office/drawing/2017/decorative" val="1"/>
              </a:ext>
            </a:extLst>
          </p:cNvPr>
          <p:cNvCxnSpPr>
            <a:cxnSpLocks/>
            <a:stCxn id="2" idx="3"/>
            <a:endCxn id="7" idx="1"/>
          </p:cNvCxnSpPr>
          <p:nvPr/>
        </p:nvCxnSpPr>
        <p:spPr>
          <a:xfrm>
            <a:off x="3087182" y="3034832"/>
            <a:ext cx="33193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22</a:t>
            </a:fld>
            <a:endParaRPr lang="en-US">
              <a:solidFill>
                <a:prstClr val="white">
                  <a:lumMod val="50000"/>
                </a:prstClr>
              </a:solidFill>
            </a:endParaRPr>
          </a:p>
        </p:txBody>
      </p:sp>
      <p:sp>
        <p:nvSpPr>
          <p:cNvPr id="19" name="TextBox 18">
            <a:extLst>
              <a:ext uri="{FF2B5EF4-FFF2-40B4-BE49-F238E27FC236}">
                <a16:creationId xmlns:a16="http://schemas.microsoft.com/office/drawing/2014/main" id="{225AC707-6B43-4D62-B35C-AED8A25B5AE7}"/>
              </a:ext>
            </a:extLst>
          </p:cNvPr>
          <p:cNvSpPr txBox="1"/>
          <p:nvPr/>
        </p:nvSpPr>
        <p:spPr>
          <a:xfrm>
            <a:off x="3422381" y="2554571"/>
            <a:ext cx="1087893" cy="369332"/>
          </a:xfrm>
          <a:prstGeom prst="rect">
            <a:avLst/>
          </a:prstGeom>
          <a:noFill/>
        </p:spPr>
        <p:txBody>
          <a:bodyPr wrap="square" rtlCol="0">
            <a:spAutoFit/>
          </a:bodyPr>
          <a:lstStyle/>
          <a:p>
            <a:r>
              <a:rPr lang="en-US"/>
              <a:t>AArch64</a:t>
            </a:r>
          </a:p>
        </p:txBody>
      </p:sp>
      <p:graphicFrame>
        <p:nvGraphicFramePr>
          <p:cNvPr id="5" name="Table 5">
            <a:extLst>
              <a:ext uri="{FF2B5EF4-FFF2-40B4-BE49-F238E27FC236}">
                <a16:creationId xmlns:a16="http://schemas.microsoft.com/office/drawing/2014/main" id="{A8AB2E99-BE4B-449C-BDEA-527587A0B7F7}"/>
              </a:ext>
            </a:extLst>
          </p:cNvPr>
          <p:cNvGraphicFramePr>
            <a:graphicFrameLocks noGrp="1"/>
          </p:cNvGraphicFramePr>
          <p:nvPr>
            <p:extLst>
              <p:ext uri="{D42A27DB-BD31-4B8C-83A1-F6EECF244321}">
                <p14:modId xmlns:p14="http://schemas.microsoft.com/office/powerpoint/2010/main" val="469429687"/>
              </p:ext>
            </p:extLst>
          </p:nvPr>
        </p:nvGraphicFramePr>
        <p:xfrm>
          <a:off x="219294" y="4630726"/>
          <a:ext cx="3017520" cy="1463040"/>
        </p:xfrm>
        <a:graphic>
          <a:graphicData uri="http://schemas.openxmlformats.org/drawingml/2006/table">
            <a:tbl>
              <a:tblPr firstRow="1" bandRow="1">
                <a:tableStyleId>{073A0DAA-6AF3-43AB-8588-CEC1D06C72B9}</a:tableStyleId>
              </a:tblPr>
              <a:tblGrid>
                <a:gridCol w="824649">
                  <a:extLst>
                    <a:ext uri="{9D8B030D-6E8A-4147-A177-3AD203B41FA5}">
                      <a16:colId xmlns:a16="http://schemas.microsoft.com/office/drawing/2014/main" val="1932568475"/>
                    </a:ext>
                  </a:extLst>
                </a:gridCol>
                <a:gridCol w="2192871">
                  <a:extLst>
                    <a:ext uri="{9D8B030D-6E8A-4147-A177-3AD203B41FA5}">
                      <a16:colId xmlns:a16="http://schemas.microsoft.com/office/drawing/2014/main" val="523213194"/>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n-lt"/>
                        </a:rPr>
                        <a:t>Stack as of entry to </a:t>
                      </a:r>
                      <a:r>
                        <a:rPr lang="en-US">
                          <a:latin typeface="Consolas" panose="020B0609020204030204" pitchFamily="49" charset="0"/>
                        </a:rPr>
                        <a:t>foo()</a:t>
                      </a:r>
                    </a:p>
                  </a:txBody>
                  <a:tcPr/>
                </a:tc>
                <a:tc hMerge="1">
                  <a:txBody>
                    <a:bodyPr/>
                    <a:lstStyle/>
                    <a:p>
                      <a:endParaRPr lang="en-US"/>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main</a:t>
                      </a:r>
                      <a:r>
                        <a:rPr lang="en-US"/>
                        <a:t>’s </a:t>
                      </a:r>
                      <a:r>
                        <a:rPr lang="en-US" err="1"/>
                        <a:t>PAC’d</a:t>
                      </a:r>
                      <a:r>
                        <a:rPr lang="en-US"/>
                        <a:t> RA</a:t>
                      </a:r>
                      <a:endParaRPr lang="en-US">
                        <a:latin typeface="Consolas" panose="020B0609020204030204" pitchFamily="49" charset="0"/>
                      </a:endParaRPr>
                    </a:p>
                  </a:txBody>
                  <a:tcPr/>
                </a:tc>
                <a:extLst>
                  <a:ext uri="{0D108BD9-81ED-4DB2-BD59-A6C34878D82A}">
                    <a16:rowId xmlns:a16="http://schemas.microsoft.com/office/drawing/2014/main" val="3247406807"/>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lumMod val="50000"/>
                            </a:schemeClr>
                          </a:solidFill>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bg1">
                              <a:lumMod val="50000"/>
                            </a:schemeClr>
                          </a:solidFill>
                          <a:latin typeface="Consolas" panose="020B0609020204030204" pitchFamily="49" charset="0"/>
                        </a:rPr>
                        <a:t>pad[0]</a:t>
                      </a:r>
                      <a:r>
                        <a:rPr lang="en-US">
                          <a:solidFill>
                            <a:schemeClr val="bg1">
                              <a:lumMod val="50000"/>
                            </a:schemeClr>
                          </a:solidFill>
                        </a:rPr>
                        <a:t> … </a:t>
                      </a:r>
                      <a:r>
                        <a:rPr lang="en-US">
                          <a:solidFill>
                            <a:schemeClr val="bg1">
                              <a:lumMod val="50000"/>
                            </a:schemeClr>
                          </a:solidFill>
                          <a:latin typeface="Consolas" panose="020B0609020204030204" pitchFamily="49" charset="0"/>
                        </a:rPr>
                        <a:t>[15]</a:t>
                      </a:r>
                    </a:p>
                  </a:txBody>
                  <a:tcPr/>
                </a:tc>
                <a:extLst>
                  <a:ext uri="{0D108BD9-81ED-4DB2-BD59-A6C34878D82A}">
                    <a16:rowId xmlns:a16="http://schemas.microsoft.com/office/drawing/2014/main" val="1466743093"/>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lumMod val="50000"/>
                            </a:schemeClr>
                          </a:solidFill>
                          <a:latin typeface="Consolas" panose="020B0609020204030204" pitchFamily="49" charset="0"/>
                        </a:rPr>
                        <a:t>sp+0</a:t>
                      </a:r>
                    </a:p>
                  </a:txBody>
                  <a:tcPr/>
                </a:tc>
                <a:tc>
                  <a:txBody>
                    <a:bodyPr/>
                    <a:lstStyle/>
                    <a:p>
                      <a:pPr algn="ctr"/>
                      <a:r>
                        <a:rPr lang="en-US" err="1">
                          <a:solidFill>
                            <a:schemeClr val="bg1">
                              <a:lumMod val="50000"/>
                            </a:schemeClr>
                          </a:solidFill>
                          <a:latin typeface="Consolas" panose="020B0609020204030204" pitchFamily="49" charset="0"/>
                        </a:rPr>
                        <a:t>buf</a:t>
                      </a:r>
                      <a:r>
                        <a:rPr lang="en-US">
                          <a:solidFill>
                            <a:schemeClr val="bg1">
                              <a:lumMod val="50000"/>
                            </a:schemeClr>
                          </a:solidFill>
                          <a:latin typeface="Consolas" panose="020B0609020204030204" pitchFamily="49" charset="0"/>
                        </a:rPr>
                        <a:t>[0]</a:t>
                      </a:r>
                      <a:r>
                        <a:rPr lang="en-US">
                          <a:solidFill>
                            <a:schemeClr val="bg1">
                              <a:lumMod val="50000"/>
                            </a:schemeClr>
                          </a:solidFill>
                        </a:rPr>
                        <a:t> … [15]</a:t>
                      </a:r>
                      <a:endParaRPr lang="en-US">
                        <a:solidFill>
                          <a:schemeClr val="bg1">
                            <a:lumMod val="50000"/>
                          </a:schemeClr>
                        </a:solidFill>
                        <a:latin typeface="+mn-lt"/>
                      </a:endParaRPr>
                    </a:p>
                  </a:txBody>
                  <a:tcPr/>
                </a:tc>
                <a:extLst>
                  <a:ext uri="{0D108BD9-81ED-4DB2-BD59-A6C34878D82A}">
                    <a16:rowId xmlns:a16="http://schemas.microsoft.com/office/drawing/2014/main" val="2422379822"/>
                  </a:ext>
                </a:extLst>
              </a:tr>
            </a:tbl>
          </a:graphicData>
        </a:graphic>
      </p:graphicFrame>
      <p:cxnSp>
        <p:nvCxnSpPr>
          <p:cNvPr id="8" name="Straight Arrow Connector 7">
            <a:extLst>
              <a:ext uri="{FF2B5EF4-FFF2-40B4-BE49-F238E27FC236}">
                <a16:creationId xmlns:a16="http://schemas.microsoft.com/office/drawing/2014/main" id="{C280CA84-8C48-49BD-9B9F-922EE627CD32}"/>
              </a:ext>
              <a:ext uri="{C183D7F6-B498-43B3-948B-1728B52AA6E4}">
                <adec:decorative xmlns:adec="http://schemas.microsoft.com/office/drawing/2017/decorative" val="1"/>
              </a:ext>
            </a:extLst>
          </p:cNvPr>
          <p:cNvCxnSpPr>
            <a:cxnSpLocks/>
          </p:cNvCxnSpPr>
          <p:nvPr/>
        </p:nvCxnSpPr>
        <p:spPr>
          <a:xfrm flipH="1">
            <a:off x="3233516" y="6028947"/>
            <a:ext cx="424084" cy="0"/>
          </a:xfrm>
          <a:prstGeom prst="straightConnector1">
            <a:avLst/>
          </a:prstGeom>
          <a:ln>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3AF91E42-CC9D-D3BA-D5D2-6896DAB4811E}"/>
              </a:ext>
            </a:extLst>
          </p:cNvPr>
          <p:cNvSpPr txBox="1"/>
          <p:nvPr/>
        </p:nvSpPr>
        <p:spPr>
          <a:xfrm>
            <a:off x="3305857" y="4987345"/>
            <a:ext cx="2854718" cy="369332"/>
          </a:xfrm>
          <a:prstGeom prst="rect">
            <a:avLst/>
          </a:prstGeom>
          <a:noFill/>
        </p:spPr>
        <p:txBody>
          <a:bodyPr wrap="square" rtlCol="0">
            <a:spAutoFit/>
          </a:bodyPr>
          <a:lstStyle/>
          <a:p>
            <a:r>
              <a:rPr lang="en-US">
                <a:latin typeface="Consolas" panose="020B0609020204030204" pitchFamily="49" charset="0"/>
              </a:rPr>
              <a:t>0x</a:t>
            </a:r>
            <a:r>
              <a:rPr lang="en-US">
                <a:solidFill>
                  <a:schemeClr val="accent2"/>
                </a:solidFill>
                <a:latin typeface="Consolas" panose="020B0609020204030204" pitchFamily="49" charset="0"/>
              </a:rPr>
              <a:t>0000_00</a:t>
            </a:r>
            <a:r>
              <a:rPr lang="en-US">
                <a:latin typeface="Consolas" panose="020B0609020204030204" pitchFamily="49" charset="0"/>
              </a:rPr>
              <a:t>00_0010_CAFE</a:t>
            </a:r>
          </a:p>
        </p:txBody>
      </p:sp>
      <p:sp>
        <p:nvSpPr>
          <p:cNvPr id="10" name="TextBox 9">
            <a:extLst>
              <a:ext uri="{FF2B5EF4-FFF2-40B4-BE49-F238E27FC236}">
                <a16:creationId xmlns:a16="http://schemas.microsoft.com/office/drawing/2014/main" id="{6B959164-4794-4F50-86D4-69465BC6A74C}"/>
              </a:ext>
            </a:extLst>
          </p:cNvPr>
          <p:cNvSpPr txBox="1"/>
          <p:nvPr/>
        </p:nvSpPr>
        <p:spPr>
          <a:xfrm>
            <a:off x="3336854" y="5668993"/>
            <a:ext cx="1704313" cy="369332"/>
          </a:xfrm>
          <a:prstGeom prst="rect">
            <a:avLst/>
          </a:prstGeom>
          <a:noFill/>
        </p:spPr>
        <p:txBody>
          <a:bodyPr wrap="none" rtlCol="0">
            <a:spAutoFit/>
          </a:bodyPr>
          <a:lstStyle/>
          <a:p>
            <a:r>
              <a:rPr lang="en-US">
                <a:solidFill>
                  <a:schemeClr val="bg1">
                    <a:lumMod val="50000"/>
                  </a:schemeClr>
                </a:solidFill>
                <a:latin typeface="Consolas" panose="020B0609020204030204" pitchFamily="49" charset="0"/>
              </a:rPr>
              <a:t>a0 = &amp;</a:t>
            </a:r>
            <a:r>
              <a:rPr lang="en-US" err="1">
                <a:solidFill>
                  <a:schemeClr val="bg1">
                    <a:lumMod val="50000"/>
                  </a:schemeClr>
                </a:solidFill>
                <a:latin typeface="Consolas" panose="020B0609020204030204" pitchFamily="49" charset="0"/>
              </a:rPr>
              <a:t>buf</a:t>
            </a:r>
            <a:r>
              <a:rPr lang="en-US">
                <a:solidFill>
                  <a:schemeClr val="bg1">
                    <a:lumMod val="50000"/>
                  </a:schemeClr>
                </a:solidFill>
                <a:latin typeface="Consolas" panose="020B0609020204030204" pitchFamily="49" charset="0"/>
              </a:rPr>
              <a:t>[0]</a:t>
            </a:r>
          </a:p>
        </p:txBody>
      </p:sp>
      <p:sp>
        <p:nvSpPr>
          <p:cNvPr id="4" name="Right Brace 3">
            <a:extLst>
              <a:ext uri="{FF2B5EF4-FFF2-40B4-BE49-F238E27FC236}">
                <a16:creationId xmlns:a16="http://schemas.microsoft.com/office/drawing/2014/main" id="{F287EA00-47AA-5D6D-1EA8-AAF02AF2E5C2}"/>
              </a:ext>
              <a:ext uri="{C183D7F6-B498-43B3-948B-1728B52AA6E4}">
                <adec:decorative xmlns:adec="http://schemas.microsoft.com/office/drawing/2017/decorative" val="1"/>
              </a:ext>
            </a:extLst>
          </p:cNvPr>
          <p:cNvSpPr/>
          <p:nvPr/>
        </p:nvSpPr>
        <p:spPr>
          <a:xfrm>
            <a:off x="9725832" y="2923903"/>
            <a:ext cx="162984" cy="26798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AA06090-4745-471F-D2A0-05B5DB2F080C}"/>
              </a:ext>
            </a:extLst>
          </p:cNvPr>
          <p:cNvSpPr txBox="1"/>
          <p:nvPr/>
        </p:nvSpPr>
        <p:spPr>
          <a:xfrm>
            <a:off x="10190136" y="3143934"/>
            <a:ext cx="1898387" cy="646331"/>
          </a:xfrm>
          <a:prstGeom prst="rect">
            <a:avLst/>
          </a:prstGeom>
          <a:noFill/>
        </p:spPr>
        <p:txBody>
          <a:bodyPr wrap="square" rtlCol="0">
            <a:spAutoFit/>
          </a:bodyPr>
          <a:lstStyle/>
          <a:p>
            <a:pPr algn="ctr"/>
            <a:r>
              <a:rPr lang="en-US"/>
              <a:t>Spill and restore “link register” x30</a:t>
            </a:r>
          </a:p>
        </p:txBody>
      </p:sp>
      <p:cxnSp>
        <p:nvCxnSpPr>
          <p:cNvPr id="11" name="Straight Connector 10">
            <a:extLst>
              <a:ext uri="{FF2B5EF4-FFF2-40B4-BE49-F238E27FC236}">
                <a16:creationId xmlns:a16="http://schemas.microsoft.com/office/drawing/2014/main" id="{023D6496-D3B3-BFCA-0F05-2A798AF05EC2}"/>
              </a:ext>
            </a:extLst>
          </p:cNvPr>
          <p:cNvCxnSpPr>
            <a:cxnSpLocks/>
            <a:stCxn id="4" idx="1"/>
            <a:endCxn id="6" idx="1"/>
          </p:cNvCxnSpPr>
          <p:nvPr/>
        </p:nvCxnSpPr>
        <p:spPr>
          <a:xfrm>
            <a:off x="9888816" y="3057897"/>
            <a:ext cx="301320" cy="409203"/>
          </a:xfrm>
          <a:prstGeom prst="line">
            <a:avLst/>
          </a:prstGeom>
        </p:spPr>
        <p:style>
          <a:lnRef idx="1">
            <a:schemeClr val="dk1"/>
          </a:lnRef>
          <a:fillRef idx="0">
            <a:schemeClr val="dk1"/>
          </a:fillRef>
          <a:effectRef idx="0">
            <a:schemeClr val="dk1"/>
          </a:effectRef>
          <a:fontRef idx="minor">
            <a:schemeClr val="tx1"/>
          </a:fontRef>
        </p:style>
      </p:cxnSp>
      <p:sp>
        <p:nvSpPr>
          <p:cNvPr id="12" name="Right Brace 11">
            <a:extLst>
              <a:ext uri="{FF2B5EF4-FFF2-40B4-BE49-F238E27FC236}">
                <a16:creationId xmlns:a16="http://schemas.microsoft.com/office/drawing/2014/main" id="{2ED7586F-3CC6-E9EC-B0E7-5AB1F5D500B0}"/>
              </a:ext>
              <a:ext uri="{C183D7F6-B498-43B3-948B-1728B52AA6E4}">
                <adec:decorative xmlns:adec="http://schemas.microsoft.com/office/drawing/2017/decorative" val="1"/>
              </a:ext>
            </a:extLst>
          </p:cNvPr>
          <p:cNvSpPr/>
          <p:nvPr/>
        </p:nvSpPr>
        <p:spPr>
          <a:xfrm>
            <a:off x="9725832" y="3852000"/>
            <a:ext cx="162984" cy="26798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FA77816-3761-991C-4C11-2802F356732E}"/>
              </a:ext>
            </a:extLst>
          </p:cNvPr>
          <p:cNvCxnSpPr>
            <a:cxnSpLocks/>
            <a:stCxn id="12" idx="1"/>
            <a:endCxn id="6" idx="1"/>
          </p:cNvCxnSpPr>
          <p:nvPr/>
        </p:nvCxnSpPr>
        <p:spPr>
          <a:xfrm flipV="1">
            <a:off x="9888816" y="3467100"/>
            <a:ext cx="301320" cy="518894"/>
          </a:xfrm>
          <a:prstGeom prst="line">
            <a:avLst/>
          </a:prstGeom>
        </p:spPr>
        <p:style>
          <a:lnRef idx="1">
            <a:schemeClr val="dk1"/>
          </a:lnRef>
          <a:fillRef idx="0">
            <a:schemeClr val="dk1"/>
          </a:fillRef>
          <a:effectRef idx="0">
            <a:schemeClr val="dk1"/>
          </a:effectRef>
          <a:fontRef idx="minor">
            <a:schemeClr val="tx1"/>
          </a:fontRef>
        </p:style>
      </p:cxnSp>
      <p:sp>
        <p:nvSpPr>
          <p:cNvPr id="14" name="Right Brace 13">
            <a:extLst>
              <a:ext uri="{FF2B5EF4-FFF2-40B4-BE49-F238E27FC236}">
                <a16:creationId xmlns:a16="http://schemas.microsoft.com/office/drawing/2014/main" id="{D6462E74-94FF-0366-12B3-2168367BC9D2}"/>
              </a:ext>
              <a:ext uri="{C183D7F6-B498-43B3-948B-1728B52AA6E4}">
                <adec:decorative xmlns:adec="http://schemas.microsoft.com/office/drawing/2017/decorative" val="1"/>
              </a:ext>
            </a:extLst>
          </p:cNvPr>
          <p:cNvSpPr/>
          <p:nvPr/>
        </p:nvSpPr>
        <p:spPr>
          <a:xfrm>
            <a:off x="8537629" y="2420577"/>
            <a:ext cx="162984" cy="26798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AFC3A50-7525-3AC6-2D4F-BC7313B0443C}"/>
              </a:ext>
            </a:extLst>
          </p:cNvPr>
          <p:cNvCxnSpPr>
            <a:cxnSpLocks/>
            <a:stCxn id="14" idx="1"/>
            <a:endCxn id="22" idx="1"/>
          </p:cNvCxnSpPr>
          <p:nvPr/>
        </p:nvCxnSpPr>
        <p:spPr>
          <a:xfrm>
            <a:off x="8700613" y="2554571"/>
            <a:ext cx="1188203" cy="3148"/>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38FD0C77-47E1-01AD-2516-D067B7B65439}"/>
              </a:ext>
            </a:extLst>
          </p:cNvPr>
          <p:cNvSpPr txBox="1"/>
          <p:nvPr/>
        </p:nvSpPr>
        <p:spPr>
          <a:xfrm>
            <a:off x="9888816" y="2234553"/>
            <a:ext cx="1898387" cy="646331"/>
          </a:xfrm>
          <a:prstGeom prst="rect">
            <a:avLst/>
          </a:prstGeom>
          <a:noFill/>
        </p:spPr>
        <p:txBody>
          <a:bodyPr wrap="square" rtlCol="0">
            <a:spAutoFit/>
          </a:bodyPr>
          <a:lstStyle/>
          <a:p>
            <a:pPr algn="ctr"/>
            <a:r>
              <a:rPr lang="en-US"/>
              <a:t>Sign link register w/ stack pointer</a:t>
            </a:r>
          </a:p>
        </p:txBody>
      </p:sp>
      <p:sp>
        <p:nvSpPr>
          <p:cNvPr id="26" name="Right Brace 25">
            <a:extLst>
              <a:ext uri="{FF2B5EF4-FFF2-40B4-BE49-F238E27FC236}">
                <a16:creationId xmlns:a16="http://schemas.microsoft.com/office/drawing/2014/main" id="{EF20B7C9-9B2F-2B33-4A92-8DA040F4D700}"/>
              </a:ext>
              <a:ext uri="{C183D7F6-B498-43B3-948B-1728B52AA6E4}">
                <adec:decorative xmlns:adec="http://schemas.microsoft.com/office/drawing/2017/decorative" val="1"/>
              </a:ext>
            </a:extLst>
          </p:cNvPr>
          <p:cNvSpPr/>
          <p:nvPr/>
        </p:nvSpPr>
        <p:spPr>
          <a:xfrm>
            <a:off x="8537629" y="4633380"/>
            <a:ext cx="162984" cy="26798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B693AE97-419B-182D-E66E-2A64413DC505}"/>
              </a:ext>
            </a:extLst>
          </p:cNvPr>
          <p:cNvCxnSpPr>
            <a:cxnSpLocks/>
            <a:stCxn id="26" idx="1"/>
            <a:endCxn id="28" idx="1"/>
          </p:cNvCxnSpPr>
          <p:nvPr/>
        </p:nvCxnSpPr>
        <p:spPr>
          <a:xfrm>
            <a:off x="8700613" y="4767374"/>
            <a:ext cx="1188203" cy="3148"/>
          </a:xfrm>
          <a:prstGeom prst="line">
            <a:avLst/>
          </a:prstGeom>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FE913998-3F1D-C26F-AC85-1E22AF948881}"/>
              </a:ext>
            </a:extLst>
          </p:cNvPr>
          <p:cNvSpPr txBox="1"/>
          <p:nvPr/>
        </p:nvSpPr>
        <p:spPr>
          <a:xfrm>
            <a:off x="9888816" y="4447356"/>
            <a:ext cx="1898387" cy="646331"/>
          </a:xfrm>
          <a:prstGeom prst="rect">
            <a:avLst/>
          </a:prstGeom>
          <a:noFill/>
        </p:spPr>
        <p:txBody>
          <a:bodyPr wrap="square" rtlCol="0">
            <a:spAutoFit/>
          </a:bodyPr>
          <a:lstStyle/>
          <a:p>
            <a:pPr algn="ctr"/>
            <a:r>
              <a:rPr lang="en-US"/>
              <a:t>Verify signature on link register</a:t>
            </a:r>
          </a:p>
        </p:txBody>
      </p:sp>
      <p:sp>
        <p:nvSpPr>
          <p:cNvPr id="29" name="TextBox 28">
            <a:extLst>
              <a:ext uri="{FF2B5EF4-FFF2-40B4-BE49-F238E27FC236}">
                <a16:creationId xmlns:a16="http://schemas.microsoft.com/office/drawing/2014/main" id="{FBC4D7F1-7EF1-0300-7FDB-F87F53CBC314}"/>
              </a:ext>
            </a:extLst>
          </p:cNvPr>
          <p:cNvSpPr txBox="1"/>
          <p:nvPr/>
        </p:nvSpPr>
        <p:spPr>
          <a:xfrm>
            <a:off x="3305856" y="4979337"/>
            <a:ext cx="2854719" cy="369332"/>
          </a:xfrm>
          <a:prstGeom prst="rect">
            <a:avLst/>
          </a:prstGeom>
          <a:noFill/>
        </p:spPr>
        <p:txBody>
          <a:bodyPr wrap="square" rtlCol="0">
            <a:spAutoFit/>
          </a:bodyPr>
          <a:lstStyle/>
          <a:p>
            <a:r>
              <a:rPr lang="en-US">
                <a:latin typeface="Consolas" panose="020B0609020204030204" pitchFamily="49" charset="0"/>
              </a:rPr>
              <a:t>0x</a:t>
            </a:r>
            <a:r>
              <a:rPr lang="en-US">
                <a:solidFill>
                  <a:schemeClr val="accent5"/>
                </a:solidFill>
                <a:latin typeface="Consolas" panose="020B0609020204030204" pitchFamily="49" charset="0"/>
              </a:rPr>
              <a:t>E7A3_F0</a:t>
            </a:r>
            <a:r>
              <a:rPr lang="en-US">
                <a:latin typeface="Consolas" panose="020B0609020204030204" pitchFamily="49" charset="0"/>
              </a:rPr>
              <a:t>00_0010_CAFE</a:t>
            </a:r>
          </a:p>
        </p:txBody>
      </p:sp>
      <p:sp>
        <p:nvSpPr>
          <p:cNvPr id="31" name="Callout: Bent Line with No Border 30">
            <a:extLst>
              <a:ext uri="{FF2B5EF4-FFF2-40B4-BE49-F238E27FC236}">
                <a16:creationId xmlns:a16="http://schemas.microsoft.com/office/drawing/2014/main" id="{0FEA0CE7-E7F1-39A4-88F5-D9209B46ECC6}"/>
              </a:ext>
            </a:extLst>
          </p:cNvPr>
          <p:cNvSpPr/>
          <p:nvPr/>
        </p:nvSpPr>
        <p:spPr>
          <a:xfrm>
            <a:off x="4460824" y="4345327"/>
            <a:ext cx="1160686" cy="612648"/>
          </a:xfrm>
          <a:prstGeom prst="callout2">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err="1"/>
              <a:t>PAC’d</a:t>
            </a:r>
            <a:r>
              <a:rPr lang="en-US"/>
              <a:t> Pointer</a:t>
            </a:r>
          </a:p>
        </p:txBody>
      </p:sp>
      <p:cxnSp>
        <p:nvCxnSpPr>
          <p:cNvPr id="37" name="Straight Arrow Connector 36">
            <a:extLst>
              <a:ext uri="{FF2B5EF4-FFF2-40B4-BE49-F238E27FC236}">
                <a16:creationId xmlns:a16="http://schemas.microsoft.com/office/drawing/2014/main" id="{A0D9B414-5487-1FC2-3B11-CDFDAD383D2F}"/>
              </a:ext>
            </a:extLst>
          </p:cNvPr>
          <p:cNvCxnSpPr>
            <a:cxnSpLocks/>
          </p:cNvCxnSpPr>
          <p:nvPr/>
        </p:nvCxnSpPr>
        <p:spPr>
          <a:xfrm flipH="1">
            <a:off x="4277532" y="3100256"/>
            <a:ext cx="2361710" cy="1857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A7CBCAB-5177-AEC6-0CE4-EC312468AE08}"/>
              </a:ext>
            </a:extLst>
          </p:cNvPr>
          <p:cNvCxnSpPr>
            <a:cxnSpLocks/>
          </p:cNvCxnSpPr>
          <p:nvPr/>
        </p:nvCxnSpPr>
        <p:spPr>
          <a:xfrm flipH="1">
            <a:off x="5908514" y="1813302"/>
            <a:ext cx="730728" cy="317404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1" name="Explosion: 8 Points 40">
            <a:extLst>
              <a:ext uri="{FF2B5EF4-FFF2-40B4-BE49-F238E27FC236}">
                <a16:creationId xmlns:a16="http://schemas.microsoft.com/office/drawing/2014/main" id="{305D0138-4DE0-3CDB-16FF-27D1C4CD6C56}"/>
              </a:ext>
            </a:extLst>
          </p:cNvPr>
          <p:cNvSpPr/>
          <p:nvPr/>
        </p:nvSpPr>
        <p:spPr>
          <a:xfrm>
            <a:off x="5763110" y="5052768"/>
            <a:ext cx="290807" cy="254982"/>
          </a:xfrm>
          <a:prstGeom prst="irregularSeal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D4FEF244-4679-0FB5-108E-4C5FC575B85F}"/>
              </a:ext>
            </a:extLst>
          </p:cNvPr>
          <p:cNvCxnSpPr/>
          <p:nvPr/>
        </p:nvCxnSpPr>
        <p:spPr>
          <a:xfrm flipV="1">
            <a:off x="5887525" y="4767374"/>
            <a:ext cx="751717" cy="219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9A1FC10-D018-FB6A-4F1D-C3F24A4C3600}"/>
              </a:ext>
            </a:extLst>
          </p:cNvPr>
          <p:cNvSpPr txBox="1"/>
          <p:nvPr/>
        </p:nvSpPr>
        <p:spPr>
          <a:xfrm>
            <a:off x="6411132" y="5299661"/>
            <a:ext cx="5096359" cy="646331"/>
          </a:xfrm>
          <a:prstGeom prst="rect">
            <a:avLst/>
          </a:prstGeom>
          <a:noFill/>
        </p:spPr>
        <p:txBody>
          <a:bodyPr wrap="square" rtlCol="0">
            <a:spAutoFit/>
          </a:bodyPr>
          <a:lstStyle/>
          <a:p>
            <a:r>
              <a:rPr lang="en-US" err="1"/>
              <a:t>autia</a:t>
            </a:r>
            <a:r>
              <a:rPr lang="en-US"/>
              <a:t> sets x30 to (say) </a:t>
            </a:r>
            <a:r>
              <a:rPr lang="en-US">
                <a:latin typeface="Consolas" panose="020B0609020204030204" pitchFamily="49" charset="0"/>
              </a:rPr>
              <a:t>0x</a:t>
            </a:r>
            <a:r>
              <a:rPr lang="en-US">
                <a:solidFill>
                  <a:srgbClr val="FF0000"/>
                </a:solidFill>
                <a:latin typeface="Consolas" panose="020B0609020204030204" pitchFamily="49" charset="0"/>
              </a:rPr>
              <a:t>DEAD_00</a:t>
            </a:r>
            <a:r>
              <a:rPr lang="en-US">
                <a:latin typeface="Consolas" panose="020B0609020204030204" pitchFamily="49" charset="0"/>
              </a:rPr>
              <a:t>00_0010_CAFE</a:t>
            </a:r>
            <a:r>
              <a:rPr lang="en-US"/>
              <a:t>.</a:t>
            </a:r>
          </a:p>
          <a:p>
            <a:r>
              <a:rPr lang="en-US"/>
              <a:t>ret faults on noncanonical value; hooray!</a:t>
            </a:r>
          </a:p>
        </p:txBody>
      </p:sp>
    </p:spTree>
    <p:extLst>
      <p:ext uri="{BB962C8B-B14F-4D97-AF65-F5344CB8AC3E}">
        <p14:creationId xmlns:p14="http://schemas.microsoft.com/office/powerpoint/2010/main" val="313860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p:bldP spid="14" grpId="0" animBg="1"/>
      <p:bldP spid="22" grpId="0"/>
      <p:bldP spid="26" grpId="0" animBg="1"/>
      <p:bldP spid="28" grpId="0"/>
      <p:bldP spid="29" grpId="0"/>
      <p:bldP spid="31" grpId="0" animBg="1"/>
      <p:bldP spid="41" grpId="0" animBg="1"/>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1FE9DD-C8EA-A696-7F12-A6FF700500D3}"/>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23</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466D2770-3D19-866A-151B-24E45BCC8BA5}"/>
              </a:ext>
            </a:extLst>
          </p:cNvPr>
          <p:cNvSpPr>
            <a:spLocks noGrp="1"/>
          </p:cNvSpPr>
          <p:nvPr>
            <p:ph sz="quarter" idx="13"/>
          </p:nvPr>
        </p:nvSpPr>
        <p:spPr/>
        <p:txBody>
          <a:bodyPr anchor="ctr"/>
          <a:lstStyle/>
          <a:p>
            <a:pPr marL="0" indent="0">
              <a:buNone/>
            </a:pPr>
            <a:r>
              <a:rPr lang="en-US"/>
              <a:t>PAC “needs to get everywhere”: potentially </a:t>
            </a:r>
            <a:r>
              <a:rPr lang="en-US" i="1"/>
              <a:t>every</a:t>
            </a:r>
            <a:r>
              <a:rPr lang="en-US"/>
              <a:t> creation and use of a pointer!  How?</a:t>
            </a:r>
          </a:p>
          <a:p>
            <a:pPr marL="0" indent="0">
              <a:buNone/>
            </a:pPr>
            <a:endParaRPr lang="en-US"/>
          </a:p>
          <a:p>
            <a:pPr marL="0" indent="0">
              <a:buNone/>
            </a:pPr>
            <a:r>
              <a:rPr lang="en-US"/>
              <a:t>Staged deployment strategy:</a:t>
            </a:r>
          </a:p>
          <a:p>
            <a:pPr marL="457200" indent="-457200">
              <a:buFont typeface="+mj-lt"/>
              <a:buAutoNum type="arabicPeriod"/>
            </a:pPr>
            <a:r>
              <a:rPr lang="en-US"/>
              <a:t>Recompile binaries with a subset of pointer signing</a:t>
            </a:r>
          </a:p>
          <a:p>
            <a:pPr marL="857250" lvl="1" indent="-457200"/>
            <a:r>
              <a:rPr lang="en-US"/>
              <a:t>Instructions are cleverly encoded as “no-op hints” on old machines</a:t>
            </a:r>
          </a:p>
          <a:p>
            <a:pPr marL="457200" indent="-457200">
              <a:buFont typeface="+mj-lt"/>
              <a:buAutoNum type="arabicPeriod"/>
            </a:pPr>
            <a:r>
              <a:rPr lang="en-US">
                <a:latin typeface="Calibri"/>
                <a:ea typeface="Tahoma"/>
                <a:cs typeface="Tahoma"/>
              </a:rPr>
              <a:t>Make kernel changes to turn on feature for binaries requesting it</a:t>
            </a:r>
            <a:endParaRPr lang="en-US"/>
          </a:p>
          <a:p>
            <a:pPr marL="857250" lvl="1" indent="-457200"/>
            <a:r>
              <a:rPr lang="en-US"/>
              <a:t>Recompiled binaries get more secure</a:t>
            </a:r>
          </a:p>
          <a:p>
            <a:pPr marL="457200" indent="-457200">
              <a:buFont typeface="+mj-lt"/>
              <a:buAutoNum type="arabicPeriod"/>
            </a:pPr>
            <a:r>
              <a:rPr lang="en-US"/>
              <a:t>For new software targeting new CPUs, can use more pointer signing features</a:t>
            </a:r>
          </a:p>
          <a:p>
            <a:pPr marL="857250" lvl="1" indent="-457200"/>
            <a:r>
              <a:rPr lang="en-US"/>
              <a:t>Easier for some (Apple, Android) than others (Microsoft, mainstream Linux, *BSD)</a:t>
            </a:r>
          </a:p>
        </p:txBody>
      </p:sp>
      <p:sp>
        <p:nvSpPr>
          <p:cNvPr id="4" name="Title 3">
            <a:extLst>
              <a:ext uri="{FF2B5EF4-FFF2-40B4-BE49-F238E27FC236}">
                <a16:creationId xmlns:a16="http://schemas.microsoft.com/office/drawing/2014/main" id="{3D6F47FB-1DB8-A0F7-EEDB-C7673273B313}"/>
              </a:ext>
            </a:extLst>
          </p:cNvPr>
          <p:cNvSpPr>
            <a:spLocks noGrp="1"/>
          </p:cNvSpPr>
          <p:nvPr>
            <p:ph type="ctrTitle"/>
          </p:nvPr>
        </p:nvSpPr>
        <p:spPr/>
        <p:txBody>
          <a:bodyPr/>
          <a:lstStyle/>
          <a:p>
            <a:r>
              <a:rPr lang="en-US"/>
              <a:t>PAC Deployment</a:t>
            </a:r>
          </a:p>
        </p:txBody>
      </p:sp>
    </p:spTree>
    <p:extLst>
      <p:ext uri="{BB962C8B-B14F-4D97-AF65-F5344CB8AC3E}">
        <p14:creationId xmlns:p14="http://schemas.microsoft.com/office/powerpoint/2010/main" val="303963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4E590-8698-91B1-1426-1C71BAA15260}"/>
              </a:ext>
            </a:extLst>
          </p:cNvPr>
          <p:cNvSpPr>
            <a:spLocks noGrp="1"/>
          </p:cNvSpPr>
          <p:nvPr>
            <p:ph type="title"/>
          </p:nvPr>
        </p:nvSpPr>
        <p:spPr/>
        <p:txBody>
          <a:bodyPr/>
          <a:lstStyle/>
          <a:p>
            <a:r>
              <a:rPr lang="en-US"/>
              <a:t>PAC Summary</a:t>
            </a:r>
          </a:p>
        </p:txBody>
      </p:sp>
      <p:sp>
        <p:nvSpPr>
          <p:cNvPr id="5" name="Text Placeholder 4">
            <a:extLst>
              <a:ext uri="{FF2B5EF4-FFF2-40B4-BE49-F238E27FC236}">
                <a16:creationId xmlns:a16="http://schemas.microsoft.com/office/drawing/2014/main" id="{DEA6C914-6FE1-7F78-17BC-B92C01118AF9}"/>
              </a:ext>
            </a:extLst>
          </p:cNvPr>
          <p:cNvSpPr>
            <a:spLocks noGrp="1"/>
          </p:cNvSpPr>
          <p:nvPr>
            <p:ph type="body" idx="1"/>
          </p:nvPr>
        </p:nvSpPr>
        <p:spPr/>
        <p:txBody>
          <a:bodyPr/>
          <a:lstStyle/>
          <a:p>
            <a:endParaRPr lang="en-US"/>
          </a:p>
        </p:txBody>
      </p:sp>
      <p:sp>
        <p:nvSpPr>
          <p:cNvPr id="3" name="Content Placeholder 2">
            <a:extLst>
              <a:ext uri="{FF2B5EF4-FFF2-40B4-BE49-F238E27FC236}">
                <a16:creationId xmlns:a16="http://schemas.microsoft.com/office/drawing/2014/main" id="{794BD0C5-5B06-B3A9-357D-E75D9CD0948F}"/>
              </a:ext>
            </a:extLst>
          </p:cNvPr>
          <p:cNvSpPr>
            <a:spLocks noGrp="1"/>
          </p:cNvSpPr>
          <p:nvPr>
            <p:ph sz="half" idx="2"/>
          </p:nvPr>
        </p:nvSpPr>
        <p:spPr/>
        <p:txBody>
          <a:bodyPr/>
          <a:lstStyle/>
          <a:p>
            <a:r>
              <a:rPr lang="en-US"/>
              <a:t>Increasingly deployed in practice, especially in Apple’s ecosystem</a:t>
            </a:r>
          </a:p>
          <a:p>
            <a:r>
              <a:rPr lang="en-US"/>
              <a:t>Easy to take first steps</a:t>
            </a:r>
          </a:p>
          <a:p>
            <a:r>
              <a:rPr lang="en-US"/>
              <a:t>Generally effective in its niche</a:t>
            </a:r>
          </a:p>
          <a:p>
            <a:endParaRPr lang="en-US"/>
          </a:p>
        </p:txBody>
      </p:sp>
      <p:sp>
        <p:nvSpPr>
          <p:cNvPr id="6" name="Text Placeholder 5">
            <a:extLst>
              <a:ext uri="{FF2B5EF4-FFF2-40B4-BE49-F238E27FC236}">
                <a16:creationId xmlns:a16="http://schemas.microsoft.com/office/drawing/2014/main" id="{911D98CA-A5B9-08ED-977F-ABD8993B8464}"/>
              </a:ext>
            </a:extLst>
          </p:cNvPr>
          <p:cNvSpPr>
            <a:spLocks noGrp="1"/>
          </p:cNvSpPr>
          <p:nvPr>
            <p:ph type="body" sz="quarter" idx="3"/>
          </p:nvPr>
        </p:nvSpPr>
        <p:spPr/>
        <p:txBody>
          <a:bodyPr/>
          <a:lstStyle/>
          <a:p>
            <a:endParaRPr lang="en-US"/>
          </a:p>
        </p:txBody>
      </p:sp>
      <p:sp>
        <p:nvSpPr>
          <p:cNvPr id="7" name="Content Placeholder 6">
            <a:extLst>
              <a:ext uri="{FF2B5EF4-FFF2-40B4-BE49-F238E27FC236}">
                <a16:creationId xmlns:a16="http://schemas.microsoft.com/office/drawing/2014/main" id="{46741324-0BC1-F1CA-B5B8-F80779397E80}"/>
              </a:ext>
            </a:extLst>
          </p:cNvPr>
          <p:cNvSpPr>
            <a:spLocks noGrp="1"/>
          </p:cNvSpPr>
          <p:nvPr>
            <p:ph sz="quarter" idx="4"/>
          </p:nvPr>
        </p:nvSpPr>
        <p:spPr/>
        <p:txBody>
          <a:bodyPr/>
          <a:lstStyle/>
          <a:p>
            <a:r>
              <a:rPr lang="en-US"/>
              <a:t>Bypasses do still happen:</a:t>
            </a:r>
          </a:p>
          <a:p>
            <a:pPr lvl="1"/>
            <a:r>
              <a:rPr lang="en-US"/>
              <a:t>If attacker can repeatedly try a guess at a forged pointer, 2</a:t>
            </a:r>
            <a:r>
              <a:rPr lang="en-US" baseline="30000"/>
              <a:t>24</a:t>
            </a:r>
            <a:r>
              <a:rPr lang="en-US"/>
              <a:t> is not a lot of guesses.</a:t>
            </a:r>
          </a:p>
          <a:p>
            <a:pPr lvl="1"/>
            <a:r>
              <a:rPr lang="en-US"/>
              <a:t>If attacker has cross-context access to a “signing gadget”, may not need to guess</a:t>
            </a:r>
          </a:p>
        </p:txBody>
      </p:sp>
      <p:sp>
        <p:nvSpPr>
          <p:cNvPr id="2" name="Slide Number Placeholder 1">
            <a:extLst>
              <a:ext uri="{FF2B5EF4-FFF2-40B4-BE49-F238E27FC236}">
                <a16:creationId xmlns:a16="http://schemas.microsoft.com/office/drawing/2014/main" id="{C0F82ABD-14DA-97BD-4BDE-6C2B9C43CCBE}"/>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24</a:t>
            </a:fld>
            <a:endParaRPr lang="en-US">
              <a:solidFill>
                <a:prstClr val="white">
                  <a:lumMod val="50000"/>
                </a:prstClr>
              </a:solidFill>
            </a:endParaRPr>
          </a:p>
        </p:txBody>
      </p:sp>
      <p:sp>
        <p:nvSpPr>
          <p:cNvPr id="8" name="TextBox 7">
            <a:extLst>
              <a:ext uri="{FF2B5EF4-FFF2-40B4-BE49-F238E27FC236}">
                <a16:creationId xmlns:a16="http://schemas.microsoft.com/office/drawing/2014/main" id="{DE3F6CBB-7C5A-3BE8-A5C2-CB8C529734F3}"/>
              </a:ext>
            </a:extLst>
          </p:cNvPr>
          <p:cNvSpPr txBox="1"/>
          <p:nvPr/>
        </p:nvSpPr>
        <p:spPr>
          <a:xfrm>
            <a:off x="0" y="6488668"/>
            <a:ext cx="7609668" cy="369332"/>
          </a:xfrm>
          <a:prstGeom prst="rect">
            <a:avLst/>
          </a:prstGeom>
          <a:noFill/>
        </p:spPr>
        <p:txBody>
          <a:bodyPr wrap="square" rtlCol="0">
            <a:spAutoFit/>
          </a:bodyPr>
          <a:lstStyle/>
          <a:p>
            <a:r>
              <a:rPr lang="en-US">
                <a:hlinkClick r:id="rId2"/>
              </a:rPr>
              <a:t>Google Project Zero - Examining Pointer Authentication on the iPhone XS (2019)</a:t>
            </a:r>
            <a:endParaRPr lang="en-US"/>
          </a:p>
        </p:txBody>
      </p:sp>
    </p:spTree>
    <p:extLst>
      <p:ext uri="{BB962C8B-B14F-4D97-AF65-F5344CB8AC3E}">
        <p14:creationId xmlns:p14="http://schemas.microsoft.com/office/powerpoint/2010/main" val="1810882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0BD8A765-92F4-F103-4880-C651891C0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562369"/>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0417844-3CAC-F21F-47DC-4FA5FA278E85}"/>
              </a:ext>
            </a:extLst>
          </p:cNvPr>
          <p:cNvSpPr>
            <a:spLocks noGrp="1"/>
          </p:cNvSpPr>
          <p:nvPr>
            <p:ph type="title"/>
          </p:nvPr>
        </p:nvSpPr>
        <p:spPr/>
        <p:txBody>
          <a:bodyPr/>
          <a:lstStyle/>
          <a:p>
            <a:pPr algn="ctr"/>
            <a:r>
              <a:rPr lang="en-US">
                <a:solidFill>
                  <a:schemeClr val="bg1"/>
                </a:solidFill>
              </a:rPr>
              <a:t>Arm’s Memory Tagging Extension</a:t>
            </a:r>
          </a:p>
        </p:txBody>
      </p:sp>
      <p:sp>
        <p:nvSpPr>
          <p:cNvPr id="6" name="Text Placeholder 5">
            <a:extLst>
              <a:ext uri="{FF2B5EF4-FFF2-40B4-BE49-F238E27FC236}">
                <a16:creationId xmlns:a16="http://schemas.microsoft.com/office/drawing/2014/main" id="{BD0728A8-42AC-E47B-AC35-972D379C8449}"/>
              </a:ext>
            </a:extLst>
          </p:cNvPr>
          <p:cNvSpPr>
            <a:spLocks noGrp="1"/>
          </p:cNvSpPr>
          <p:nvPr>
            <p:ph type="body" idx="1"/>
          </p:nvPr>
        </p:nvSpPr>
        <p:spPr/>
        <p:txBody>
          <a:bodyPr/>
          <a:lstStyle/>
          <a:p>
            <a:pPr algn="ctr"/>
            <a:r>
              <a:rPr lang="en-US">
                <a:solidFill>
                  <a:schemeClr val="bg1"/>
                </a:solidFill>
              </a:rPr>
              <a:t>Coloring Pointers and Memory</a:t>
            </a:r>
          </a:p>
        </p:txBody>
      </p:sp>
      <p:sp>
        <p:nvSpPr>
          <p:cNvPr id="2" name="Slide Number Placeholder 1">
            <a:extLst>
              <a:ext uri="{FF2B5EF4-FFF2-40B4-BE49-F238E27FC236}">
                <a16:creationId xmlns:a16="http://schemas.microsoft.com/office/drawing/2014/main" id="{8BD8D48E-7268-FA16-32F7-BED6589DCAEC}"/>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25</a:t>
            </a:fld>
            <a:endParaRPr lang="en-US">
              <a:solidFill>
                <a:prstClr val="white">
                  <a:lumMod val="50000"/>
                </a:prstClr>
              </a:solidFill>
            </a:endParaRPr>
          </a:p>
        </p:txBody>
      </p:sp>
    </p:spTree>
    <p:extLst>
      <p:ext uri="{BB962C8B-B14F-4D97-AF65-F5344CB8AC3E}">
        <p14:creationId xmlns:p14="http://schemas.microsoft.com/office/powerpoint/2010/main" val="4041040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9BDC51-7909-41FF-B7EE-F235252C7471}"/>
              </a:ext>
            </a:extLst>
          </p:cNvPr>
          <p:cNvSpPr>
            <a:spLocks noGrp="1"/>
          </p:cNvSpPr>
          <p:nvPr>
            <p:ph sz="quarter" idx="13"/>
          </p:nvPr>
        </p:nvSpPr>
        <p:spPr>
          <a:xfrm>
            <a:off x="558800" y="3211015"/>
            <a:ext cx="8951346" cy="3265986"/>
          </a:xfrm>
        </p:spPr>
        <p:txBody>
          <a:bodyPr anchor="ctr"/>
          <a:lstStyle/>
          <a:p>
            <a:pPr marL="0" indent="0">
              <a:buNone/>
            </a:pPr>
            <a:r>
              <a:rPr lang="en-US" dirty="0">
                <a:latin typeface="Calibri"/>
                <a:ea typeface="Tahoma"/>
                <a:cs typeface="Tahoma"/>
              </a:rPr>
              <a:t>Architecture insufficiently informed:</a:t>
            </a:r>
          </a:p>
          <a:p>
            <a:pPr marL="457200" indent="-457200">
              <a:buFont typeface="+mj-lt"/>
              <a:buAutoNum type="arabicPeriod"/>
            </a:pPr>
            <a:r>
              <a:rPr lang="en-US" dirty="0">
                <a:latin typeface="Calibri"/>
                <a:ea typeface="Tahoma"/>
                <a:cs typeface="Tahoma"/>
              </a:rPr>
              <a:t>Nobody told the CPU about the </a:t>
            </a:r>
            <a:r>
              <a:rPr lang="en-US" dirty="0" err="1">
                <a:latin typeface="Consolas"/>
                <a:ea typeface="Tahoma"/>
                <a:cs typeface="Tahoma"/>
              </a:rPr>
              <a:t>buf</a:t>
            </a:r>
            <a:r>
              <a:rPr lang="en-US" dirty="0">
                <a:latin typeface="Calibri"/>
                <a:ea typeface="Tahoma"/>
                <a:cs typeface="Tahoma"/>
              </a:rPr>
              <a:t> object (its extent, lifetime, type, &amp;c)</a:t>
            </a:r>
          </a:p>
          <a:p>
            <a:pPr marL="457200" indent="-457200">
              <a:buFont typeface="+mj-lt"/>
              <a:buAutoNum type="arabicPeriod"/>
            </a:pPr>
            <a:r>
              <a:rPr lang="en-US" dirty="0">
                <a:latin typeface="Calibri"/>
                <a:ea typeface="Tahoma"/>
                <a:cs typeface="Tahoma"/>
              </a:rPr>
              <a:t>When code wrote out of bounds, the store silently corrupted memory</a:t>
            </a:r>
          </a:p>
          <a:p>
            <a:pPr marL="457200" indent="-457200">
              <a:buAutoNum type="arabicPeriod"/>
            </a:pPr>
            <a:r>
              <a:rPr lang="en-US" dirty="0">
                <a:latin typeface="Calibri"/>
                <a:ea typeface="Tahoma"/>
                <a:cs typeface="Tahoma"/>
              </a:rPr>
              <a:t>That memory was holding a pointer, </a:t>
            </a:r>
            <a:r>
              <a:rPr lang="en-US" strike="sngStrike" dirty="0">
                <a:latin typeface="Calibri"/>
                <a:ea typeface="Calibri"/>
                <a:cs typeface="Calibri"/>
              </a:rPr>
              <a:t>but CPU just thinks “bytes”</a:t>
            </a:r>
            <a:r>
              <a:rPr lang="en-US" dirty="0">
                <a:solidFill>
                  <a:schemeClr val="accent5"/>
                </a:solidFill>
                <a:latin typeface="Calibri"/>
                <a:ea typeface="Calibri"/>
                <a:cs typeface="Calibri"/>
              </a:rPr>
              <a:t> PAC checked!</a:t>
            </a:r>
            <a:endParaRPr lang="en-US" dirty="0">
              <a:solidFill>
                <a:schemeClr val="accent5"/>
              </a:solidFill>
              <a:ea typeface="Calibri"/>
              <a:cs typeface="Calibri"/>
            </a:endParaRPr>
          </a:p>
          <a:p>
            <a:pPr marL="457200" indent="-457200">
              <a:buFont typeface="+mj-lt"/>
              <a:buAutoNum type="arabicPeriod"/>
            </a:pPr>
            <a:r>
              <a:rPr lang="en-US" dirty="0">
                <a:latin typeface="Calibri"/>
                <a:ea typeface="Tahoma"/>
                <a:cs typeface="Tahoma"/>
              </a:rPr>
              <a:t>Deallocation and reuse of memory not communicated to CPU</a:t>
            </a:r>
          </a:p>
          <a:p>
            <a:pPr marL="0" indent="0">
              <a:buNone/>
            </a:pPr>
            <a:endParaRPr lang="en-US"/>
          </a:p>
          <a:p>
            <a:pPr marL="0" indent="0">
              <a:buNone/>
            </a:pPr>
            <a:r>
              <a:rPr lang="en-US" i="1" dirty="0">
                <a:latin typeface="Calibri"/>
                <a:ea typeface="Tahoma"/>
                <a:cs typeface="Tahoma"/>
              </a:rPr>
              <a:t>C pointers compiled to machine words, stored as bytes in memory</a:t>
            </a:r>
            <a:r>
              <a:rPr lang="en-US" dirty="0">
                <a:latin typeface="Calibri"/>
                <a:ea typeface="Tahoma"/>
                <a:cs typeface="Tahoma"/>
              </a:rPr>
              <a:t>.</a:t>
            </a:r>
          </a:p>
        </p:txBody>
      </p:sp>
      <p:sp>
        <p:nvSpPr>
          <p:cNvPr id="3" name="Title 2">
            <a:extLst>
              <a:ext uri="{FF2B5EF4-FFF2-40B4-BE49-F238E27FC236}">
                <a16:creationId xmlns:a16="http://schemas.microsoft.com/office/drawing/2014/main" id="{DB5EBF0C-F92F-434E-88BA-B098A602B505}"/>
              </a:ext>
            </a:extLst>
          </p:cNvPr>
          <p:cNvSpPr>
            <a:spLocks noGrp="1"/>
          </p:cNvSpPr>
          <p:nvPr>
            <p:ph type="ctrTitle"/>
          </p:nvPr>
        </p:nvSpPr>
        <p:spPr/>
        <p:txBody>
          <a:bodyPr>
            <a:normAutofit/>
          </a:bodyPr>
          <a:lstStyle/>
          <a:p>
            <a:r>
              <a:rPr lang="en-US"/>
              <a:t>Architecture Enables Safety Violations</a:t>
            </a:r>
          </a:p>
        </p:txBody>
      </p:sp>
      <p:sp>
        <p:nvSpPr>
          <p:cNvPr id="9" name="Rectangle 8">
            <a:extLst>
              <a:ext uri="{FF2B5EF4-FFF2-40B4-BE49-F238E27FC236}">
                <a16:creationId xmlns:a16="http://schemas.microsoft.com/office/drawing/2014/main" id="{065F8A99-6C57-40A1-855F-89A87A53AC7F}"/>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66EB95-1F3B-4202-B3C0-ACBCCDB46082}"/>
              </a:ext>
            </a:extLst>
          </p:cNvPr>
          <p:cNvSpPr/>
          <p:nvPr/>
        </p:nvSpPr>
        <p:spPr>
          <a:xfrm>
            <a:off x="10456529" y="1836264"/>
            <a:ext cx="946383" cy="235471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Allocation</a:t>
            </a:r>
          </a:p>
        </p:txBody>
      </p:sp>
      <p:sp>
        <p:nvSpPr>
          <p:cNvPr id="15" name="TextBox 14">
            <a:extLst>
              <a:ext uri="{FF2B5EF4-FFF2-40B4-BE49-F238E27FC236}">
                <a16:creationId xmlns:a16="http://schemas.microsoft.com/office/drawing/2014/main" id="{36BB45A4-1906-406A-85F8-090898D0BB55}"/>
              </a:ext>
            </a:extLst>
          </p:cNvPr>
          <p:cNvSpPr txBox="1"/>
          <p:nvPr/>
        </p:nvSpPr>
        <p:spPr>
          <a:xfrm>
            <a:off x="10321433" y="5175256"/>
            <a:ext cx="1245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address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space</a:t>
            </a:r>
          </a:p>
        </p:txBody>
      </p:sp>
      <p:sp>
        <p:nvSpPr>
          <p:cNvPr id="23" name="Slide Number Placeholder 22">
            <a:extLst>
              <a:ext uri="{FF2B5EF4-FFF2-40B4-BE49-F238E27FC236}">
                <a16:creationId xmlns:a16="http://schemas.microsoft.com/office/drawing/2014/main" id="{2492512F-ECBE-46E4-A526-BAA6555AF9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cxnSp>
        <p:nvCxnSpPr>
          <p:cNvPr id="4" name="Straight Connector 3">
            <a:extLst>
              <a:ext uri="{FF2B5EF4-FFF2-40B4-BE49-F238E27FC236}">
                <a16:creationId xmlns:a16="http://schemas.microsoft.com/office/drawing/2014/main" id="{47068CD0-8BA2-4169-3DA4-46AA2CCF934B}"/>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5C6C932-0C67-E1F0-AF72-9AF83ECE38E5}"/>
              </a:ext>
            </a:extLst>
          </p:cNvPr>
          <p:cNvCxnSpPr>
            <a:cxnSpLocks/>
            <a:stCxn id="10" idx="3"/>
          </p:cNvCxnSpPr>
          <p:nvPr/>
        </p:nvCxnSpPr>
        <p:spPr>
          <a:xfrm>
            <a:off x="8353855" y="2703388"/>
            <a:ext cx="2107744"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0ABE5AA-3132-880B-D794-24C0205AF4F6}"/>
              </a:ext>
            </a:extLst>
          </p:cNvPr>
          <p:cNvSpPr/>
          <p:nvPr/>
        </p:nvSpPr>
        <p:spPr>
          <a:xfrm>
            <a:off x="2684575" y="2474788"/>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Address (64 bits)</a:t>
            </a:r>
          </a:p>
        </p:txBody>
      </p:sp>
      <p:cxnSp>
        <p:nvCxnSpPr>
          <p:cNvPr id="14" name="Straight Connector 13">
            <a:extLst>
              <a:ext uri="{FF2B5EF4-FFF2-40B4-BE49-F238E27FC236}">
                <a16:creationId xmlns:a16="http://schemas.microsoft.com/office/drawing/2014/main" id="{92F4513C-209E-B8E7-564C-EDCC8A19CBBA}"/>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C1963F94-0C25-20B9-8D60-20E995C2820F}"/>
              </a:ext>
            </a:extLst>
          </p:cNvPr>
          <p:cNvSpPr/>
          <p:nvPr/>
        </p:nvSpPr>
        <p:spPr>
          <a:xfrm flipH="1">
            <a:off x="2227004" y="2474788"/>
            <a:ext cx="278905" cy="460851"/>
          </a:xfrm>
          <a:prstGeom prst="righ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A3E9754-C04B-03D4-F364-FB6874663398}"/>
              </a:ext>
            </a:extLst>
          </p:cNvPr>
          <p:cNvSpPr txBox="1"/>
          <p:nvPr/>
        </p:nvSpPr>
        <p:spPr>
          <a:xfrm rot="16200000">
            <a:off x="1146868" y="2385152"/>
            <a:ext cx="1544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64-bit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a:t>
            </a:r>
          </a:p>
        </p:txBody>
      </p:sp>
      <p:cxnSp>
        <p:nvCxnSpPr>
          <p:cNvPr id="5" name="Straight Connector 4">
            <a:extLst>
              <a:ext uri="{FF2B5EF4-FFF2-40B4-BE49-F238E27FC236}">
                <a16:creationId xmlns:a16="http://schemas.microsoft.com/office/drawing/2014/main" id="{17EE3AC8-7978-4DA4-1156-D4059CBD7E12}"/>
              </a:ext>
            </a:extLst>
          </p:cNvPr>
          <p:cNvCxnSpPr>
            <a:cxnSpLocks/>
          </p:cNvCxnSpPr>
          <p:nvPr/>
        </p:nvCxnSpPr>
        <p:spPr>
          <a:xfrm flipV="1">
            <a:off x="10456529" y="1836264"/>
            <a:ext cx="946383" cy="651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F61DD2CA-C149-D431-9897-5629963CCE05}"/>
                  </a:ext>
                </a:extLst>
              </p14:cNvPr>
              <p14:cNvContentPartPr/>
              <p14:nvPr/>
            </p14:nvContentPartPr>
            <p14:xfrm>
              <a:off x="1092573" y="4021361"/>
              <a:ext cx="7434131" cy="5602"/>
            </p14:xfrm>
          </p:contentPart>
        </mc:Choice>
        <mc:Fallback xmlns="">
          <p:pic>
            <p:nvPicPr>
              <p:cNvPr id="16" name="Ink 15">
                <a:extLst>
                  <a:ext uri="{FF2B5EF4-FFF2-40B4-BE49-F238E27FC236}">
                    <a16:creationId xmlns:a16="http://schemas.microsoft.com/office/drawing/2014/main" id="{F61DD2CA-C149-D431-9897-5629963CCE05}"/>
                  </a:ext>
                </a:extLst>
              </p:cNvPr>
              <p:cNvPicPr/>
              <p:nvPr/>
            </p:nvPicPr>
            <p:blipFill>
              <a:blip r:embed="rId4"/>
              <a:stretch>
                <a:fillRect/>
              </a:stretch>
            </p:blipFill>
            <p:spPr>
              <a:xfrm>
                <a:off x="1038575" y="3685241"/>
                <a:ext cx="7541768" cy="67672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0D33E3AC-C8B0-7AC4-4BA8-31DAB8CC3AD1}"/>
                  </a:ext>
                </a:extLst>
              </p14:cNvPr>
              <p14:cNvContentPartPr/>
              <p14:nvPr/>
            </p14:nvContentPartPr>
            <p14:xfrm>
              <a:off x="1092907" y="5245022"/>
              <a:ext cx="6386565" cy="5602"/>
            </p14:xfrm>
          </p:contentPart>
        </mc:Choice>
        <mc:Fallback xmlns="">
          <p:pic>
            <p:nvPicPr>
              <p:cNvPr id="17" name="Ink 16">
                <a:extLst>
                  <a:ext uri="{FF2B5EF4-FFF2-40B4-BE49-F238E27FC236}">
                    <a16:creationId xmlns:a16="http://schemas.microsoft.com/office/drawing/2014/main" id="{0D33E3AC-C8B0-7AC4-4BA8-31DAB8CC3AD1}"/>
                  </a:ext>
                </a:extLst>
              </p:cNvPr>
              <p:cNvPicPr/>
              <p:nvPr/>
            </p:nvPicPr>
            <p:blipFill>
              <a:blip r:embed="rId6"/>
              <a:stretch>
                <a:fillRect/>
              </a:stretch>
            </p:blipFill>
            <p:spPr>
              <a:xfrm>
                <a:off x="1038909" y="5132982"/>
                <a:ext cx="6494202" cy="229309"/>
              </a:xfrm>
              <a:prstGeom prst="rect">
                <a:avLst/>
              </a:prstGeom>
            </p:spPr>
          </p:pic>
        </mc:Fallback>
      </mc:AlternateContent>
    </p:spTree>
    <p:extLst>
      <p:ext uri="{BB962C8B-B14F-4D97-AF65-F5344CB8AC3E}">
        <p14:creationId xmlns:p14="http://schemas.microsoft.com/office/powerpoint/2010/main" val="248104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9BDC51-7909-41FF-B7EE-F235252C7471}"/>
              </a:ext>
            </a:extLst>
          </p:cNvPr>
          <p:cNvSpPr>
            <a:spLocks noGrp="1"/>
          </p:cNvSpPr>
          <p:nvPr>
            <p:ph sz="quarter" idx="13"/>
          </p:nvPr>
        </p:nvSpPr>
        <p:spPr>
          <a:xfrm>
            <a:off x="558800" y="3211015"/>
            <a:ext cx="8951346" cy="3265986"/>
          </a:xfrm>
        </p:spPr>
        <p:txBody>
          <a:bodyPr anchor="ctr"/>
          <a:lstStyle/>
          <a:p>
            <a:r>
              <a:rPr lang="en-US" dirty="0">
                <a:latin typeface="Calibri"/>
                <a:ea typeface="Tahoma"/>
                <a:cs typeface="Tahoma"/>
              </a:rPr>
              <a:t>Carve out 4 bits from each 64-bit pointer for a </a:t>
            </a:r>
            <a:r>
              <a:rPr lang="en-US" i="1" dirty="0">
                <a:latin typeface="Calibri"/>
                <a:ea typeface="Tahoma"/>
                <a:cs typeface="Tahoma"/>
              </a:rPr>
              <a:t>tag</a:t>
            </a:r>
            <a:r>
              <a:rPr lang="en-US" dirty="0">
                <a:latin typeface="Calibri"/>
                <a:ea typeface="Tahoma"/>
                <a:cs typeface="Tahoma"/>
              </a:rPr>
              <a:t> (or “color”)</a:t>
            </a:r>
          </a:p>
          <a:p>
            <a:r>
              <a:rPr lang="en-US" dirty="0">
                <a:latin typeface="Calibri"/>
                <a:ea typeface="Tahoma"/>
                <a:cs typeface="Tahoma"/>
              </a:rPr>
              <a:t>Bolt 4 bits next to each 16 bytes of physical memory</a:t>
            </a:r>
          </a:p>
          <a:p>
            <a:pPr lvl="1"/>
            <a:r>
              <a:rPr lang="en-US" dirty="0">
                <a:latin typeface="Calibri"/>
                <a:ea typeface="Calibri"/>
                <a:cs typeface="Calibri"/>
              </a:rPr>
              <a:t>(Wait, how??  Buy special memory?  Is there a clever trick?)</a:t>
            </a:r>
          </a:p>
          <a:p>
            <a:r>
              <a:rPr lang="en-US" dirty="0">
                <a:latin typeface="Calibri"/>
                <a:ea typeface="Tahoma"/>
                <a:cs typeface="Tahoma"/>
              </a:rPr>
              <a:t>Add instructions to change tag in pointer or next to memory</a:t>
            </a:r>
          </a:p>
          <a:p>
            <a:endParaRPr lang="en-US"/>
          </a:p>
          <a:p>
            <a:r>
              <a:rPr lang="en-US" dirty="0">
                <a:latin typeface="Calibri"/>
                <a:ea typeface="Tahoma"/>
                <a:cs typeface="Tahoma"/>
              </a:rPr>
              <a:t>Require that these match on load/store operations (or else ~</a:t>
            </a:r>
            <a:r>
              <a:rPr lang="en-US" dirty="0">
                <a:latin typeface="Consolas"/>
                <a:ea typeface="Tahoma"/>
                <a:cs typeface="Tahoma"/>
              </a:rPr>
              <a:t>SIGSEGV</a:t>
            </a:r>
            <a:r>
              <a:rPr lang="en-US" dirty="0">
                <a:latin typeface="Calibri"/>
                <a:ea typeface="Tahoma"/>
                <a:cs typeface="Tahoma"/>
              </a:rPr>
              <a:t>?)</a:t>
            </a:r>
            <a:endParaRPr lang="en-US"/>
          </a:p>
        </p:txBody>
      </p:sp>
      <p:sp>
        <p:nvSpPr>
          <p:cNvPr id="3" name="Title 2">
            <a:extLst>
              <a:ext uri="{FF2B5EF4-FFF2-40B4-BE49-F238E27FC236}">
                <a16:creationId xmlns:a16="http://schemas.microsoft.com/office/drawing/2014/main" id="{DB5EBF0C-F92F-434E-88BA-B098A602B505}"/>
              </a:ext>
            </a:extLst>
          </p:cNvPr>
          <p:cNvSpPr>
            <a:spLocks noGrp="1"/>
          </p:cNvSpPr>
          <p:nvPr>
            <p:ph type="ctrTitle"/>
          </p:nvPr>
        </p:nvSpPr>
        <p:spPr/>
        <p:txBody>
          <a:bodyPr>
            <a:normAutofit/>
          </a:bodyPr>
          <a:lstStyle/>
          <a:p>
            <a:r>
              <a:rPr lang="en-US"/>
              <a:t>MTE Architecture</a:t>
            </a:r>
          </a:p>
        </p:txBody>
      </p:sp>
      <p:sp>
        <p:nvSpPr>
          <p:cNvPr id="9" name="Rectangle 8">
            <a:extLst>
              <a:ext uri="{FF2B5EF4-FFF2-40B4-BE49-F238E27FC236}">
                <a16:creationId xmlns:a16="http://schemas.microsoft.com/office/drawing/2014/main" id="{065F8A99-6C57-40A1-855F-89A87A53AC7F}"/>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66EB95-1F3B-4202-B3C0-ACBCCDB46082}"/>
              </a:ext>
            </a:extLst>
          </p:cNvPr>
          <p:cNvSpPr/>
          <p:nvPr/>
        </p:nvSpPr>
        <p:spPr>
          <a:xfrm>
            <a:off x="10456529" y="1836264"/>
            <a:ext cx="946383" cy="2354713"/>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Allocation</a:t>
            </a:r>
          </a:p>
        </p:txBody>
      </p:sp>
      <p:sp>
        <p:nvSpPr>
          <p:cNvPr id="15" name="TextBox 14">
            <a:extLst>
              <a:ext uri="{FF2B5EF4-FFF2-40B4-BE49-F238E27FC236}">
                <a16:creationId xmlns:a16="http://schemas.microsoft.com/office/drawing/2014/main" id="{36BB45A4-1906-406A-85F8-090898D0BB55}"/>
              </a:ext>
            </a:extLst>
          </p:cNvPr>
          <p:cNvSpPr txBox="1"/>
          <p:nvPr/>
        </p:nvSpPr>
        <p:spPr>
          <a:xfrm>
            <a:off x="10321433" y="5175256"/>
            <a:ext cx="1245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address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space</a:t>
            </a:r>
          </a:p>
        </p:txBody>
      </p:sp>
      <p:sp>
        <p:nvSpPr>
          <p:cNvPr id="23" name="Slide Number Placeholder 22">
            <a:extLst>
              <a:ext uri="{FF2B5EF4-FFF2-40B4-BE49-F238E27FC236}">
                <a16:creationId xmlns:a16="http://schemas.microsoft.com/office/drawing/2014/main" id="{2492512F-ECBE-46E4-A526-BAA6555AF9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cxnSp>
        <p:nvCxnSpPr>
          <p:cNvPr id="4" name="Straight Connector 3">
            <a:extLst>
              <a:ext uri="{FF2B5EF4-FFF2-40B4-BE49-F238E27FC236}">
                <a16:creationId xmlns:a16="http://schemas.microsoft.com/office/drawing/2014/main" id="{47068CD0-8BA2-4169-3DA4-46AA2CCF934B}"/>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7B01A97-9EBB-6212-79CF-A521A5F6B00A}"/>
              </a:ext>
            </a:extLst>
          </p:cNvPr>
          <p:cNvCxnSpPr>
            <a:cxnSpLocks/>
          </p:cNvCxnSpPr>
          <p:nvPr/>
        </p:nvCxnSpPr>
        <p:spPr>
          <a:xfrm flipV="1">
            <a:off x="10456529" y="1836264"/>
            <a:ext cx="946383" cy="651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5C6C932-0C67-E1F0-AF72-9AF83ECE38E5}"/>
              </a:ext>
            </a:extLst>
          </p:cNvPr>
          <p:cNvCxnSpPr>
            <a:cxnSpLocks/>
            <a:stCxn id="10" idx="3"/>
          </p:cNvCxnSpPr>
          <p:nvPr/>
        </p:nvCxnSpPr>
        <p:spPr>
          <a:xfrm>
            <a:off x="8353853" y="2702443"/>
            <a:ext cx="2107746" cy="497293"/>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0ABE5AA-3132-880B-D794-24C0205AF4F6}"/>
              </a:ext>
            </a:extLst>
          </p:cNvPr>
          <p:cNvSpPr/>
          <p:nvPr/>
        </p:nvSpPr>
        <p:spPr>
          <a:xfrm>
            <a:off x="3279202" y="2474788"/>
            <a:ext cx="5074651" cy="45531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Address </a:t>
            </a:r>
            <a:r>
              <a:rPr lang="en-US" sz="2200" noProof="0">
                <a:solidFill>
                  <a:prstClr val="white"/>
                </a:solidFill>
                <a:latin typeface="Calibri" panose="020F0502020204030204"/>
              </a:rPr>
              <a:t>(</a:t>
            </a:r>
            <a:r>
              <a:rPr lang="en-US" sz="2200">
                <a:solidFill>
                  <a:prstClr val="white"/>
                </a:solidFill>
                <a:latin typeface="Calibri" panose="020F0502020204030204"/>
              </a:rPr>
              <a:t>60 bits*</a:t>
            </a: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t>
            </a:r>
          </a:p>
        </p:txBody>
      </p:sp>
      <p:cxnSp>
        <p:nvCxnSpPr>
          <p:cNvPr id="14" name="Straight Connector 13">
            <a:extLst>
              <a:ext uri="{FF2B5EF4-FFF2-40B4-BE49-F238E27FC236}">
                <a16:creationId xmlns:a16="http://schemas.microsoft.com/office/drawing/2014/main" id="{92F4513C-209E-B8E7-564C-EDCC8A19CBBA}"/>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C1963F94-0C25-20B9-8D60-20E995C2820F}"/>
              </a:ext>
            </a:extLst>
          </p:cNvPr>
          <p:cNvSpPr/>
          <p:nvPr/>
        </p:nvSpPr>
        <p:spPr>
          <a:xfrm flipH="1">
            <a:off x="2227004" y="2474788"/>
            <a:ext cx="278905" cy="460851"/>
          </a:xfrm>
          <a:prstGeom prst="righ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A3E9754-C04B-03D4-F364-FB6874663398}"/>
              </a:ext>
            </a:extLst>
          </p:cNvPr>
          <p:cNvSpPr txBox="1"/>
          <p:nvPr/>
        </p:nvSpPr>
        <p:spPr>
          <a:xfrm rot="16200000">
            <a:off x="1146868" y="2385152"/>
            <a:ext cx="1544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64-bit MTE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a:t>
            </a:r>
          </a:p>
        </p:txBody>
      </p:sp>
      <p:sp>
        <p:nvSpPr>
          <p:cNvPr id="5" name="Rectangle 4">
            <a:extLst>
              <a:ext uri="{FF2B5EF4-FFF2-40B4-BE49-F238E27FC236}">
                <a16:creationId xmlns:a16="http://schemas.microsoft.com/office/drawing/2014/main" id="{0C598940-D75F-2CE7-6953-A42953380040}"/>
              </a:ext>
            </a:extLst>
          </p:cNvPr>
          <p:cNvSpPr/>
          <p:nvPr/>
        </p:nvSpPr>
        <p:spPr>
          <a:xfrm>
            <a:off x="11535056" y="1560372"/>
            <a:ext cx="155527" cy="13794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A07F2D-941F-546F-9B17-F2ECE14A81A4}"/>
              </a:ext>
            </a:extLst>
          </p:cNvPr>
          <p:cNvSpPr/>
          <p:nvPr/>
        </p:nvSpPr>
        <p:spPr>
          <a:xfrm>
            <a:off x="11535056" y="1698318"/>
            <a:ext cx="155527" cy="13794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CE52492-5A92-FA9F-EE49-5A19C80B7CD3}"/>
              </a:ext>
            </a:extLst>
          </p:cNvPr>
          <p:cNvSpPr/>
          <p:nvPr/>
        </p:nvSpPr>
        <p:spPr>
          <a:xfrm>
            <a:off x="11535056" y="1836264"/>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BF812C-554A-48CE-CF41-50851E5ED8F1}"/>
              </a:ext>
            </a:extLst>
          </p:cNvPr>
          <p:cNvSpPr/>
          <p:nvPr/>
        </p:nvSpPr>
        <p:spPr>
          <a:xfrm>
            <a:off x="11535056" y="1974210"/>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2A1177-8D3E-250D-2C57-E8E650E15941}"/>
              </a:ext>
            </a:extLst>
          </p:cNvPr>
          <p:cNvSpPr/>
          <p:nvPr/>
        </p:nvSpPr>
        <p:spPr>
          <a:xfrm>
            <a:off x="11535056" y="2110402"/>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7E74C7-FD02-E8B3-8BFE-500D0A2C9B72}"/>
              </a:ext>
            </a:extLst>
          </p:cNvPr>
          <p:cNvSpPr/>
          <p:nvPr/>
        </p:nvSpPr>
        <p:spPr>
          <a:xfrm>
            <a:off x="11535056" y="2248348"/>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37F727B-0E7A-E240-7E4A-3147F07DEF71}"/>
              </a:ext>
            </a:extLst>
          </p:cNvPr>
          <p:cNvSpPr/>
          <p:nvPr/>
        </p:nvSpPr>
        <p:spPr>
          <a:xfrm>
            <a:off x="11535056" y="2386294"/>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D6B1A9-C1D7-A786-9AE1-8E8897C9B58F}"/>
              </a:ext>
            </a:extLst>
          </p:cNvPr>
          <p:cNvSpPr/>
          <p:nvPr/>
        </p:nvSpPr>
        <p:spPr>
          <a:xfrm>
            <a:off x="11535056" y="2524240"/>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8CD85D4-033C-BB9F-A82C-3FF09DE2EABE}"/>
              </a:ext>
            </a:extLst>
          </p:cNvPr>
          <p:cNvSpPr/>
          <p:nvPr/>
        </p:nvSpPr>
        <p:spPr>
          <a:xfrm>
            <a:off x="11535056" y="2662186"/>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FA108F0-228C-EE18-162D-C7A49D30B44F}"/>
              </a:ext>
            </a:extLst>
          </p:cNvPr>
          <p:cNvSpPr/>
          <p:nvPr/>
        </p:nvSpPr>
        <p:spPr>
          <a:xfrm>
            <a:off x="11535056" y="2800132"/>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BA93D44-B1FA-6DBA-A749-DB06F6513B9D}"/>
              </a:ext>
            </a:extLst>
          </p:cNvPr>
          <p:cNvSpPr/>
          <p:nvPr/>
        </p:nvSpPr>
        <p:spPr>
          <a:xfrm>
            <a:off x="11535056" y="2938078"/>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C6822B-F5E8-6CEB-7F84-83400F53840F}"/>
              </a:ext>
            </a:extLst>
          </p:cNvPr>
          <p:cNvSpPr/>
          <p:nvPr/>
        </p:nvSpPr>
        <p:spPr>
          <a:xfrm>
            <a:off x="11535056" y="3076024"/>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9DA63E6-ED57-E15E-51CC-74A8A5F50733}"/>
              </a:ext>
            </a:extLst>
          </p:cNvPr>
          <p:cNvSpPr/>
          <p:nvPr/>
        </p:nvSpPr>
        <p:spPr>
          <a:xfrm>
            <a:off x="11535056" y="3212216"/>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0E78BB-3108-309F-BB03-6519087B811A}"/>
              </a:ext>
            </a:extLst>
          </p:cNvPr>
          <p:cNvSpPr/>
          <p:nvPr/>
        </p:nvSpPr>
        <p:spPr>
          <a:xfrm>
            <a:off x="11535056" y="3350162"/>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B22E23-907C-79A5-2DAE-E8FED4A7B39F}"/>
              </a:ext>
            </a:extLst>
          </p:cNvPr>
          <p:cNvSpPr/>
          <p:nvPr/>
        </p:nvSpPr>
        <p:spPr>
          <a:xfrm>
            <a:off x="11535056" y="3488108"/>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EB09A42-8A1B-A644-41BE-9A73A41DD1BE}"/>
              </a:ext>
            </a:extLst>
          </p:cNvPr>
          <p:cNvSpPr/>
          <p:nvPr/>
        </p:nvSpPr>
        <p:spPr>
          <a:xfrm>
            <a:off x="11535056" y="3626054"/>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EB52A01-A4DE-4BD6-3F91-EC129088A9FF}"/>
              </a:ext>
            </a:extLst>
          </p:cNvPr>
          <p:cNvSpPr/>
          <p:nvPr/>
        </p:nvSpPr>
        <p:spPr>
          <a:xfrm>
            <a:off x="11535056" y="3764000"/>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E0775D1-852F-4A0B-BC58-36D22C4EEEB1}"/>
              </a:ext>
            </a:extLst>
          </p:cNvPr>
          <p:cNvSpPr/>
          <p:nvPr/>
        </p:nvSpPr>
        <p:spPr>
          <a:xfrm>
            <a:off x="11535056" y="3901946"/>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1D794D9-64C9-B194-47F0-A27E5FE5D4B6}"/>
              </a:ext>
            </a:extLst>
          </p:cNvPr>
          <p:cNvSpPr/>
          <p:nvPr/>
        </p:nvSpPr>
        <p:spPr>
          <a:xfrm>
            <a:off x="11535056" y="4039892"/>
            <a:ext cx="155527" cy="137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532E18-53D2-455B-272C-DF073A16E586}"/>
              </a:ext>
            </a:extLst>
          </p:cNvPr>
          <p:cNvSpPr/>
          <p:nvPr/>
        </p:nvSpPr>
        <p:spPr>
          <a:xfrm>
            <a:off x="11535056" y="4177838"/>
            <a:ext cx="155527" cy="13794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22C0B87-6497-5506-8E73-83BC1050F042}"/>
              </a:ext>
            </a:extLst>
          </p:cNvPr>
          <p:cNvSpPr/>
          <p:nvPr/>
        </p:nvSpPr>
        <p:spPr>
          <a:xfrm>
            <a:off x="11535056" y="4314030"/>
            <a:ext cx="155527" cy="13794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1DA86BF-EA31-EC17-9477-E5AE951068CA}"/>
              </a:ext>
            </a:extLst>
          </p:cNvPr>
          <p:cNvSpPr/>
          <p:nvPr/>
        </p:nvSpPr>
        <p:spPr>
          <a:xfrm>
            <a:off x="11535056" y="4451976"/>
            <a:ext cx="155527" cy="13794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8D3B7FB-FB4F-F9BE-6271-9589E0A53B1B}"/>
              </a:ext>
            </a:extLst>
          </p:cNvPr>
          <p:cNvSpPr/>
          <p:nvPr/>
        </p:nvSpPr>
        <p:spPr>
          <a:xfrm>
            <a:off x="11535056" y="4589922"/>
            <a:ext cx="155527" cy="13794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5A734D4-7B5C-54D1-C194-8851A195A3C9}"/>
              </a:ext>
            </a:extLst>
          </p:cNvPr>
          <p:cNvSpPr/>
          <p:nvPr/>
        </p:nvSpPr>
        <p:spPr>
          <a:xfrm>
            <a:off x="11535056" y="4727868"/>
            <a:ext cx="155527" cy="13794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55730D-28F6-7188-9556-4DF32BEFBF62}"/>
              </a:ext>
            </a:extLst>
          </p:cNvPr>
          <p:cNvSpPr/>
          <p:nvPr/>
        </p:nvSpPr>
        <p:spPr>
          <a:xfrm>
            <a:off x="11535056" y="1415738"/>
            <a:ext cx="155527" cy="13794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33FDCE0-D903-6867-1F79-F332184F7563}"/>
              </a:ext>
            </a:extLst>
          </p:cNvPr>
          <p:cNvSpPr/>
          <p:nvPr/>
        </p:nvSpPr>
        <p:spPr>
          <a:xfrm>
            <a:off x="2679504" y="2474787"/>
            <a:ext cx="599698" cy="4608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Tag</a:t>
            </a:r>
          </a:p>
        </p:txBody>
      </p:sp>
      <p:sp>
        <p:nvSpPr>
          <p:cNvPr id="44" name="TextBox 43">
            <a:extLst>
              <a:ext uri="{FF2B5EF4-FFF2-40B4-BE49-F238E27FC236}">
                <a16:creationId xmlns:a16="http://schemas.microsoft.com/office/drawing/2014/main" id="{3A03182D-E6B1-3160-19C3-CACF1B6BDF43}"/>
              </a:ext>
            </a:extLst>
          </p:cNvPr>
          <p:cNvSpPr txBox="1"/>
          <p:nvPr/>
        </p:nvSpPr>
        <p:spPr>
          <a:xfrm>
            <a:off x="7652618" y="6488668"/>
            <a:ext cx="2189125" cy="369332"/>
          </a:xfrm>
          <a:prstGeom prst="rect">
            <a:avLst/>
          </a:prstGeom>
          <a:noFill/>
        </p:spPr>
        <p:txBody>
          <a:bodyPr wrap="none" rtlCol="0">
            <a:spAutoFit/>
          </a:bodyPr>
          <a:lstStyle/>
          <a:p>
            <a:r>
              <a:rPr lang="en-US">
                <a:hlinkClick r:id="rId3"/>
              </a:rPr>
              <a:t>Arm MTE whitepaper</a:t>
            </a:r>
            <a:endParaRPr lang="en-US"/>
          </a:p>
        </p:txBody>
      </p:sp>
      <p:sp>
        <p:nvSpPr>
          <p:cNvPr id="45" name="TextBox 44">
            <a:extLst>
              <a:ext uri="{FF2B5EF4-FFF2-40B4-BE49-F238E27FC236}">
                <a16:creationId xmlns:a16="http://schemas.microsoft.com/office/drawing/2014/main" id="{E7AB27B7-BD5A-C5D2-3EC7-961F40E7F22C}"/>
              </a:ext>
            </a:extLst>
          </p:cNvPr>
          <p:cNvSpPr txBox="1"/>
          <p:nvPr/>
        </p:nvSpPr>
        <p:spPr>
          <a:xfrm>
            <a:off x="0" y="6488280"/>
            <a:ext cx="7508722" cy="369332"/>
          </a:xfrm>
          <a:prstGeom prst="rect">
            <a:avLst/>
          </a:prstGeom>
          <a:noFill/>
        </p:spPr>
        <p:txBody>
          <a:bodyPr wrap="none" rtlCol="0">
            <a:spAutoFit/>
          </a:bodyPr>
          <a:lstStyle/>
          <a:p>
            <a:r>
              <a:rPr lang="en-US">
                <a:hlinkClick r:id="rId4"/>
              </a:rPr>
              <a:t>Arm - Delivering enhanced security through Memory Tagging Extension (2021)</a:t>
            </a:r>
            <a:endParaRPr lang="en-US"/>
          </a:p>
        </p:txBody>
      </p:sp>
    </p:spTree>
    <p:extLst>
      <p:ext uri="{BB962C8B-B14F-4D97-AF65-F5344CB8AC3E}">
        <p14:creationId xmlns:p14="http://schemas.microsoft.com/office/powerpoint/2010/main" val="158780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3" grpId="0" animBg="1"/>
      <p:bldP spid="16" grpId="0" animBg="1"/>
      <p:bldP spid="17" grpId="0" animBg="1"/>
      <p:bldP spid="19" grpId="0" animBg="1"/>
      <p:bldP spid="20"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5A9B0-3E23-82F7-BBF5-EEBEEAB1955C}"/>
              </a:ext>
            </a:extLst>
          </p:cNvPr>
          <p:cNvSpPr>
            <a:spLocks noGrp="1"/>
          </p:cNvSpPr>
          <p:nvPr>
            <p:ph sz="quarter" idx="13"/>
          </p:nvPr>
        </p:nvSpPr>
        <p:spPr/>
        <p:txBody>
          <a:bodyPr anchor="ctr">
            <a:normAutofit/>
          </a:bodyPr>
          <a:lstStyle/>
          <a:p>
            <a:r>
              <a:rPr lang="en-US" sz="2400"/>
              <a:t>Software (heap, compiler) can ensure that adjacent objects never the same color:</a:t>
            </a:r>
          </a:p>
          <a:p>
            <a:pPr marL="0" indent="0">
              <a:buNone/>
            </a:pPr>
            <a:endParaRPr lang="en-US" sz="2400"/>
          </a:p>
          <a:p>
            <a:pPr marL="0" indent="0">
              <a:buNone/>
            </a:pPr>
            <a:endParaRPr lang="en-US" sz="2400"/>
          </a:p>
          <a:p>
            <a:pPr marL="0" indent="0">
              <a:buNone/>
            </a:pPr>
            <a:endParaRPr lang="en-US" sz="2400"/>
          </a:p>
          <a:p>
            <a:pPr marL="0" indent="0">
              <a:buNone/>
            </a:pPr>
            <a:endParaRPr lang="en-US" sz="2400"/>
          </a:p>
          <a:p>
            <a:pPr marL="0" indent="0">
              <a:buNone/>
            </a:pPr>
            <a:endParaRPr lang="en-US" sz="2400"/>
          </a:p>
          <a:p>
            <a:r>
              <a:rPr lang="en-US" sz="2400"/>
              <a:t>Easy in </a:t>
            </a:r>
            <a:r>
              <a:rPr lang="en-US">
                <a:latin typeface="Consolas" panose="020B0609020204030204" pitchFamily="49" charset="0"/>
              </a:rPr>
              <a:t>malloc</a:t>
            </a:r>
            <a:r>
              <a:rPr lang="en-US" sz="2400"/>
              <a:t>; some subtlety in stack handling; </a:t>
            </a:r>
            <a:r>
              <a:rPr lang="en-US" sz="2400" err="1"/>
              <a:t>globals</a:t>
            </a:r>
            <a:r>
              <a:rPr lang="en-US" sz="2400"/>
              <a:t> (</a:t>
            </a:r>
            <a:r>
              <a:rPr lang="en-US">
                <a:latin typeface="Consolas" panose="020B0609020204030204" pitchFamily="49" charset="0"/>
              </a:rPr>
              <a:t>.data</a:t>
            </a:r>
            <a:r>
              <a:rPr lang="en-US" sz="2400"/>
              <a:t>) a little tricky</a:t>
            </a:r>
          </a:p>
        </p:txBody>
      </p:sp>
      <p:sp>
        <p:nvSpPr>
          <p:cNvPr id="2" name="Slide Number Placeholder 1">
            <a:extLst>
              <a:ext uri="{FF2B5EF4-FFF2-40B4-BE49-F238E27FC236}">
                <a16:creationId xmlns:a16="http://schemas.microsoft.com/office/drawing/2014/main" id="{B9439406-08DB-3EFD-7F79-A8C279B1F02A}"/>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28</a:t>
            </a:fld>
            <a:endParaRPr lang="en-US">
              <a:solidFill>
                <a:prstClr val="white">
                  <a:lumMod val="50000"/>
                </a:prstClr>
              </a:solidFill>
            </a:endParaRPr>
          </a:p>
        </p:txBody>
      </p:sp>
      <p:sp>
        <p:nvSpPr>
          <p:cNvPr id="4" name="Title 3">
            <a:extLst>
              <a:ext uri="{FF2B5EF4-FFF2-40B4-BE49-F238E27FC236}">
                <a16:creationId xmlns:a16="http://schemas.microsoft.com/office/drawing/2014/main" id="{7FBB813F-AD66-4020-1E03-B77258E6A542}"/>
              </a:ext>
            </a:extLst>
          </p:cNvPr>
          <p:cNvSpPr>
            <a:spLocks noGrp="1"/>
          </p:cNvSpPr>
          <p:nvPr>
            <p:ph type="ctrTitle"/>
          </p:nvPr>
        </p:nvSpPr>
        <p:spPr/>
        <p:txBody>
          <a:bodyPr/>
          <a:lstStyle/>
          <a:p>
            <a:r>
              <a:rPr lang="en-US"/>
              <a:t>MTE for Spatial Safety</a:t>
            </a:r>
          </a:p>
        </p:txBody>
      </p:sp>
      <p:sp>
        <p:nvSpPr>
          <p:cNvPr id="5" name="Rectangle 4">
            <a:extLst>
              <a:ext uri="{FF2B5EF4-FFF2-40B4-BE49-F238E27FC236}">
                <a16:creationId xmlns:a16="http://schemas.microsoft.com/office/drawing/2014/main" id="{A0A8721B-041F-281B-5ACE-5595CE00AF7B}"/>
              </a:ext>
            </a:extLst>
          </p:cNvPr>
          <p:cNvSpPr/>
          <p:nvPr/>
        </p:nvSpPr>
        <p:spPr>
          <a:xfrm>
            <a:off x="2576395" y="3177018"/>
            <a:ext cx="808074" cy="228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CAFBA9-91E9-AA21-7B97-2F1D938B300E}"/>
              </a:ext>
            </a:extLst>
          </p:cNvPr>
          <p:cNvSpPr/>
          <p:nvPr/>
        </p:nvSpPr>
        <p:spPr>
          <a:xfrm>
            <a:off x="3384469" y="3177018"/>
            <a:ext cx="1232190" cy="2286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208BF27-30DD-F8CE-D65E-EB2F4C92584A}"/>
              </a:ext>
            </a:extLst>
          </p:cNvPr>
          <p:cNvSpPr/>
          <p:nvPr/>
        </p:nvSpPr>
        <p:spPr>
          <a:xfrm>
            <a:off x="4616659" y="3177018"/>
            <a:ext cx="1192032" cy="2286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F232EF-B01A-670B-9B8B-B265D18AE2AC}"/>
              </a:ext>
            </a:extLst>
          </p:cNvPr>
          <p:cNvSpPr/>
          <p:nvPr/>
        </p:nvSpPr>
        <p:spPr>
          <a:xfrm>
            <a:off x="5808691" y="3177018"/>
            <a:ext cx="2424222" cy="228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C48558-65FD-73A3-2F6F-2C009F747F29}"/>
              </a:ext>
            </a:extLst>
          </p:cNvPr>
          <p:cNvSpPr/>
          <p:nvPr/>
        </p:nvSpPr>
        <p:spPr>
          <a:xfrm>
            <a:off x="8232913" y="3177018"/>
            <a:ext cx="808074" cy="2286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44BB7C-3F7D-FC24-5262-052852D72940}"/>
              </a:ext>
            </a:extLst>
          </p:cNvPr>
          <p:cNvSpPr/>
          <p:nvPr/>
        </p:nvSpPr>
        <p:spPr>
          <a:xfrm>
            <a:off x="9040987" y="3177018"/>
            <a:ext cx="808074" cy="2286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3DD8522-0D9C-5C7D-CF84-FA66327F57DF}"/>
              </a:ext>
            </a:extLst>
          </p:cNvPr>
          <p:cNvCxnSpPr>
            <a:cxnSpLocks/>
          </p:cNvCxnSpPr>
          <p:nvPr/>
        </p:nvCxnSpPr>
        <p:spPr>
          <a:xfrm flipV="1">
            <a:off x="5964637" y="3418023"/>
            <a:ext cx="0" cy="595671"/>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Callout: Bent Line with No Border 21">
            <a:extLst>
              <a:ext uri="{FF2B5EF4-FFF2-40B4-BE49-F238E27FC236}">
                <a16:creationId xmlns:a16="http://schemas.microsoft.com/office/drawing/2014/main" id="{FD1A0C71-1869-F155-268E-252871F47C9A}"/>
              </a:ext>
            </a:extLst>
          </p:cNvPr>
          <p:cNvSpPr/>
          <p:nvPr/>
        </p:nvSpPr>
        <p:spPr>
          <a:xfrm>
            <a:off x="8987822" y="3711445"/>
            <a:ext cx="2356887" cy="612648"/>
          </a:xfrm>
          <a:prstGeom prst="callout2">
            <a:avLst>
              <a:gd name="adj1" fmla="val 18750"/>
              <a:gd name="adj2" fmla="val -8333"/>
              <a:gd name="adj3" fmla="val 18750"/>
              <a:gd name="adj4" fmla="val -137569"/>
              <a:gd name="adj5" fmla="val -27413"/>
              <a:gd name="adj6" fmla="val -146649"/>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7" name="Callout: Bent Line with No Border 16">
            <a:extLst>
              <a:ext uri="{FF2B5EF4-FFF2-40B4-BE49-F238E27FC236}">
                <a16:creationId xmlns:a16="http://schemas.microsoft.com/office/drawing/2014/main" id="{FBE4BD60-F312-D222-A884-FB6416797EFE}"/>
              </a:ext>
            </a:extLst>
          </p:cNvPr>
          <p:cNvSpPr/>
          <p:nvPr/>
        </p:nvSpPr>
        <p:spPr>
          <a:xfrm>
            <a:off x="8987823" y="3707370"/>
            <a:ext cx="2356887" cy="612648"/>
          </a:xfrm>
          <a:prstGeom prst="callout2">
            <a:avLst>
              <a:gd name="adj1" fmla="val 18750"/>
              <a:gd name="adj2" fmla="val -8333"/>
              <a:gd name="adj3" fmla="val 18750"/>
              <a:gd name="adj4" fmla="val -16667"/>
              <a:gd name="adj5" fmla="val -27498"/>
              <a:gd name="adj6" fmla="val -26649"/>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Adjacent overflow and underflow caught</a:t>
            </a:r>
          </a:p>
        </p:txBody>
      </p:sp>
      <p:sp>
        <p:nvSpPr>
          <p:cNvPr id="24" name="Callout: Bent Line with No Border 23">
            <a:extLst>
              <a:ext uri="{FF2B5EF4-FFF2-40B4-BE49-F238E27FC236}">
                <a16:creationId xmlns:a16="http://schemas.microsoft.com/office/drawing/2014/main" id="{2F8659F2-67A6-86EA-6F45-A98AAC25497C}"/>
              </a:ext>
            </a:extLst>
          </p:cNvPr>
          <p:cNvSpPr/>
          <p:nvPr/>
        </p:nvSpPr>
        <p:spPr>
          <a:xfrm flipH="1">
            <a:off x="626595" y="3717483"/>
            <a:ext cx="2441934" cy="612648"/>
          </a:xfrm>
          <a:prstGeom prst="callout2">
            <a:avLst>
              <a:gd name="adj1" fmla="val 18750"/>
              <a:gd name="adj2" fmla="val -8333"/>
              <a:gd name="adj3" fmla="val 18750"/>
              <a:gd name="adj4" fmla="val -16667"/>
              <a:gd name="adj5" fmla="val -27498"/>
              <a:gd name="adj6" fmla="val -26649"/>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Further displacements caught 15/16 times*</a:t>
            </a:r>
          </a:p>
        </p:txBody>
      </p:sp>
      <p:cxnSp>
        <p:nvCxnSpPr>
          <p:cNvPr id="7" name="Straight Arrow Connector 6">
            <a:extLst>
              <a:ext uri="{FF2B5EF4-FFF2-40B4-BE49-F238E27FC236}">
                <a16:creationId xmlns:a16="http://schemas.microsoft.com/office/drawing/2014/main" id="{4E02AB1C-D3F7-B2E1-3333-934685459BD9}"/>
              </a:ext>
            </a:extLst>
          </p:cNvPr>
          <p:cNvCxnSpPr>
            <a:cxnSpLocks/>
          </p:cNvCxnSpPr>
          <p:nvPr/>
        </p:nvCxnSpPr>
        <p:spPr>
          <a:xfrm flipV="1">
            <a:off x="8301972" y="3419647"/>
            <a:ext cx="0" cy="595671"/>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3C8AD917-5159-FA57-2E6B-74DE81CBC66C}"/>
              </a:ext>
            </a:extLst>
          </p:cNvPr>
          <p:cNvCxnSpPr>
            <a:cxnSpLocks/>
          </p:cNvCxnSpPr>
          <p:nvPr/>
        </p:nvCxnSpPr>
        <p:spPr>
          <a:xfrm flipV="1">
            <a:off x="5470542" y="3429000"/>
            <a:ext cx="0" cy="595671"/>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2BF93C72-A918-F0BD-0DCA-E1F21BCA783A}"/>
              </a:ext>
            </a:extLst>
          </p:cNvPr>
          <p:cNvCxnSpPr>
            <a:cxnSpLocks/>
          </p:cNvCxnSpPr>
          <p:nvPr/>
        </p:nvCxnSpPr>
        <p:spPr>
          <a:xfrm flipV="1">
            <a:off x="3787723" y="3418023"/>
            <a:ext cx="0" cy="595671"/>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758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0.1918 0.00023 L 4.16667E-7 3.7037E-7 " pathEditMode="relative" rAng="0" ptsTypes="AA">
                                      <p:cBhvr>
                                        <p:cTn id="8" dur="2000" fill="hold"/>
                                        <p:tgtEl>
                                          <p:spTgt spid="7"/>
                                        </p:tgtEl>
                                        <p:attrNameLst>
                                          <p:attrName>ppt_x</p:attrName>
                                          <p:attrName>ppt_y</p:attrName>
                                        </p:attrNameLst>
                                      </p:cBhvr>
                                      <p:rCtr x="9583" y="0"/>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p:stCondLst>
                              <p:cond delay="2000"/>
                            </p:stCondLst>
                            <p:childTnLst>
                              <p:par>
                                <p:cTn id="16" presetID="42" presetClass="path" presetSubtype="0" accel="50000" decel="50000" fill="hold" nodeType="afterEffect">
                                  <p:stCondLst>
                                    <p:cond delay="0"/>
                                  </p:stCondLst>
                                  <p:childTnLst>
                                    <p:animMotion origin="layout" path="M 0.04049 -0.00116 L 2.08333E-6 2.96296E-6 " pathEditMode="relative" rAng="0" ptsTypes="AA">
                                      <p:cBhvr>
                                        <p:cTn id="17" dur="2000" fill="hold"/>
                                        <p:tgtEl>
                                          <p:spTgt spid="8"/>
                                        </p:tgtEl>
                                        <p:attrNameLst>
                                          <p:attrName>ppt_x</p:attrName>
                                          <p:attrName>ppt_y</p:attrName>
                                        </p:attrNameLst>
                                      </p:cBhvr>
                                      <p:rCtr x="-2031" y="46"/>
                                    </p:animMotion>
                                  </p:childTnLst>
                                </p:cTn>
                              </p:par>
                            </p:childTnLst>
                          </p:cTn>
                        </p:par>
                        <p:par>
                          <p:cTn id="18" fill="hold">
                            <p:stCondLst>
                              <p:cond delay="4000"/>
                            </p:stCondLst>
                            <p:childTnLst>
                              <p:par>
                                <p:cTn id="19" presetID="1"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0"/>
                            </p:stCondLst>
                            <p:childTnLst>
                              <p:par>
                                <p:cTn id="26" presetID="42" presetClass="path" presetSubtype="0" accel="50000" decel="50000" fill="hold" nodeType="afterEffect">
                                  <p:stCondLst>
                                    <p:cond delay="0"/>
                                  </p:stCondLst>
                                  <p:childTnLst>
                                    <p:animMotion origin="layout" path="M 0.17851 -0.00116 L 2.91667E-6 3.7037E-7 " pathEditMode="relative" rAng="0" ptsTypes="AA">
                                      <p:cBhvr>
                                        <p:cTn id="27" dur="2000" fill="hold"/>
                                        <p:tgtEl>
                                          <p:spTgt spid="11"/>
                                        </p:tgtEl>
                                        <p:attrNameLst>
                                          <p:attrName>ppt_x</p:attrName>
                                          <p:attrName>ppt_y</p:attrName>
                                        </p:attrNameLst>
                                      </p:cBhvr>
                                      <p:rCtr x="-8932" y="69"/>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5A9B0-3E23-82F7-BBF5-EEBEEAB1955C}"/>
              </a:ext>
            </a:extLst>
          </p:cNvPr>
          <p:cNvSpPr>
            <a:spLocks noGrp="1"/>
          </p:cNvSpPr>
          <p:nvPr>
            <p:ph sz="quarter" idx="13"/>
          </p:nvPr>
        </p:nvSpPr>
        <p:spPr>
          <a:xfrm>
            <a:off x="558800" y="1030149"/>
            <a:ext cx="11074400" cy="1265542"/>
          </a:xfrm>
        </p:spPr>
        <p:txBody>
          <a:bodyPr/>
          <a:lstStyle/>
          <a:p>
            <a:r>
              <a:rPr lang="en-US"/>
              <a:t>Heap temporal safety: freed and (re)allocated objects’ colors changed</a:t>
            </a:r>
          </a:p>
          <a:p>
            <a:pPr lvl="1"/>
            <a:r>
              <a:rPr lang="en-US"/>
              <a:t>Easiest to pick allocated object color (not neighbors!) at random; will </a:t>
            </a:r>
            <a:r>
              <a:rPr lang="en-US" i="1"/>
              <a:t>most likely</a:t>
            </a:r>
            <a:r>
              <a:rPr lang="en-US"/>
              <a:t> be a different color.</a:t>
            </a:r>
          </a:p>
          <a:p>
            <a:pPr lvl="1"/>
            <a:r>
              <a:rPr lang="en-US"/>
              <a:t>Might reserve one color for free objects &amp; always exclude previous color</a:t>
            </a:r>
          </a:p>
        </p:txBody>
      </p:sp>
      <p:sp>
        <p:nvSpPr>
          <p:cNvPr id="2" name="Slide Number Placeholder 1">
            <a:extLst>
              <a:ext uri="{FF2B5EF4-FFF2-40B4-BE49-F238E27FC236}">
                <a16:creationId xmlns:a16="http://schemas.microsoft.com/office/drawing/2014/main" id="{B9439406-08DB-3EFD-7F79-A8C279B1F02A}"/>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29</a:t>
            </a:fld>
            <a:endParaRPr lang="en-US">
              <a:solidFill>
                <a:prstClr val="white">
                  <a:lumMod val="50000"/>
                </a:prstClr>
              </a:solidFill>
            </a:endParaRPr>
          </a:p>
        </p:txBody>
      </p:sp>
      <p:sp>
        <p:nvSpPr>
          <p:cNvPr id="4" name="Title 3">
            <a:extLst>
              <a:ext uri="{FF2B5EF4-FFF2-40B4-BE49-F238E27FC236}">
                <a16:creationId xmlns:a16="http://schemas.microsoft.com/office/drawing/2014/main" id="{7FBB813F-AD66-4020-1E03-B77258E6A542}"/>
              </a:ext>
            </a:extLst>
          </p:cNvPr>
          <p:cNvSpPr>
            <a:spLocks noGrp="1"/>
          </p:cNvSpPr>
          <p:nvPr>
            <p:ph type="ctrTitle"/>
          </p:nvPr>
        </p:nvSpPr>
        <p:spPr/>
        <p:txBody>
          <a:bodyPr/>
          <a:lstStyle/>
          <a:p>
            <a:r>
              <a:rPr lang="en-US"/>
              <a:t>MTE for Temporal Safety</a:t>
            </a:r>
          </a:p>
        </p:txBody>
      </p:sp>
      <p:sp>
        <p:nvSpPr>
          <p:cNvPr id="25" name="Rectangle 24">
            <a:extLst>
              <a:ext uri="{FF2B5EF4-FFF2-40B4-BE49-F238E27FC236}">
                <a16:creationId xmlns:a16="http://schemas.microsoft.com/office/drawing/2014/main" id="{7464B9E5-5C30-6414-DC1D-1E4D29597962}"/>
              </a:ext>
            </a:extLst>
          </p:cNvPr>
          <p:cNvSpPr/>
          <p:nvPr/>
        </p:nvSpPr>
        <p:spPr>
          <a:xfrm>
            <a:off x="2254106" y="2652652"/>
            <a:ext cx="808074" cy="228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D2716B-4F80-C6B2-3F7E-419B97A32743}"/>
              </a:ext>
            </a:extLst>
          </p:cNvPr>
          <p:cNvSpPr/>
          <p:nvPr/>
        </p:nvSpPr>
        <p:spPr>
          <a:xfrm>
            <a:off x="3062180" y="2652652"/>
            <a:ext cx="1232190" cy="2286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42B44D5-B5BF-2432-B14E-3024A40F6234}"/>
              </a:ext>
            </a:extLst>
          </p:cNvPr>
          <p:cNvSpPr/>
          <p:nvPr/>
        </p:nvSpPr>
        <p:spPr>
          <a:xfrm>
            <a:off x="4294370" y="2652652"/>
            <a:ext cx="1192032" cy="2286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5DC5372-2937-5369-170D-978A1D94A66A}"/>
              </a:ext>
            </a:extLst>
          </p:cNvPr>
          <p:cNvSpPr/>
          <p:nvPr/>
        </p:nvSpPr>
        <p:spPr>
          <a:xfrm>
            <a:off x="5486402" y="2652652"/>
            <a:ext cx="2424222" cy="228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7E60BA5-4A9C-43A4-CA7E-48ACF5776556}"/>
              </a:ext>
            </a:extLst>
          </p:cNvPr>
          <p:cNvSpPr/>
          <p:nvPr/>
        </p:nvSpPr>
        <p:spPr>
          <a:xfrm>
            <a:off x="7910624" y="2652652"/>
            <a:ext cx="808074" cy="2286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691A4A7-B60B-34E2-A339-958F8D73BF6E}"/>
              </a:ext>
            </a:extLst>
          </p:cNvPr>
          <p:cNvSpPr/>
          <p:nvPr/>
        </p:nvSpPr>
        <p:spPr>
          <a:xfrm>
            <a:off x="8718698" y="2652652"/>
            <a:ext cx="808074" cy="2286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0891D10-E9D8-6976-660D-1E9EE8C7B143}"/>
              </a:ext>
            </a:extLst>
          </p:cNvPr>
          <p:cNvSpPr/>
          <p:nvPr/>
        </p:nvSpPr>
        <p:spPr>
          <a:xfrm>
            <a:off x="2254106" y="3109852"/>
            <a:ext cx="808074" cy="228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253A209-CCC7-3E04-800A-65B7327AA29B}"/>
              </a:ext>
            </a:extLst>
          </p:cNvPr>
          <p:cNvSpPr/>
          <p:nvPr/>
        </p:nvSpPr>
        <p:spPr>
          <a:xfrm>
            <a:off x="3062180" y="3109852"/>
            <a:ext cx="1232190" cy="2286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BACC90A-983E-2BA3-8D2A-C0FC960D153E}"/>
              </a:ext>
            </a:extLst>
          </p:cNvPr>
          <p:cNvSpPr/>
          <p:nvPr/>
        </p:nvSpPr>
        <p:spPr>
          <a:xfrm>
            <a:off x="4294370" y="3109852"/>
            <a:ext cx="1192032" cy="2286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A7F66EB-C78B-5F72-CB2E-B565579C3F7D}"/>
              </a:ext>
            </a:extLst>
          </p:cNvPr>
          <p:cNvSpPr/>
          <p:nvPr/>
        </p:nvSpPr>
        <p:spPr>
          <a:xfrm>
            <a:off x="5486402" y="3109852"/>
            <a:ext cx="2424222" cy="2286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BD3182AE-2DF0-39BD-F337-95C4A37AE6FF}"/>
              </a:ext>
            </a:extLst>
          </p:cNvPr>
          <p:cNvSpPr/>
          <p:nvPr/>
        </p:nvSpPr>
        <p:spPr>
          <a:xfrm>
            <a:off x="7910624" y="3109852"/>
            <a:ext cx="808074" cy="2286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7CA5EA7-E281-77A9-0ACE-76B485279C44}"/>
              </a:ext>
            </a:extLst>
          </p:cNvPr>
          <p:cNvSpPr/>
          <p:nvPr/>
        </p:nvSpPr>
        <p:spPr>
          <a:xfrm>
            <a:off x="8718698" y="3109852"/>
            <a:ext cx="808074" cy="2286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6" name="Callout: Bent Line with No Border 55">
            <a:extLst>
              <a:ext uri="{FF2B5EF4-FFF2-40B4-BE49-F238E27FC236}">
                <a16:creationId xmlns:a16="http://schemas.microsoft.com/office/drawing/2014/main" id="{23AE28BE-F299-C032-7EBC-96778AD24BDB}"/>
              </a:ext>
            </a:extLst>
          </p:cNvPr>
          <p:cNvSpPr/>
          <p:nvPr/>
        </p:nvSpPr>
        <p:spPr>
          <a:xfrm>
            <a:off x="10333134" y="2639952"/>
            <a:ext cx="1378572" cy="254000"/>
          </a:xfrm>
          <a:prstGeom prst="callout2">
            <a:avLst>
              <a:gd name="adj1" fmla="val 18750"/>
              <a:gd name="adj2" fmla="val -8333"/>
              <a:gd name="adj3" fmla="val 18750"/>
              <a:gd name="adj4" fmla="val -16667"/>
              <a:gd name="adj5" fmla="val 225576"/>
              <a:gd name="adj6" fmla="val -288398"/>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ysClr val="windowText" lastClr="000000"/>
                </a:solidFill>
              </a:rPr>
              <a:t>UAF caught</a:t>
            </a:r>
          </a:p>
        </p:txBody>
      </p:sp>
      <p:sp>
        <p:nvSpPr>
          <p:cNvPr id="5" name="Rectangle 4">
            <a:extLst>
              <a:ext uri="{FF2B5EF4-FFF2-40B4-BE49-F238E27FC236}">
                <a16:creationId xmlns:a16="http://schemas.microsoft.com/office/drawing/2014/main" id="{D69BD969-A049-902E-7D72-08CCF539F034}"/>
              </a:ext>
            </a:extLst>
          </p:cNvPr>
          <p:cNvSpPr/>
          <p:nvPr/>
        </p:nvSpPr>
        <p:spPr>
          <a:xfrm>
            <a:off x="2254106" y="3565692"/>
            <a:ext cx="808074" cy="228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CD650EC-1AE8-639F-998C-1EC0D80A634B}"/>
              </a:ext>
            </a:extLst>
          </p:cNvPr>
          <p:cNvSpPr/>
          <p:nvPr/>
        </p:nvSpPr>
        <p:spPr>
          <a:xfrm>
            <a:off x="3062180" y="3565692"/>
            <a:ext cx="1232190" cy="2286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9F1184-8F75-5156-34DD-F07ED420353A}"/>
              </a:ext>
            </a:extLst>
          </p:cNvPr>
          <p:cNvSpPr/>
          <p:nvPr/>
        </p:nvSpPr>
        <p:spPr>
          <a:xfrm>
            <a:off x="4294370" y="3565692"/>
            <a:ext cx="1192032" cy="2286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59FB98-434F-746B-8E36-A15A6EB1882F}"/>
              </a:ext>
            </a:extLst>
          </p:cNvPr>
          <p:cNvSpPr/>
          <p:nvPr/>
        </p:nvSpPr>
        <p:spPr>
          <a:xfrm>
            <a:off x="5486402" y="3565692"/>
            <a:ext cx="1125868" cy="2286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520DA0-D93E-52E6-B91D-410330B42023}"/>
              </a:ext>
            </a:extLst>
          </p:cNvPr>
          <p:cNvSpPr/>
          <p:nvPr/>
        </p:nvSpPr>
        <p:spPr>
          <a:xfrm>
            <a:off x="7910624" y="3565692"/>
            <a:ext cx="808074" cy="2286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237778-CD0C-6271-6EF4-DD77AC36FECB}"/>
              </a:ext>
            </a:extLst>
          </p:cNvPr>
          <p:cNvSpPr/>
          <p:nvPr/>
        </p:nvSpPr>
        <p:spPr>
          <a:xfrm>
            <a:off x="8718698" y="3565692"/>
            <a:ext cx="808074" cy="2286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8C4C2E-1ED6-2CC2-6641-68AC7457847F}"/>
              </a:ext>
            </a:extLst>
          </p:cNvPr>
          <p:cNvSpPr/>
          <p:nvPr/>
        </p:nvSpPr>
        <p:spPr>
          <a:xfrm>
            <a:off x="6612270" y="3565692"/>
            <a:ext cx="1298354" cy="2286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allout: Bent Line with No Border 12">
            <a:extLst>
              <a:ext uri="{FF2B5EF4-FFF2-40B4-BE49-F238E27FC236}">
                <a16:creationId xmlns:a16="http://schemas.microsoft.com/office/drawing/2014/main" id="{3F5527F3-AF8F-BD89-81C6-7F0DA9E46124}"/>
              </a:ext>
            </a:extLst>
          </p:cNvPr>
          <p:cNvSpPr/>
          <p:nvPr/>
        </p:nvSpPr>
        <p:spPr>
          <a:xfrm>
            <a:off x="10333134" y="3126708"/>
            <a:ext cx="1378572" cy="915763"/>
          </a:xfrm>
          <a:prstGeom prst="callout2">
            <a:avLst>
              <a:gd name="adj1" fmla="val 18750"/>
              <a:gd name="adj2" fmla="val -8333"/>
              <a:gd name="adj3" fmla="val 18750"/>
              <a:gd name="adj4" fmla="val -16667"/>
              <a:gd name="adj5" fmla="val 61930"/>
              <a:gd name="adj6" fmla="val -285662"/>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ysClr val="windowText" lastClr="000000"/>
                </a:solidFill>
              </a:rPr>
              <a:t>UAR caught</a:t>
            </a:r>
            <a:br>
              <a:rPr lang="en-US">
                <a:solidFill>
                  <a:sysClr val="windowText" lastClr="000000"/>
                </a:solidFill>
              </a:rPr>
            </a:br>
            <a:r>
              <a:rPr lang="en-US">
                <a:solidFill>
                  <a:sysClr val="windowText" lastClr="000000"/>
                </a:solidFill>
              </a:rPr>
              <a:t>(definitely, then 14/15)</a:t>
            </a:r>
          </a:p>
        </p:txBody>
      </p:sp>
      <p:cxnSp>
        <p:nvCxnSpPr>
          <p:cNvPr id="14" name="Straight Arrow Connector 13">
            <a:extLst>
              <a:ext uri="{FF2B5EF4-FFF2-40B4-BE49-F238E27FC236}">
                <a16:creationId xmlns:a16="http://schemas.microsoft.com/office/drawing/2014/main" id="{7415CA7B-185E-7ACC-3818-7FB7840F76B4}"/>
              </a:ext>
            </a:extLst>
          </p:cNvPr>
          <p:cNvCxnSpPr>
            <a:cxnSpLocks/>
          </p:cNvCxnSpPr>
          <p:nvPr/>
        </p:nvCxnSpPr>
        <p:spPr>
          <a:xfrm>
            <a:off x="5701553" y="2213002"/>
            <a:ext cx="0" cy="43965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Rectangle 16">
            <a:extLst>
              <a:ext uri="{FF2B5EF4-FFF2-40B4-BE49-F238E27FC236}">
                <a16:creationId xmlns:a16="http://schemas.microsoft.com/office/drawing/2014/main" id="{7D5264F9-2726-0FD2-89F2-FE1CC5935669}"/>
              </a:ext>
            </a:extLst>
          </p:cNvPr>
          <p:cNvSpPr/>
          <p:nvPr/>
        </p:nvSpPr>
        <p:spPr>
          <a:xfrm>
            <a:off x="2254106" y="6137078"/>
            <a:ext cx="808074" cy="228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964364-0E0A-82F9-2959-A3C21AD34A99}"/>
              </a:ext>
            </a:extLst>
          </p:cNvPr>
          <p:cNvSpPr/>
          <p:nvPr/>
        </p:nvSpPr>
        <p:spPr>
          <a:xfrm>
            <a:off x="3062180" y="6137078"/>
            <a:ext cx="1232190" cy="2286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E7BC594-91E5-D01C-3C36-1A5632A1F588}"/>
              </a:ext>
            </a:extLst>
          </p:cNvPr>
          <p:cNvSpPr/>
          <p:nvPr/>
        </p:nvSpPr>
        <p:spPr>
          <a:xfrm>
            <a:off x="4294370" y="6137078"/>
            <a:ext cx="1192032" cy="228600"/>
          </a:xfrm>
          <a:prstGeom prst="rect">
            <a:avLst/>
          </a:prstGeom>
          <a:solidFill>
            <a:schemeClr val="accent1"/>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5FB4C19-872D-4403-56D8-CDAF88541B0C}"/>
              </a:ext>
            </a:extLst>
          </p:cNvPr>
          <p:cNvSpPr/>
          <p:nvPr/>
        </p:nvSpPr>
        <p:spPr>
          <a:xfrm>
            <a:off x="5486402" y="6137078"/>
            <a:ext cx="1125868" cy="2286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70AB8C8-C910-043D-38FE-5C78C557DA0F}"/>
              </a:ext>
            </a:extLst>
          </p:cNvPr>
          <p:cNvSpPr/>
          <p:nvPr/>
        </p:nvSpPr>
        <p:spPr>
          <a:xfrm>
            <a:off x="7910624" y="6137078"/>
            <a:ext cx="808074" cy="2286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12B5E1-2D06-0B91-8470-CA147475935D}"/>
              </a:ext>
            </a:extLst>
          </p:cNvPr>
          <p:cNvSpPr/>
          <p:nvPr/>
        </p:nvSpPr>
        <p:spPr>
          <a:xfrm>
            <a:off x="8718698" y="6137078"/>
            <a:ext cx="808074" cy="2286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159B0BE-6706-74BA-15FB-FF724B91A657}"/>
              </a:ext>
            </a:extLst>
          </p:cNvPr>
          <p:cNvSpPr/>
          <p:nvPr/>
        </p:nvSpPr>
        <p:spPr>
          <a:xfrm>
            <a:off x="6612270" y="6137078"/>
            <a:ext cx="1298354" cy="2286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Rectangle 46">
            <a:extLst>
              <a:ext uri="{FF2B5EF4-FFF2-40B4-BE49-F238E27FC236}">
                <a16:creationId xmlns:a16="http://schemas.microsoft.com/office/drawing/2014/main" id="{7989B9D0-8351-5FB7-72FD-B07950AC2287}"/>
              </a:ext>
            </a:extLst>
          </p:cNvPr>
          <p:cNvSpPr/>
          <p:nvPr/>
        </p:nvSpPr>
        <p:spPr>
          <a:xfrm>
            <a:off x="2254106" y="4920788"/>
            <a:ext cx="808074" cy="228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CE49C76-BC28-6ED1-1BAA-505BA57F14F2}"/>
              </a:ext>
            </a:extLst>
          </p:cNvPr>
          <p:cNvSpPr/>
          <p:nvPr/>
        </p:nvSpPr>
        <p:spPr>
          <a:xfrm>
            <a:off x="3062180" y="4920788"/>
            <a:ext cx="1232190" cy="2286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3C7C488-761F-43F3-F49B-4F8757A10E77}"/>
              </a:ext>
            </a:extLst>
          </p:cNvPr>
          <p:cNvSpPr/>
          <p:nvPr/>
        </p:nvSpPr>
        <p:spPr>
          <a:xfrm>
            <a:off x="4294370" y="4920788"/>
            <a:ext cx="1192032" cy="2286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2BEC1B5-1D01-47E9-E4F6-50E4A14D5E63}"/>
              </a:ext>
            </a:extLst>
          </p:cNvPr>
          <p:cNvSpPr/>
          <p:nvPr/>
        </p:nvSpPr>
        <p:spPr>
          <a:xfrm>
            <a:off x="5486402" y="4920788"/>
            <a:ext cx="1775010" cy="2286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3177D4C-9548-6B4C-CAD6-E7C6E237426E}"/>
              </a:ext>
            </a:extLst>
          </p:cNvPr>
          <p:cNvSpPr/>
          <p:nvPr/>
        </p:nvSpPr>
        <p:spPr>
          <a:xfrm>
            <a:off x="7910624" y="4920788"/>
            <a:ext cx="808074" cy="2286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B6A982D-2A08-BA6C-6A88-53EB19B92F17}"/>
              </a:ext>
            </a:extLst>
          </p:cNvPr>
          <p:cNvSpPr/>
          <p:nvPr/>
        </p:nvSpPr>
        <p:spPr>
          <a:xfrm>
            <a:off x="8718698" y="4920788"/>
            <a:ext cx="808074" cy="2286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20F9AA01-E816-2927-F1D7-C6E52F9BC622}"/>
              </a:ext>
            </a:extLst>
          </p:cNvPr>
          <p:cNvSpPr/>
          <p:nvPr/>
        </p:nvSpPr>
        <p:spPr>
          <a:xfrm>
            <a:off x="7261412" y="4920788"/>
            <a:ext cx="649212" cy="2286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Content Placeholder 2">
            <a:extLst>
              <a:ext uri="{FF2B5EF4-FFF2-40B4-BE49-F238E27FC236}">
                <a16:creationId xmlns:a16="http://schemas.microsoft.com/office/drawing/2014/main" id="{237BA135-9F30-E1E7-655A-1044D7110680}"/>
              </a:ext>
            </a:extLst>
          </p:cNvPr>
          <p:cNvSpPr txBox="1">
            <a:spLocks/>
          </p:cNvSpPr>
          <p:nvPr/>
        </p:nvSpPr>
        <p:spPr>
          <a:xfrm>
            <a:off x="512136" y="4042471"/>
            <a:ext cx="11074400" cy="243453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Eventually, we’ll run out of colors (pigeon-hole principle) and somewhere we’ll have a collision</a:t>
            </a:r>
            <a:br>
              <a:rPr lang="en-US"/>
            </a:br>
            <a:r>
              <a:rPr lang="en-US"/>
              <a:t>(UAR not caught):</a:t>
            </a:r>
            <a:br>
              <a:rPr lang="en-US"/>
            </a:br>
            <a:br>
              <a:rPr lang="en-US"/>
            </a:br>
            <a:endParaRPr lang="en-US"/>
          </a:p>
          <a:p>
            <a:r>
              <a:rPr lang="en-US"/>
              <a:t>Neighbors could also collide colors: wouldn’t detect simultaneous UAF &amp; OOB access:</a:t>
            </a:r>
          </a:p>
        </p:txBody>
      </p:sp>
      <p:cxnSp>
        <p:nvCxnSpPr>
          <p:cNvPr id="62" name="Straight Arrow Connector 61">
            <a:extLst>
              <a:ext uri="{FF2B5EF4-FFF2-40B4-BE49-F238E27FC236}">
                <a16:creationId xmlns:a16="http://schemas.microsoft.com/office/drawing/2014/main" id="{25192A19-5CEF-503A-D166-4523C16FF3A0}"/>
              </a:ext>
            </a:extLst>
          </p:cNvPr>
          <p:cNvCxnSpPr>
            <a:cxnSpLocks/>
          </p:cNvCxnSpPr>
          <p:nvPr/>
        </p:nvCxnSpPr>
        <p:spPr>
          <a:xfrm>
            <a:off x="5715000" y="4481138"/>
            <a:ext cx="0" cy="43965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3" name="Straight Arrow Connector 62">
            <a:extLst>
              <a:ext uri="{FF2B5EF4-FFF2-40B4-BE49-F238E27FC236}">
                <a16:creationId xmlns:a16="http://schemas.microsoft.com/office/drawing/2014/main" id="{7F15396E-E6E0-1BED-AEB4-6E9B42277839}"/>
              </a:ext>
            </a:extLst>
          </p:cNvPr>
          <p:cNvCxnSpPr>
            <a:cxnSpLocks/>
          </p:cNvCxnSpPr>
          <p:nvPr/>
        </p:nvCxnSpPr>
        <p:spPr>
          <a:xfrm>
            <a:off x="5715000" y="5697428"/>
            <a:ext cx="0" cy="43965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59CD9F21-843E-EDF6-30FD-2572D9527DAD}"/>
              </a:ext>
            </a:extLst>
          </p:cNvPr>
          <p:cNvCxnSpPr>
            <a:cxnSpLocks/>
          </p:cNvCxnSpPr>
          <p:nvPr/>
        </p:nvCxnSpPr>
        <p:spPr>
          <a:xfrm>
            <a:off x="4596865" y="5697428"/>
            <a:ext cx="0" cy="43965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7691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1">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1">
                                            <p:txEl>
                                              <p:pRg st="1" end="1"/>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nodeType="afterEffect">
                                  <p:stCondLst>
                                    <p:cond delay="0"/>
                                  </p:stCondLst>
                                  <p:childTnLst>
                                    <p:set>
                                      <p:cBhvr>
                                        <p:cTn id="79" dur="1" fill="hold">
                                          <p:stCondLst>
                                            <p:cond delay="0"/>
                                          </p:stCondLst>
                                        </p:cTn>
                                        <p:tgtEl>
                                          <p:spTgt spid="12"/>
                                        </p:tgtEl>
                                        <p:attrNameLst>
                                          <p:attrName>style.visibility</p:attrName>
                                        </p:attrNameLst>
                                      </p:cBhvr>
                                      <p:to>
                                        <p:strVal val="visible"/>
                                      </p:to>
                                    </p:set>
                                  </p:childTnLst>
                                </p:cTn>
                              </p:par>
                            </p:childTnLst>
                          </p:cTn>
                        </p:par>
                        <p:par>
                          <p:cTn id="80" fill="hold">
                            <p:stCondLst>
                              <p:cond delay="0"/>
                            </p:stCondLst>
                            <p:childTnLst>
                              <p:par>
                                <p:cTn id="81" presetID="42" presetClass="path" presetSubtype="0" accel="50000" decel="50000" fill="hold" nodeType="afterEffect">
                                  <p:stCondLst>
                                    <p:cond delay="0"/>
                                  </p:stCondLst>
                                  <p:childTnLst>
                                    <p:animMotion origin="layout" path="M 0.09167 -0.00116 L -3.33333E-6 -4.07407E-6 " pathEditMode="relative" rAng="0" ptsTypes="AA">
                                      <p:cBhvr>
                                        <p:cTn id="82" dur="2000" fill="hold"/>
                                        <p:tgtEl>
                                          <p:spTgt spid="12"/>
                                        </p:tgtEl>
                                        <p:attrNameLst>
                                          <p:attrName>ppt_x</p:attrName>
                                          <p:attrName>ppt_y</p:attrName>
                                        </p:attrNameLst>
                                      </p:cBhvr>
                                      <p:rCtr x="-4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56" grpId="0" animBg="1"/>
      <p:bldP spid="5" grpId="0" animBg="1"/>
      <p:bldP spid="6" grpId="0" animBg="1"/>
      <p:bldP spid="7" grpId="0" animBg="1"/>
      <p:bldP spid="8" grpId="0" animBg="1"/>
      <p:bldP spid="9" grpId="0" animBg="1"/>
      <p:bldP spid="10" grpId="0" animBg="1"/>
      <p:bldP spid="11" grpId="0" animBg="1"/>
      <p:bldP spid="13" grpId="0" animBg="1"/>
      <p:bldP spid="17" grpId="0" animBg="1"/>
      <p:bldP spid="18" grpId="0" animBg="1"/>
      <p:bldP spid="19" grpId="0" animBg="1"/>
      <p:bldP spid="20" grpId="0" animBg="1"/>
      <p:bldP spid="21" grpId="0" animBg="1"/>
      <p:bldP spid="22" grpId="0" animBg="1"/>
      <p:bldP spid="23" grpId="0" animBg="1"/>
      <p:bldP spid="47" grpId="0" animBg="1"/>
      <p:bldP spid="50" grpId="0" animBg="1"/>
      <p:bldP spid="51" grpId="0" animBg="1"/>
      <p:bldP spid="55" grpId="0" animBg="1"/>
      <p:bldP spid="57" grpId="0" animBg="1"/>
      <p:bldP spid="58" grpId="0" animBg="1"/>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7A10B8-3697-2F2D-3187-2F6E255FBC0B}"/>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5BF865F0-6AD9-9327-AAF7-9E1C7763506F}"/>
              </a:ext>
            </a:extLst>
          </p:cNvPr>
          <p:cNvSpPr>
            <a:spLocks noGrp="1"/>
          </p:cNvSpPr>
          <p:nvPr>
            <p:ph sz="quarter" idx="13"/>
          </p:nvPr>
        </p:nvSpPr>
        <p:spPr/>
        <p:txBody>
          <a:bodyPr anchor="ctr"/>
          <a:lstStyle/>
          <a:p>
            <a:r>
              <a:rPr lang="en-US"/>
              <a:t>Software security (or: “how are buffer overflows </a:t>
            </a:r>
            <a:r>
              <a:rPr lang="en-US" i="1"/>
              <a:t>still</a:t>
            </a:r>
            <a:r>
              <a:rPr lang="en-US"/>
              <a:t> a thing?”)</a:t>
            </a:r>
          </a:p>
          <a:p>
            <a:endParaRPr lang="en-US"/>
          </a:p>
          <a:p>
            <a:r>
              <a:rPr lang="en-US"/>
              <a:t>Pointer </a:t>
            </a:r>
            <a:r>
              <a:rPr lang="en-US" i="1"/>
              <a:t>authentication</a:t>
            </a:r>
            <a:r>
              <a:rPr lang="en-US"/>
              <a:t> (ARMv8.3, ~2017)</a:t>
            </a:r>
          </a:p>
          <a:p>
            <a:endParaRPr lang="en-US"/>
          </a:p>
          <a:p>
            <a:r>
              <a:rPr lang="en-US"/>
              <a:t>Pointer </a:t>
            </a:r>
            <a:r>
              <a:rPr lang="en-US" i="1"/>
              <a:t>coloring</a:t>
            </a:r>
            <a:r>
              <a:rPr lang="en-US"/>
              <a:t> (ARMv9 MTE, ~2023)</a:t>
            </a:r>
          </a:p>
          <a:p>
            <a:pPr lvl="1"/>
            <a:r>
              <a:rPr lang="en-US"/>
              <a:t>Newly on market: Google Pixel 8 (“Tensor G3” CPU), October 2023</a:t>
            </a:r>
          </a:p>
          <a:p>
            <a:pPr lvl="1"/>
            <a:endParaRPr lang="en-US"/>
          </a:p>
          <a:p>
            <a:r>
              <a:rPr lang="en-US" i="1">
                <a:latin typeface="Calibri"/>
                <a:ea typeface="Tahoma"/>
                <a:cs typeface="Tahoma"/>
              </a:rPr>
              <a:t>Upgrading</a:t>
            </a:r>
            <a:r>
              <a:rPr lang="en-US">
                <a:latin typeface="Calibri"/>
                <a:ea typeface="Tahoma"/>
                <a:cs typeface="Tahoma"/>
              </a:rPr>
              <a:t> pointers (CHERI; commercial availability in 6 months to ~5 years)</a:t>
            </a:r>
          </a:p>
          <a:p>
            <a:endParaRPr lang="en-US"/>
          </a:p>
          <a:p>
            <a:r>
              <a:rPr lang="en-US"/>
              <a:t>Safe languages on safe architectures</a:t>
            </a:r>
          </a:p>
        </p:txBody>
      </p:sp>
      <p:sp>
        <p:nvSpPr>
          <p:cNvPr id="4" name="Title 3">
            <a:extLst>
              <a:ext uri="{FF2B5EF4-FFF2-40B4-BE49-F238E27FC236}">
                <a16:creationId xmlns:a16="http://schemas.microsoft.com/office/drawing/2014/main" id="{BF47E030-0D89-3DC6-82FD-BB6D83BB62B6}"/>
              </a:ext>
            </a:extLst>
          </p:cNvPr>
          <p:cNvSpPr>
            <a:spLocks noGrp="1"/>
          </p:cNvSpPr>
          <p:nvPr>
            <p:ph type="ctrTitle"/>
          </p:nvPr>
        </p:nvSpPr>
        <p:spPr/>
        <p:txBody>
          <a:bodyPr/>
          <a:lstStyle/>
          <a:p>
            <a:r>
              <a:rPr lang="en-US"/>
              <a:t>Outline</a:t>
            </a:r>
          </a:p>
        </p:txBody>
      </p:sp>
    </p:spTree>
    <p:extLst>
      <p:ext uri="{BB962C8B-B14F-4D97-AF65-F5344CB8AC3E}">
        <p14:creationId xmlns:p14="http://schemas.microsoft.com/office/powerpoint/2010/main" val="3824071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A9F69-15A9-4B4F-AE26-224AD1A11A97}"/>
              </a:ext>
            </a:extLst>
          </p:cNvPr>
          <p:cNvSpPr>
            <a:spLocks noGrp="1"/>
          </p:cNvSpPr>
          <p:nvPr>
            <p:ph sz="quarter" idx="13"/>
          </p:nvPr>
        </p:nvSpPr>
        <p:spPr>
          <a:xfrm>
            <a:off x="161102" y="1724336"/>
            <a:ext cx="2926080" cy="2620991"/>
          </a:xfrm>
          <a:ln>
            <a:solidFill>
              <a:schemeClr val="bg2">
                <a:lumMod val="50000"/>
              </a:schemeClr>
            </a:solidFill>
          </a:ln>
        </p:spPr>
        <p:txBody>
          <a:bodyPr anchor="ctr">
            <a:noAutofit/>
          </a:bodyPr>
          <a:lstStyle/>
          <a:p>
            <a:pPr marL="0" indent="0">
              <a:spcBef>
                <a:spcPts val="100"/>
              </a:spcBef>
              <a:buNone/>
            </a:pPr>
            <a:r>
              <a:rPr lang="en-US" sz="1600">
                <a:latin typeface="Consolas" panose="020B0609020204030204" pitchFamily="49" charset="0"/>
              </a:rPr>
              <a:t>void foo(char *</a:t>
            </a:r>
            <a:r>
              <a:rPr lang="en-US" sz="1600" err="1">
                <a:latin typeface="Consolas" panose="020B0609020204030204" pitchFamily="49" charset="0"/>
              </a:rPr>
              <a:t>buf</a:t>
            </a:r>
            <a:r>
              <a:rPr lang="en-US" sz="1600">
                <a:latin typeface="Consolas" panose="020B0609020204030204" pitchFamily="49" charset="0"/>
              </a:rPr>
              <a:t>) {</a:t>
            </a:r>
          </a:p>
          <a:p>
            <a:pPr marL="0" indent="0">
              <a:spcBef>
                <a:spcPts val="100"/>
              </a:spcBef>
              <a:buNone/>
            </a:pPr>
            <a:r>
              <a:rPr lang="en-US" sz="1600">
                <a:latin typeface="Consolas" panose="020B0609020204030204" pitchFamily="49" charset="0"/>
              </a:rPr>
              <a:t>  </a:t>
            </a:r>
            <a:r>
              <a:rPr lang="en-US" sz="1600" err="1">
                <a:latin typeface="Consolas" panose="020B0609020204030204" pitchFamily="49" charset="0"/>
              </a:rPr>
              <a:t>buf</a:t>
            </a:r>
            <a:r>
              <a:rPr lang="en-US" sz="1600">
                <a:latin typeface="Consolas" panose="020B0609020204030204" pitchFamily="49" charset="0"/>
              </a:rPr>
              <a:t>[16] = 'A';</a:t>
            </a:r>
          </a:p>
          <a:p>
            <a:pPr marL="0" indent="0">
              <a:spcBef>
                <a:spcPts val="100"/>
              </a:spcBef>
              <a:buNone/>
            </a:pPr>
            <a:r>
              <a:rPr lang="en-US" sz="1600">
                <a:latin typeface="Consolas"/>
                <a:ea typeface="Tahoma"/>
                <a:cs typeface="Tahoma"/>
              </a:rPr>
              <a:t>  </a:t>
            </a:r>
            <a:r>
              <a:rPr lang="en-US" sz="1600" err="1">
                <a:latin typeface="Consolas"/>
                <a:ea typeface="Tahoma"/>
                <a:cs typeface="Tahoma"/>
              </a:rPr>
              <a:t>buf</a:t>
            </a:r>
            <a:r>
              <a:rPr lang="en-US" sz="1600">
                <a:latin typeface="Consolas"/>
                <a:ea typeface="Tahoma"/>
                <a:cs typeface="Tahoma"/>
              </a:rPr>
              <a:t>[32] = 'A';</a:t>
            </a:r>
          </a:p>
          <a:p>
            <a:pPr marL="0" indent="0">
              <a:spcBef>
                <a:spcPts val="100"/>
              </a:spcBef>
              <a:buNone/>
            </a:pPr>
            <a:r>
              <a:rPr lang="en-US" sz="1600">
                <a:latin typeface="Consolas" panose="020B0609020204030204" pitchFamily="49" charset="0"/>
              </a:rPr>
              <a:t>}</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int main(void) {</a:t>
            </a:r>
          </a:p>
          <a:p>
            <a:pPr marL="0" indent="0">
              <a:spcBef>
                <a:spcPts val="100"/>
              </a:spcBef>
              <a:buNone/>
            </a:pPr>
            <a:r>
              <a:rPr lang="en-US" sz="1600">
                <a:latin typeface="Consolas" panose="020B0609020204030204" pitchFamily="49" charset="0"/>
              </a:rPr>
              <a:t>  char pad[16], </a:t>
            </a:r>
            <a:r>
              <a:rPr lang="en-US" sz="1600" err="1">
                <a:latin typeface="Consolas" panose="020B0609020204030204" pitchFamily="49" charset="0"/>
              </a:rPr>
              <a:t>buf</a:t>
            </a:r>
            <a:r>
              <a:rPr lang="en-US" sz="1600">
                <a:latin typeface="Consolas" panose="020B0609020204030204" pitchFamily="49" charset="0"/>
              </a:rPr>
              <a:t>[16];</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  foo(</a:t>
            </a:r>
            <a:r>
              <a:rPr lang="en-US" sz="1600" err="1">
                <a:latin typeface="Consolas" panose="020B0609020204030204" pitchFamily="49" charset="0"/>
              </a:rPr>
              <a:t>buf</a:t>
            </a:r>
            <a:r>
              <a:rPr lang="en-US" sz="1600">
                <a:latin typeface="Consolas" panose="020B0609020204030204" pitchFamily="49" charset="0"/>
              </a:rPr>
              <a:t>);</a:t>
            </a:r>
          </a:p>
          <a:p>
            <a:pPr marL="0" indent="0">
              <a:spcBef>
                <a:spcPts val="100"/>
              </a:spcBef>
              <a:buNone/>
            </a:pPr>
            <a:r>
              <a:rPr lang="en-US" sz="1600">
                <a:latin typeface="Consolas" panose="020B0609020204030204" pitchFamily="49" charset="0"/>
              </a:rPr>
              <a:t>  return 0;</a:t>
            </a:r>
          </a:p>
          <a:p>
            <a:pPr marL="0" indent="0">
              <a:spcBef>
                <a:spcPts val="100"/>
              </a:spcBef>
              <a:buNone/>
            </a:pPr>
            <a:r>
              <a:rPr lang="en-US" sz="1600">
                <a:latin typeface="Consolas" panose="020B0609020204030204" pitchFamily="49" charset="0"/>
              </a:rPr>
              <a:t>}</a:t>
            </a:r>
          </a:p>
        </p:txBody>
      </p:sp>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a:t>Misbehaving C Program: Spatial &amp; Referential Safety Violations</a:t>
            </a:r>
          </a:p>
        </p:txBody>
      </p:sp>
      <p:sp>
        <p:nvSpPr>
          <p:cNvPr id="7" name="Content Placeholder 1">
            <a:extLst>
              <a:ext uri="{FF2B5EF4-FFF2-40B4-BE49-F238E27FC236}">
                <a16:creationId xmlns:a16="http://schemas.microsoft.com/office/drawing/2014/main" id="{1BA800C7-04CA-462E-BB81-C17457B52AEF}"/>
              </a:ext>
            </a:extLst>
          </p:cNvPr>
          <p:cNvSpPr txBox="1">
            <a:spLocks/>
          </p:cNvSpPr>
          <p:nvPr/>
        </p:nvSpPr>
        <p:spPr>
          <a:xfrm>
            <a:off x="6406507" y="905662"/>
            <a:ext cx="5682016" cy="4258341"/>
          </a:xfrm>
          <a:prstGeom prst="rect">
            <a:avLst/>
          </a:prstGeom>
          <a:ln>
            <a:solidFill>
              <a:schemeClr val="bg2">
                <a:lumMod val="50000"/>
              </a:schemeClr>
            </a:solidFill>
          </a:ln>
        </p:spPr>
        <p:txBody>
          <a:bodyPr vert="horz" lIns="91440" tIns="45720" rIns="91440" bIns="45720" rtlCol="0" anchor="t">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a:solidFill>
                  <a:schemeClr val="bg1">
                    <a:lumMod val="50000"/>
                  </a:schemeClr>
                </a:solidFill>
                <a:latin typeface="Consolas" panose="020B0609020204030204" pitchFamily="49" charset="0"/>
              </a:rPr>
              <a:t>foo:</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w8, #65</a:t>
            </a:r>
          </a:p>
          <a:p>
            <a:pPr marL="0" indent="0">
              <a:lnSpc>
                <a:spcPct val="100000"/>
              </a:lnSpc>
              <a:spcBef>
                <a:spcPts val="0"/>
              </a:spcBef>
              <a:buNone/>
            </a:pPr>
            <a:r>
              <a:rPr lang="en-US" sz="1600">
                <a:latin typeface="Consolas" panose="020B0609020204030204" pitchFamily="49" charset="0"/>
              </a:rPr>
              <a:t>  </a:t>
            </a:r>
            <a:r>
              <a:rPr lang="en-US" sz="1600" err="1">
                <a:latin typeface="Consolas" panose="020B0609020204030204" pitchFamily="49" charset="0"/>
              </a:rPr>
              <a:t>strb</a:t>
            </a:r>
            <a:r>
              <a:rPr lang="en-US" sz="1600">
                <a:latin typeface="Consolas" panose="020B0609020204030204" pitchFamily="49" charset="0"/>
              </a:rPr>
              <a:t>    w8, [x0, #16]</a:t>
            </a:r>
          </a:p>
          <a:p>
            <a:pPr marL="0" indent="0">
              <a:lnSpc>
                <a:spcPct val="100000"/>
              </a:lnSpc>
              <a:spcBef>
                <a:spcPts val="0"/>
              </a:spcBef>
              <a:buNone/>
            </a:pPr>
            <a:r>
              <a:rPr lang="en-US" sz="1600">
                <a:latin typeface="Consolas"/>
                <a:ea typeface="Tahoma"/>
                <a:cs typeface="Tahoma"/>
              </a:rPr>
              <a:t>  </a:t>
            </a:r>
            <a:r>
              <a:rPr lang="en-US" sz="1600" err="1">
                <a:latin typeface="Consolas"/>
                <a:ea typeface="Tahoma"/>
                <a:cs typeface="Tahoma"/>
              </a:rPr>
              <a:t>strb</a:t>
            </a:r>
            <a:r>
              <a:rPr lang="en-US" sz="1600">
                <a:latin typeface="Consolas"/>
                <a:ea typeface="Tahoma"/>
                <a:cs typeface="Tahoma"/>
              </a:rPr>
              <a:t>    w8, [x0,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ret</a:t>
            </a:r>
          </a:p>
          <a:p>
            <a:pPr marL="0" indent="0">
              <a:lnSpc>
                <a:spcPct val="100000"/>
              </a:lnSpc>
              <a:spcBef>
                <a:spcPts val="0"/>
              </a:spcBef>
              <a:buNone/>
            </a:pPr>
            <a:r>
              <a:rPr lang="en-US" sz="1600">
                <a:solidFill>
                  <a:schemeClr val="bg1">
                    <a:lumMod val="50000"/>
                  </a:schemeClr>
                </a:solidFill>
                <a:latin typeface="Consolas" panose="020B0609020204030204" pitchFamily="49" charset="0"/>
              </a:rPr>
              <a:t>main:</a:t>
            </a:r>
          </a:p>
          <a:p>
            <a:pPr marL="0" indent="0">
              <a:lnSpc>
                <a:spcPct val="100000"/>
              </a:lnSpc>
              <a:spcBef>
                <a:spcPts val="0"/>
              </a:spcBef>
              <a:buNone/>
            </a:pPr>
            <a:r>
              <a:rPr lang="en-US" sz="1600">
                <a:solidFill>
                  <a:schemeClr val="bg1">
                    <a:lumMod val="50000"/>
                  </a:schemeClr>
                </a:solidFill>
                <a:latin typeface="Consolas" panose="020B0609020204030204" pitchFamily="49" charset="0"/>
              </a:rPr>
              <a:t>  sub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#48</a:t>
            </a:r>
          </a:p>
          <a:p>
            <a:pPr marL="0" indent="0">
              <a:lnSpc>
                <a:spcPct val="100000"/>
              </a:lnSpc>
              <a:spcBef>
                <a:spcPts val="0"/>
              </a:spcBef>
              <a:buNone/>
            </a:pPr>
            <a:r>
              <a:rPr lang="nb-NO" sz="1600">
                <a:solidFill>
                  <a:schemeClr val="bg1">
                    <a:lumMod val="50000"/>
                  </a:schemeClr>
                </a:solidFill>
                <a:latin typeface="Consolas" panose="020B0609020204030204" pitchFamily="49" charset="0"/>
              </a:rPr>
              <a:t>  stp     x29, x30, [sp, #32]</a:t>
            </a:r>
          </a:p>
          <a:p>
            <a:pPr marL="0" indent="0">
              <a:lnSpc>
                <a:spcPct val="100000"/>
              </a:lnSpc>
              <a:spcBef>
                <a:spcPts val="0"/>
              </a:spcBef>
              <a:buNone/>
            </a:pPr>
            <a:r>
              <a:rPr lang="nb-NO" sz="1600">
                <a:solidFill>
                  <a:schemeClr val="bg1">
                    <a:lumMod val="50000"/>
                  </a:schemeClr>
                </a:solidFill>
                <a:latin typeface="Consolas" panose="020B0609020204030204" pitchFamily="49" charset="0"/>
              </a:rPr>
              <a:t>  add     x29, sp,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a:solidFill>
                  <a:schemeClr val="accent2">
                    <a:lumMod val="75000"/>
                  </a:schemeClr>
                </a:solidFill>
                <a:latin typeface="Consolas" panose="020B0609020204030204" pitchFamily="49" charset="0"/>
              </a:rPr>
              <a:t>mov     x0, </a:t>
            </a:r>
            <a:r>
              <a:rPr lang="en-US" sz="1600" err="1">
                <a:solidFill>
                  <a:schemeClr val="accent2">
                    <a:lumMod val="75000"/>
                  </a:schemeClr>
                </a:solidFill>
                <a:latin typeface="Consolas" panose="020B0609020204030204" pitchFamily="49" charset="0"/>
              </a:rPr>
              <a:t>sp</a:t>
            </a:r>
            <a:r>
              <a:rPr lang="en-US" sz="1600">
                <a:solidFill>
                  <a:schemeClr val="accent2">
                    <a:lumMod val="75000"/>
                  </a:schemeClr>
                </a:solidFill>
                <a:latin typeface="Consolas" panose="020B0609020204030204" pitchFamily="49" charset="0"/>
              </a:rPr>
              <a:t> </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p>
          <a:p>
            <a:pPr marL="0" indent="0">
              <a:lnSpc>
                <a:spcPct val="100000"/>
              </a:lnSpc>
              <a:spcBef>
                <a:spcPts val="0"/>
              </a:spcBef>
              <a:buNone/>
            </a:pPr>
            <a:r>
              <a:rPr lang="en-US" sz="1600">
                <a:solidFill>
                  <a:schemeClr val="bg1">
                    <a:lumMod val="50000"/>
                  </a:schemeClr>
                </a:solidFill>
                <a:latin typeface="Consolas" panose="020B0609020204030204" pitchFamily="49" charset="0"/>
              </a:rPr>
              <a:t>  bl      foo</a:t>
            </a:r>
            <a:br>
              <a:rPr lang="en-US" sz="1600">
                <a:solidFill>
                  <a:schemeClr val="bg1">
                    <a:lumMod val="50000"/>
                  </a:schemeClr>
                </a:solidFill>
                <a:latin typeface="Consolas" panose="020B0609020204030204" pitchFamily="49" charset="0"/>
              </a:rPr>
            </a:b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ldp</a:t>
            </a:r>
            <a:r>
              <a:rPr lang="en-US" sz="1600">
                <a:solidFill>
                  <a:schemeClr val="bg1">
                    <a:lumMod val="50000"/>
                  </a:schemeClr>
                </a:solidFill>
                <a:latin typeface="Consolas" panose="020B0609020204030204" pitchFamily="49" charset="0"/>
              </a:rPr>
              <a:t>     x29, x30,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w0, </a:t>
            </a:r>
            <a:r>
              <a:rPr lang="en-US" sz="1600" err="1">
                <a:solidFill>
                  <a:schemeClr val="bg1">
                    <a:lumMod val="50000"/>
                  </a:schemeClr>
                </a:solidFill>
                <a:latin typeface="Consolas" panose="020B0609020204030204" pitchFamily="49" charset="0"/>
              </a:rPr>
              <a:t>wzr</a:t>
            </a: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add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#48</a:t>
            </a:r>
          </a:p>
          <a:p>
            <a:pPr marL="0" indent="0">
              <a:lnSpc>
                <a:spcPct val="100000"/>
              </a:lnSpc>
              <a:spcBef>
                <a:spcPts val="0"/>
              </a:spcBef>
              <a:buNone/>
            </a:pPr>
            <a:r>
              <a:rPr lang="en-US" sz="1600">
                <a:solidFill>
                  <a:schemeClr val="bg1">
                    <a:lumMod val="50000"/>
                  </a:schemeClr>
                </a:solidFill>
                <a:latin typeface="Consolas" panose="020B0609020204030204" pitchFamily="49" charset="0"/>
              </a:rPr>
              <a:t>  ret     // x30</a:t>
            </a:r>
          </a:p>
        </p:txBody>
      </p:sp>
      <p:cxnSp>
        <p:nvCxnSpPr>
          <p:cNvPr id="9" name="Straight Arrow Connector 8">
            <a:extLst>
              <a:ext uri="{FF2B5EF4-FFF2-40B4-BE49-F238E27FC236}">
                <a16:creationId xmlns:a16="http://schemas.microsoft.com/office/drawing/2014/main" id="{C0D72A9E-1A30-4595-B9E9-809DF6DFCA27}"/>
              </a:ext>
              <a:ext uri="{C183D7F6-B498-43B3-948B-1728B52AA6E4}">
                <adec:decorative xmlns:adec="http://schemas.microsoft.com/office/drawing/2017/decorative" val="1"/>
              </a:ext>
            </a:extLst>
          </p:cNvPr>
          <p:cNvCxnSpPr>
            <a:cxnSpLocks/>
            <a:stCxn id="2" idx="3"/>
            <a:endCxn id="7" idx="1"/>
          </p:cNvCxnSpPr>
          <p:nvPr/>
        </p:nvCxnSpPr>
        <p:spPr>
          <a:xfrm>
            <a:off x="3087182" y="3034832"/>
            <a:ext cx="33193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30</a:t>
            </a:fld>
            <a:endParaRPr lang="en-US">
              <a:solidFill>
                <a:prstClr val="white">
                  <a:lumMod val="50000"/>
                </a:prstClr>
              </a:solidFill>
            </a:endParaRPr>
          </a:p>
        </p:txBody>
      </p:sp>
      <p:sp>
        <p:nvSpPr>
          <p:cNvPr id="29" name="Right Brace 28">
            <a:extLst>
              <a:ext uri="{FF2B5EF4-FFF2-40B4-BE49-F238E27FC236}">
                <a16:creationId xmlns:a16="http://schemas.microsoft.com/office/drawing/2014/main" id="{1EA70407-9FA7-4476-BEA3-6E53FFAC2988}"/>
              </a:ext>
              <a:ext uri="{C183D7F6-B498-43B3-948B-1728B52AA6E4}">
                <adec:decorative xmlns:adec="http://schemas.microsoft.com/office/drawing/2017/decorative" val="1"/>
              </a:ext>
            </a:extLst>
          </p:cNvPr>
          <p:cNvSpPr/>
          <p:nvPr/>
        </p:nvSpPr>
        <p:spPr>
          <a:xfrm>
            <a:off x="9130957" y="1428410"/>
            <a:ext cx="200702" cy="53117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3367EE77-2B09-42B6-A035-653064C586EF}"/>
              </a:ext>
            </a:extLst>
          </p:cNvPr>
          <p:cNvSpPr txBox="1"/>
          <p:nvPr/>
        </p:nvSpPr>
        <p:spPr>
          <a:xfrm>
            <a:off x="9776412" y="1373236"/>
            <a:ext cx="1780127" cy="646331"/>
          </a:xfrm>
          <a:prstGeom prst="rect">
            <a:avLst/>
          </a:prstGeom>
          <a:noFill/>
        </p:spPr>
        <p:txBody>
          <a:bodyPr wrap="square" rtlCol="0">
            <a:spAutoFit/>
          </a:bodyPr>
          <a:lstStyle/>
          <a:p>
            <a:pPr algn="ctr"/>
            <a:r>
              <a:rPr lang="en-US"/>
              <a:t>Stores relative to address in x0</a:t>
            </a:r>
          </a:p>
        </p:txBody>
      </p:sp>
      <p:sp>
        <p:nvSpPr>
          <p:cNvPr id="31" name="Right Brace 30">
            <a:extLst>
              <a:ext uri="{FF2B5EF4-FFF2-40B4-BE49-F238E27FC236}">
                <a16:creationId xmlns:a16="http://schemas.microsoft.com/office/drawing/2014/main" id="{4B1B2EBF-AFAB-44C8-81A7-F5E4ABD063C0}"/>
              </a:ext>
              <a:ext uri="{C183D7F6-B498-43B3-948B-1728B52AA6E4}">
                <adec:decorative xmlns:adec="http://schemas.microsoft.com/office/drawing/2017/decorative" val="1"/>
              </a:ext>
            </a:extLst>
          </p:cNvPr>
          <p:cNvSpPr/>
          <p:nvPr/>
        </p:nvSpPr>
        <p:spPr>
          <a:xfrm>
            <a:off x="8414233" y="3210758"/>
            <a:ext cx="200702" cy="184666"/>
          </a:xfrm>
          <a:prstGeom prst="rightBrac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265829E4-52E7-4374-9035-95C8FC07D9B0}"/>
              </a:ext>
            </a:extLst>
          </p:cNvPr>
          <p:cNvSpPr txBox="1"/>
          <p:nvPr/>
        </p:nvSpPr>
        <p:spPr>
          <a:xfrm>
            <a:off x="9776412" y="2979926"/>
            <a:ext cx="1896233" cy="646331"/>
          </a:xfrm>
          <a:prstGeom prst="rect">
            <a:avLst/>
          </a:prstGeom>
          <a:noFill/>
        </p:spPr>
        <p:txBody>
          <a:bodyPr wrap="square" rtlCol="0">
            <a:spAutoFit/>
          </a:bodyPr>
          <a:lstStyle/>
          <a:p>
            <a:pPr algn="ctr"/>
            <a:r>
              <a:rPr lang="en-US">
                <a:solidFill>
                  <a:schemeClr val="accent2">
                    <a:lumMod val="75000"/>
                  </a:schemeClr>
                </a:solidFill>
              </a:rPr>
              <a:t>x0 holds </a:t>
            </a:r>
            <a:r>
              <a:rPr lang="en-US" i="1">
                <a:solidFill>
                  <a:schemeClr val="accent2">
                    <a:lumMod val="75000"/>
                  </a:schemeClr>
                </a:solidFill>
              </a:rPr>
              <a:t>address</a:t>
            </a:r>
            <a:r>
              <a:rPr lang="en-US">
                <a:solidFill>
                  <a:schemeClr val="accent2">
                    <a:lumMod val="75000"/>
                  </a:schemeClr>
                </a:solidFill>
              </a:rPr>
              <a:t> of </a:t>
            </a:r>
            <a:r>
              <a:rPr lang="en-US" err="1">
                <a:solidFill>
                  <a:schemeClr val="accent2">
                    <a:lumMod val="75000"/>
                  </a:schemeClr>
                </a:solidFill>
                <a:latin typeface="Consolas" panose="020B0609020204030204" pitchFamily="49" charset="0"/>
              </a:rPr>
              <a:t>buf</a:t>
            </a:r>
            <a:r>
              <a:rPr lang="en-US">
                <a:solidFill>
                  <a:schemeClr val="accent2">
                    <a:lumMod val="75000"/>
                  </a:schemeClr>
                </a:solidFill>
              </a:rPr>
              <a:t> on stack</a:t>
            </a:r>
            <a:endParaRPr lang="en-US">
              <a:solidFill>
                <a:schemeClr val="accent2">
                  <a:lumMod val="75000"/>
                </a:schemeClr>
              </a:solidFill>
              <a:latin typeface="Consolas" panose="020B0609020204030204" pitchFamily="49" charset="0"/>
            </a:endParaRPr>
          </a:p>
        </p:txBody>
      </p:sp>
      <p:sp>
        <p:nvSpPr>
          <p:cNvPr id="19" name="TextBox 18">
            <a:extLst>
              <a:ext uri="{FF2B5EF4-FFF2-40B4-BE49-F238E27FC236}">
                <a16:creationId xmlns:a16="http://schemas.microsoft.com/office/drawing/2014/main" id="{225AC707-6B43-4D62-B35C-AED8A25B5AE7}"/>
              </a:ext>
            </a:extLst>
          </p:cNvPr>
          <p:cNvSpPr txBox="1"/>
          <p:nvPr/>
        </p:nvSpPr>
        <p:spPr>
          <a:xfrm>
            <a:off x="3422381" y="2554571"/>
            <a:ext cx="1087893" cy="369332"/>
          </a:xfrm>
          <a:prstGeom prst="rect">
            <a:avLst/>
          </a:prstGeom>
          <a:noFill/>
        </p:spPr>
        <p:txBody>
          <a:bodyPr wrap="square" rtlCol="0">
            <a:spAutoFit/>
          </a:bodyPr>
          <a:lstStyle/>
          <a:p>
            <a:r>
              <a:rPr lang="en-US"/>
              <a:t>AArch64</a:t>
            </a:r>
          </a:p>
        </p:txBody>
      </p:sp>
      <p:graphicFrame>
        <p:nvGraphicFramePr>
          <p:cNvPr id="5" name="Table 5">
            <a:extLst>
              <a:ext uri="{FF2B5EF4-FFF2-40B4-BE49-F238E27FC236}">
                <a16:creationId xmlns:a16="http://schemas.microsoft.com/office/drawing/2014/main" id="{A8AB2E99-BE4B-449C-BDEA-527587A0B7F7}"/>
              </a:ext>
            </a:extLst>
          </p:cNvPr>
          <p:cNvGraphicFramePr>
            <a:graphicFrameLocks noGrp="1"/>
          </p:cNvGraphicFramePr>
          <p:nvPr/>
        </p:nvGraphicFramePr>
        <p:xfrm>
          <a:off x="219294" y="4630726"/>
          <a:ext cx="3017520" cy="1463040"/>
        </p:xfrm>
        <a:graphic>
          <a:graphicData uri="http://schemas.openxmlformats.org/drawingml/2006/table">
            <a:tbl>
              <a:tblPr firstRow="1" bandRow="1">
                <a:tableStyleId>{073A0DAA-6AF3-43AB-8588-CEC1D06C72B9}</a:tableStyleId>
              </a:tblPr>
              <a:tblGrid>
                <a:gridCol w="824649">
                  <a:extLst>
                    <a:ext uri="{9D8B030D-6E8A-4147-A177-3AD203B41FA5}">
                      <a16:colId xmlns:a16="http://schemas.microsoft.com/office/drawing/2014/main" val="1932568475"/>
                    </a:ext>
                  </a:extLst>
                </a:gridCol>
                <a:gridCol w="2192871">
                  <a:extLst>
                    <a:ext uri="{9D8B030D-6E8A-4147-A177-3AD203B41FA5}">
                      <a16:colId xmlns:a16="http://schemas.microsoft.com/office/drawing/2014/main" val="523213194"/>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n-lt"/>
                        </a:rPr>
                        <a:t>Stack as of entry to </a:t>
                      </a:r>
                      <a:r>
                        <a:rPr lang="en-US">
                          <a:latin typeface="Consolas" panose="020B0609020204030204" pitchFamily="49" charset="0"/>
                        </a:rPr>
                        <a:t>foo()</a:t>
                      </a:r>
                    </a:p>
                  </a:txBody>
                  <a:tcPr/>
                </a:tc>
                <a:tc hMerge="1">
                  <a:txBody>
                    <a:bodyPr/>
                    <a:lstStyle/>
                    <a:p>
                      <a:endParaRPr lang="en-US"/>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main</a:t>
                      </a:r>
                      <a:r>
                        <a:rPr lang="en-US"/>
                        <a:t>’s saved RA</a:t>
                      </a:r>
                      <a:endParaRPr lang="en-US">
                        <a:latin typeface="Consolas" panose="020B0609020204030204" pitchFamily="49" charset="0"/>
                      </a:endParaRPr>
                    </a:p>
                  </a:txBody>
                  <a:tcPr/>
                </a:tc>
                <a:extLst>
                  <a:ext uri="{0D108BD9-81ED-4DB2-BD59-A6C34878D82A}">
                    <a16:rowId xmlns:a16="http://schemas.microsoft.com/office/drawing/2014/main" val="3247406807"/>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pad[0]</a:t>
                      </a:r>
                      <a:r>
                        <a:rPr lang="en-US"/>
                        <a:t> … </a:t>
                      </a:r>
                      <a:r>
                        <a:rPr lang="en-US">
                          <a:latin typeface="Consolas" panose="020B0609020204030204" pitchFamily="49" charset="0"/>
                        </a:rPr>
                        <a:t>[15]</a:t>
                      </a:r>
                    </a:p>
                  </a:txBody>
                  <a:tcPr/>
                </a:tc>
                <a:extLst>
                  <a:ext uri="{0D108BD9-81ED-4DB2-BD59-A6C34878D82A}">
                    <a16:rowId xmlns:a16="http://schemas.microsoft.com/office/drawing/2014/main" val="1466743093"/>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sp+0</a:t>
                      </a:r>
                    </a:p>
                  </a:txBody>
                  <a:tcPr/>
                </a:tc>
                <a:tc>
                  <a:txBody>
                    <a:bodyPr/>
                    <a:lstStyle/>
                    <a:p>
                      <a:pPr algn="ctr"/>
                      <a:r>
                        <a:rPr lang="en-US" err="1">
                          <a:latin typeface="Consolas" panose="020B0609020204030204" pitchFamily="49" charset="0"/>
                        </a:rPr>
                        <a:t>buf</a:t>
                      </a:r>
                      <a:r>
                        <a:rPr lang="en-US">
                          <a:latin typeface="Consolas" panose="020B0609020204030204" pitchFamily="49" charset="0"/>
                        </a:rPr>
                        <a:t>[0]</a:t>
                      </a:r>
                      <a:r>
                        <a:rPr lang="en-US"/>
                        <a:t> … [15]</a:t>
                      </a:r>
                      <a:endParaRPr lang="en-US">
                        <a:latin typeface="+mn-lt"/>
                      </a:endParaRPr>
                    </a:p>
                  </a:txBody>
                  <a:tcPr/>
                </a:tc>
                <a:extLst>
                  <a:ext uri="{0D108BD9-81ED-4DB2-BD59-A6C34878D82A}">
                    <a16:rowId xmlns:a16="http://schemas.microsoft.com/office/drawing/2014/main" val="2422379822"/>
                  </a:ext>
                </a:extLst>
              </a:tr>
            </a:tbl>
          </a:graphicData>
        </a:graphic>
      </p:graphicFrame>
      <p:cxnSp>
        <p:nvCxnSpPr>
          <p:cNvPr id="8" name="Straight Arrow Connector 7">
            <a:extLst>
              <a:ext uri="{FF2B5EF4-FFF2-40B4-BE49-F238E27FC236}">
                <a16:creationId xmlns:a16="http://schemas.microsoft.com/office/drawing/2014/main" id="{C280CA84-8C48-49BD-9B9F-922EE627CD32}"/>
              </a:ext>
              <a:ext uri="{C183D7F6-B498-43B3-948B-1728B52AA6E4}">
                <adec:decorative xmlns:adec="http://schemas.microsoft.com/office/drawing/2017/decorative" val="1"/>
              </a:ext>
            </a:extLst>
          </p:cNvPr>
          <p:cNvCxnSpPr>
            <a:cxnSpLocks/>
          </p:cNvCxnSpPr>
          <p:nvPr/>
        </p:nvCxnSpPr>
        <p:spPr>
          <a:xfrm flipH="1">
            <a:off x="3233516" y="6028947"/>
            <a:ext cx="424084" cy="0"/>
          </a:xfrm>
          <a:prstGeom prst="straightConnector1">
            <a:avLst/>
          </a:prstGeom>
          <a:ln>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6B959164-4794-4F50-86D4-69465BC6A74C}"/>
              </a:ext>
            </a:extLst>
          </p:cNvPr>
          <p:cNvSpPr txBox="1"/>
          <p:nvPr/>
        </p:nvSpPr>
        <p:spPr>
          <a:xfrm>
            <a:off x="3336854" y="5668993"/>
            <a:ext cx="1704313" cy="369332"/>
          </a:xfrm>
          <a:prstGeom prst="rect">
            <a:avLst/>
          </a:prstGeom>
          <a:noFill/>
        </p:spPr>
        <p:txBody>
          <a:bodyPr wrap="none" rtlCol="0">
            <a:spAutoFit/>
          </a:bodyPr>
          <a:lstStyle/>
          <a:p>
            <a:r>
              <a:rPr lang="en-US">
                <a:solidFill>
                  <a:schemeClr val="accent2"/>
                </a:solidFill>
                <a:latin typeface="Consolas" panose="020B0609020204030204" pitchFamily="49" charset="0"/>
              </a:rPr>
              <a:t>a0 = &amp;</a:t>
            </a:r>
            <a:r>
              <a:rPr lang="en-US" err="1">
                <a:solidFill>
                  <a:schemeClr val="accent2"/>
                </a:solidFill>
                <a:latin typeface="Consolas" panose="020B0609020204030204" pitchFamily="49" charset="0"/>
              </a:rPr>
              <a:t>buf</a:t>
            </a:r>
            <a:r>
              <a:rPr lang="en-US">
                <a:solidFill>
                  <a:schemeClr val="accent2"/>
                </a:solidFill>
                <a:latin typeface="Consolas" panose="020B0609020204030204" pitchFamily="49" charset="0"/>
              </a:rPr>
              <a:t>[0]</a:t>
            </a:r>
          </a:p>
        </p:txBody>
      </p:sp>
      <p:cxnSp>
        <p:nvCxnSpPr>
          <p:cNvPr id="11" name="Straight Connector 10">
            <a:extLst>
              <a:ext uri="{FF2B5EF4-FFF2-40B4-BE49-F238E27FC236}">
                <a16:creationId xmlns:a16="http://schemas.microsoft.com/office/drawing/2014/main" id="{DC6E84DD-9FAD-126D-B938-AF35C384D220}"/>
              </a:ext>
            </a:extLst>
          </p:cNvPr>
          <p:cNvCxnSpPr>
            <a:stCxn id="31" idx="1"/>
            <a:endCxn id="33" idx="1"/>
          </p:cNvCxnSpPr>
          <p:nvPr/>
        </p:nvCxnSpPr>
        <p:spPr>
          <a:xfrm>
            <a:off x="8614935" y="3303091"/>
            <a:ext cx="1161477" cy="1"/>
          </a:xfrm>
          <a:prstGeom prst="lin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34F99363-92A7-F23B-6628-01C60DC3A119}"/>
              </a:ext>
            </a:extLst>
          </p:cNvPr>
          <p:cNvCxnSpPr>
            <a:stCxn id="29" idx="1"/>
            <a:endCxn id="30" idx="1"/>
          </p:cNvCxnSpPr>
          <p:nvPr/>
        </p:nvCxnSpPr>
        <p:spPr>
          <a:xfrm>
            <a:off x="9331659" y="1693996"/>
            <a:ext cx="444753" cy="240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1154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A9F69-15A9-4B4F-AE26-224AD1A11A97}"/>
              </a:ext>
            </a:extLst>
          </p:cNvPr>
          <p:cNvSpPr>
            <a:spLocks noGrp="1"/>
          </p:cNvSpPr>
          <p:nvPr>
            <p:ph sz="quarter" idx="13"/>
          </p:nvPr>
        </p:nvSpPr>
        <p:spPr>
          <a:xfrm>
            <a:off x="161102" y="1724336"/>
            <a:ext cx="2926080" cy="2620991"/>
          </a:xfrm>
          <a:ln>
            <a:solidFill>
              <a:schemeClr val="bg2">
                <a:lumMod val="50000"/>
              </a:schemeClr>
            </a:solidFill>
          </a:ln>
        </p:spPr>
        <p:txBody>
          <a:bodyPr anchor="ctr">
            <a:noAutofit/>
          </a:bodyPr>
          <a:lstStyle/>
          <a:p>
            <a:pPr marL="0" indent="0">
              <a:spcBef>
                <a:spcPts val="100"/>
              </a:spcBef>
              <a:buNone/>
            </a:pPr>
            <a:r>
              <a:rPr lang="en-US" sz="1600">
                <a:latin typeface="Consolas" panose="020B0609020204030204" pitchFamily="49" charset="0"/>
              </a:rPr>
              <a:t>void foo(char *</a:t>
            </a:r>
            <a:r>
              <a:rPr lang="en-US" sz="1600" err="1">
                <a:latin typeface="Consolas" panose="020B0609020204030204" pitchFamily="49" charset="0"/>
              </a:rPr>
              <a:t>buf</a:t>
            </a:r>
            <a:r>
              <a:rPr lang="en-US" sz="1600">
                <a:latin typeface="Consolas" panose="020B0609020204030204" pitchFamily="49" charset="0"/>
              </a:rPr>
              <a:t>) {</a:t>
            </a:r>
          </a:p>
          <a:p>
            <a:pPr marL="0" indent="0">
              <a:spcBef>
                <a:spcPts val="100"/>
              </a:spcBef>
              <a:buNone/>
            </a:pPr>
            <a:r>
              <a:rPr lang="en-US" sz="1600">
                <a:latin typeface="Consolas" panose="020B0609020204030204" pitchFamily="49" charset="0"/>
              </a:rPr>
              <a:t>  </a:t>
            </a:r>
            <a:r>
              <a:rPr lang="en-US" sz="1600" err="1">
                <a:latin typeface="Consolas" panose="020B0609020204030204" pitchFamily="49" charset="0"/>
              </a:rPr>
              <a:t>buf</a:t>
            </a:r>
            <a:r>
              <a:rPr lang="en-US" sz="1600">
                <a:latin typeface="Consolas" panose="020B0609020204030204" pitchFamily="49" charset="0"/>
              </a:rPr>
              <a:t>[16] = 'A';</a:t>
            </a:r>
          </a:p>
          <a:p>
            <a:pPr marL="0" indent="0">
              <a:spcBef>
                <a:spcPts val="100"/>
              </a:spcBef>
              <a:buNone/>
            </a:pPr>
            <a:r>
              <a:rPr lang="en-US" sz="1600">
                <a:latin typeface="Consolas"/>
                <a:ea typeface="Tahoma"/>
                <a:cs typeface="Tahoma"/>
              </a:rPr>
              <a:t>  buf[32] = 'A';</a:t>
            </a:r>
          </a:p>
          <a:p>
            <a:pPr marL="0" indent="0">
              <a:spcBef>
                <a:spcPts val="100"/>
              </a:spcBef>
              <a:buNone/>
            </a:pPr>
            <a:r>
              <a:rPr lang="en-US" sz="1600">
                <a:latin typeface="Consolas" panose="020B0609020204030204" pitchFamily="49" charset="0"/>
              </a:rPr>
              <a:t>}</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int main(void) {</a:t>
            </a:r>
          </a:p>
          <a:p>
            <a:pPr marL="0" indent="0">
              <a:spcBef>
                <a:spcPts val="100"/>
              </a:spcBef>
              <a:buNone/>
            </a:pPr>
            <a:r>
              <a:rPr lang="en-US" sz="1600">
                <a:latin typeface="Consolas" panose="020B0609020204030204" pitchFamily="49" charset="0"/>
              </a:rPr>
              <a:t>  char pad[16], </a:t>
            </a:r>
            <a:r>
              <a:rPr lang="en-US" sz="1600" err="1">
                <a:latin typeface="Consolas" panose="020B0609020204030204" pitchFamily="49" charset="0"/>
              </a:rPr>
              <a:t>buf</a:t>
            </a:r>
            <a:r>
              <a:rPr lang="en-US" sz="1600">
                <a:latin typeface="Consolas" panose="020B0609020204030204" pitchFamily="49" charset="0"/>
              </a:rPr>
              <a:t>[16];</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  foo(</a:t>
            </a:r>
            <a:r>
              <a:rPr lang="en-US" sz="1600" err="1">
                <a:latin typeface="Consolas" panose="020B0609020204030204" pitchFamily="49" charset="0"/>
              </a:rPr>
              <a:t>buf</a:t>
            </a:r>
            <a:r>
              <a:rPr lang="en-US" sz="1600">
                <a:latin typeface="Consolas" panose="020B0609020204030204" pitchFamily="49" charset="0"/>
              </a:rPr>
              <a:t>);</a:t>
            </a:r>
          </a:p>
          <a:p>
            <a:pPr marL="0" indent="0">
              <a:spcBef>
                <a:spcPts val="100"/>
              </a:spcBef>
              <a:buNone/>
            </a:pPr>
            <a:r>
              <a:rPr lang="en-US" sz="1600">
                <a:latin typeface="Consolas" panose="020B0609020204030204" pitchFamily="49" charset="0"/>
              </a:rPr>
              <a:t>  return 0;</a:t>
            </a:r>
          </a:p>
          <a:p>
            <a:pPr marL="0" indent="0">
              <a:spcBef>
                <a:spcPts val="100"/>
              </a:spcBef>
              <a:buNone/>
            </a:pPr>
            <a:r>
              <a:rPr lang="en-US" sz="1600">
                <a:latin typeface="Consolas" panose="020B0609020204030204" pitchFamily="49" charset="0"/>
              </a:rPr>
              <a:t>}</a:t>
            </a:r>
          </a:p>
        </p:txBody>
      </p:sp>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a:t>Misbehaving C Program: Spatial Safety Violations, with Slideware MTE</a:t>
            </a:r>
          </a:p>
        </p:txBody>
      </p:sp>
      <p:sp>
        <p:nvSpPr>
          <p:cNvPr id="7" name="Content Placeholder 1">
            <a:extLst>
              <a:ext uri="{FF2B5EF4-FFF2-40B4-BE49-F238E27FC236}">
                <a16:creationId xmlns:a16="http://schemas.microsoft.com/office/drawing/2014/main" id="{1BA800C7-04CA-462E-BB81-C17457B52AEF}"/>
              </a:ext>
            </a:extLst>
          </p:cNvPr>
          <p:cNvSpPr txBox="1">
            <a:spLocks/>
          </p:cNvSpPr>
          <p:nvPr/>
        </p:nvSpPr>
        <p:spPr>
          <a:xfrm>
            <a:off x="6406507" y="905662"/>
            <a:ext cx="5682016" cy="4258341"/>
          </a:xfrm>
          <a:prstGeom prst="rect">
            <a:avLst/>
          </a:prstGeom>
          <a:ln>
            <a:solidFill>
              <a:schemeClr val="bg2">
                <a:lumMod val="50000"/>
              </a:schemeClr>
            </a:solidFill>
          </a:ln>
        </p:spPr>
        <p:txBody>
          <a:bodyPr vert="horz" lIns="91440" tIns="45720" rIns="91440" bIns="45720" rtlCol="0" anchor="t">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a:solidFill>
                  <a:schemeClr val="bg1">
                    <a:lumMod val="50000"/>
                  </a:schemeClr>
                </a:solidFill>
                <a:latin typeface="Consolas" panose="020B0609020204030204" pitchFamily="49" charset="0"/>
              </a:rPr>
              <a:t>foo:</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w8, #65</a:t>
            </a:r>
          </a:p>
          <a:p>
            <a:pPr marL="0" indent="0">
              <a:lnSpc>
                <a:spcPct val="100000"/>
              </a:lnSpc>
              <a:spcBef>
                <a:spcPts val="0"/>
              </a:spcBef>
              <a:buNone/>
            </a:pPr>
            <a:r>
              <a:rPr lang="en-US" sz="1600">
                <a:latin typeface="Consolas" panose="020B0609020204030204" pitchFamily="49" charset="0"/>
              </a:rPr>
              <a:t>  </a:t>
            </a:r>
            <a:r>
              <a:rPr lang="en-US" sz="1600" err="1">
                <a:latin typeface="Consolas" panose="020B0609020204030204" pitchFamily="49" charset="0"/>
              </a:rPr>
              <a:t>strb</a:t>
            </a:r>
            <a:r>
              <a:rPr lang="en-US" sz="1600">
                <a:latin typeface="Consolas" panose="020B0609020204030204" pitchFamily="49" charset="0"/>
              </a:rPr>
              <a:t>    w8, [x0, #16]</a:t>
            </a:r>
          </a:p>
          <a:p>
            <a:pPr marL="0" indent="0">
              <a:lnSpc>
                <a:spcPct val="100000"/>
              </a:lnSpc>
              <a:spcBef>
                <a:spcPts val="0"/>
              </a:spcBef>
              <a:buNone/>
            </a:pPr>
            <a:r>
              <a:rPr lang="en-US" sz="1600">
                <a:latin typeface="Consolas"/>
                <a:ea typeface="Tahoma"/>
                <a:cs typeface="Tahoma"/>
              </a:rPr>
              <a:t>  </a:t>
            </a:r>
            <a:r>
              <a:rPr lang="en-US" sz="1600" err="1">
                <a:latin typeface="Consolas"/>
                <a:ea typeface="Tahoma"/>
                <a:cs typeface="Tahoma"/>
              </a:rPr>
              <a:t>strb</a:t>
            </a:r>
            <a:r>
              <a:rPr lang="en-US" sz="1600">
                <a:latin typeface="Consolas"/>
                <a:ea typeface="Tahoma"/>
                <a:cs typeface="Tahoma"/>
              </a:rPr>
              <a:t>    w8, [x0,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ret</a:t>
            </a:r>
          </a:p>
          <a:p>
            <a:pPr marL="0" indent="0">
              <a:lnSpc>
                <a:spcPct val="100000"/>
              </a:lnSpc>
              <a:spcBef>
                <a:spcPts val="0"/>
              </a:spcBef>
              <a:buNone/>
            </a:pPr>
            <a:r>
              <a:rPr lang="en-US" sz="1600">
                <a:solidFill>
                  <a:schemeClr val="bg1">
                    <a:lumMod val="50000"/>
                  </a:schemeClr>
                </a:solidFill>
                <a:latin typeface="Consolas" panose="020B0609020204030204" pitchFamily="49" charset="0"/>
              </a:rPr>
              <a:t>main:</a:t>
            </a:r>
          </a:p>
          <a:p>
            <a:pPr marL="0" indent="0">
              <a:lnSpc>
                <a:spcPct val="100000"/>
              </a:lnSpc>
              <a:spcBef>
                <a:spcPts val="0"/>
              </a:spcBef>
              <a:buNone/>
            </a:pPr>
            <a:r>
              <a:rPr lang="en-US" sz="1600">
                <a:solidFill>
                  <a:schemeClr val="bg1">
                    <a:lumMod val="50000"/>
                  </a:schemeClr>
                </a:solidFill>
                <a:latin typeface="Consolas" panose="020B0609020204030204" pitchFamily="49" charset="0"/>
              </a:rPr>
              <a:t>  sub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#48</a:t>
            </a:r>
          </a:p>
          <a:p>
            <a:pPr marL="0" indent="0">
              <a:lnSpc>
                <a:spcPct val="100000"/>
              </a:lnSpc>
              <a:spcBef>
                <a:spcPts val="0"/>
              </a:spcBef>
              <a:buNone/>
            </a:pPr>
            <a:r>
              <a:rPr lang="nb-NO" sz="1600">
                <a:solidFill>
                  <a:schemeClr val="bg1">
                    <a:lumMod val="50000"/>
                  </a:schemeClr>
                </a:solidFill>
                <a:latin typeface="Consolas" panose="020B0609020204030204" pitchFamily="49" charset="0"/>
              </a:rPr>
              <a:t>  stp     x29, x30, [sp, #32]</a:t>
            </a:r>
          </a:p>
          <a:p>
            <a:pPr marL="0" indent="0">
              <a:lnSpc>
                <a:spcPct val="100000"/>
              </a:lnSpc>
              <a:spcBef>
                <a:spcPts val="0"/>
              </a:spcBef>
              <a:buNone/>
            </a:pPr>
            <a:r>
              <a:rPr lang="nb-NO" sz="1600">
                <a:solidFill>
                  <a:schemeClr val="bg1">
                    <a:lumMod val="50000"/>
                  </a:schemeClr>
                </a:solidFill>
                <a:latin typeface="Consolas" panose="020B0609020204030204" pitchFamily="49" charset="0"/>
              </a:rPr>
              <a:t>  add     x29, sp,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err="1">
                <a:solidFill>
                  <a:schemeClr val="accent1"/>
                </a:solidFill>
                <a:latin typeface="Consolas" panose="020B0609020204030204" pitchFamily="49" charset="0"/>
              </a:rPr>
              <a:t>irg</a:t>
            </a:r>
            <a:r>
              <a:rPr lang="en-US" sz="1600">
                <a:solidFill>
                  <a:schemeClr val="accent1"/>
                </a:solidFill>
                <a:latin typeface="Consolas" panose="020B0609020204030204" pitchFamily="49" charset="0"/>
              </a:rPr>
              <a:t>     x0, </a:t>
            </a:r>
            <a:r>
              <a:rPr lang="en-US" sz="1600" err="1">
                <a:solidFill>
                  <a:schemeClr val="accent1"/>
                </a:solidFill>
                <a:latin typeface="Consolas" panose="020B0609020204030204" pitchFamily="49" charset="0"/>
              </a:rPr>
              <a:t>sp</a:t>
            </a:r>
            <a:endParaRPr lang="en-US" sz="1600">
              <a:solidFill>
                <a:schemeClr val="accent1"/>
              </a:solidFill>
              <a:latin typeface="Consolas" panose="020B0609020204030204" pitchFamily="49" charset="0"/>
            </a:endParaRPr>
          </a:p>
          <a:p>
            <a:pPr marL="0" indent="0">
              <a:lnSpc>
                <a:spcPct val="100000"/>
              </a:lnSpc>
              <a:spcBef>
                <a:spcPts val="0"/>
              </a:spcBef>
              <a:buNone/>
            </a:pPr>
            <a:r>
              <a:rPr lang="en-US" sz="1600">
                <a:solidFill>
                  <a:schemeClr val="accent1"/>
                </a:solidFill>
                <a:latin typeface="Consolas" panose="020B0609020204030204" pitchFamily="49" charset="0"/>
              </a:rPr>
              <a:t>  stg     x0, [x0]</a:t>
            </a:r>
          </a:p>
          <a:p>
            <a:pPr marL="0" indent="0">
              <a:lnSpc>
                <a:spcPct val="100000"/>
              </a:lnSpc>
              <a:spcBef>
                <a:spcPts val="0"/>
              </a:spcBef>
              <a:buNone/>
            </a:pPr>
            <a:r>
              <a:rPr lang="en-US" sz="1600">
                <a:solidFill>
                  <a:schemeClr val="bg1">
                    <a:lumMod val="50000"/>
                  </a:schemeClr>
                </a:solidFill>
                <a:latin typeface="Consolas" panose="020B0609020204030204" pitchFamily="49" charset="0"/>
              </a:rPr>
              <a:t>  bl      foo</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a:solidFill>
                  <a:schemeClr val="accent1"/>
                </a:solidFill>
                <a:latin typeface="Consolas" panose="020B0609020204030204" pitchFamily="49" charset="0"/>
              </a:rPr>
              <a:t>stg     </a:t>
            </a:r>
            <a:r>
              <a:rPr lang="en-US" sz="1600" err="1">
                <a:solidFill>
                  <a:schemeClr val="accent1"/>
                </a:solidFill>
                <a:latin typeface="Consolas" panose="020B0609020204030204" pitchFamily="49" charset="0"/>
              </a:rPr>
              <a:t>sp</a:t>
            </a:r>
            <a:r>
              <a:rPr lang="en-US" sz="1600">
                <a:solidFill>
                  <a:schemeClr val="accent1"/>
                </a:solidFill>
                <a:latin typeface="Consolas" panose="020B0609020204030204" pitchFamily="49" charset="0"/>
              </a:rPr>
              <a:t>, [</a:t>
            </a:r>
            <a:r>
              <a:rPr lang="en-US" sz="1600" err="1">
                <a:solidFill>
                  <a:schemeClr val="accent1"/>
                </a:solidFill>
                <a:latin typeface="Consolas" panose="020B0609020204030204" pitchFamily="49" charset="0"/>
              </a:rPr>
              <a:t>sp</a:t>
            </a:r>
            <a:r>
              <a:rPr lang="en-US" sz="1600">
                <a:solidFill>
                  <a:schemeClr val="accent1"/>
                </a:solidFill>
                <a:latin typeface="Consolas" panose="020B0609020204030204" pitchFamily="49" charset="0"/>
              </a:rPr>
              <a:t>]</a:t>
            </a: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ldp</a:t>
            </a:r>
            <a:r>
              <a:rPr lang="en-US" sz="1600">
                <a:solidFill>
                  <a:schemeClr val="bg1">
                    <a:lumMod val="50000"/>
                  </a:schemeClr>
                </a:solidFill>
                <a:latin typeface="Consolas" panose="020B0609020204030204" pitchFamily="49" charset="0"/>
              </a:rPr>
              <a:t>     x29, x30,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w0, </a:t>
            </a:r>
            <a:r>
              <a:rPr lang="en-US" sz="1600" err="1">
                <a:solidFill>
                  <a:schemeClr val="bg1">
                    <a:lumMod val="50000"/>
                  </a:schemeClr>
                </a:solidFill>
                <a:latin typeface="Consolas" panose="020B0609020204030204" pitchFamily="49" charset="0"/>
              </a:rPr>
              <a:t>wzr</a:t>
            </a: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a:ea typeface="Tahoma"/>
                <a:cs typeface="Tahoma"/>
              </a:rPr>
              <a:t>  add     </a:t>
            </a:r>
            <a:r>
              <a:rPr lang="en-US" sz="1600" err="1">
                <a:solidFill>
                  <a:schemeClr val="bg1">
                    <a:lumMod val="50000"/>
                  </a:schemeClr>
                </a:solidFill>
                <a:latin typeface="Consolas"/>
                <a:ea typeface="Tahoma"/>
                <a:cs typeface="Tahoma"/>
              </a:rPr>
              <a:t>sp</a:t>
            </a: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sp</a:t>
            </a:r>
            <a:r>
              <a:rPr lang="en-US" sz="1600">
                <a:solidFill>
                  <a:schemeClr val="bg1">
                    <a:lumMod val="50000"/>
                  </a:schemeClr>
                </a:solidFill>
                <a:latin typeface="Consolas"/>
                <a:ea typeface="Tahoma"/>
                <a:cs typeface="Tahoma"/>
              </a:rPr>
              <a:t>, #48</a:t>
            </a:r>
          </a:p>
          <a:p>
            <a:pPr marL="0" indent="0">
              <a:lnSpc>
                <a:spcPct val="100000"/>
              </a:lnSpc>
              <a:spcBef>
                <a:spcPts val="0"/>
              </a:spcBef>
              <a:buNone/>
            </a:pPr>
            <a:r>
              <a:rPr lang="en-US" sz="1600">
                <a:solidFill>
                  <a:schemeClr val="bg1">
                    <a:lumMod val="50000"/>
                  </a:schemeClr>
                </a:solidFill>
                <a:latin typeface="Consolas" panose="020B0609020204030204" pitchFamily="49" charset="0"/>
              </a:rPr>
              <a:t>  ret     // x30</a:t>
            </a:r>
          </a:p>
        </p:txBody>
      </p:sp>
      <p:cxnSp>
        <p:nvCxnSpPr>
          <p:cNvPr id="9" name="Straight Arrow Connector 8">
            <a:extLst>
              <a:ext uri="{FF2B5EF4-FFF2-40B4-BE49-F238E27FC236}">
                <a16:creationId xmlns:a16="http://schemas.microsoft.com/office/drawing/2014/main" id="{C0D72A9E-1A30-4595-B9E9-809DF6DFCA27}"/>
              </a:ext>
              <a:ext uri="{C183D7F6-B498-43B3-948B-1728B52AA6E4}">
                <adec:decorative xmlns:adec="http://schemas.microsoft.com/office/drawing/2017/decorative" val="1"/>
              </a:ext>
            </a:extLst>
          </p:cNvPr>
          <p:cNvCxnSpPr>
            <a:cxnSpLocks/>
            <a:stCxn id="2" idx="3"/>
            <a:endCxn id="7" idx="1"/>
          </p:cNvCxnSpPr>
          <p:nvPr/>
        </p:nvCxnSpPr>
        <p:spPr>
          <a:xfrm>
            <a:off x="3087182" y="3034832"/>
            <a:ext cx="33193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31</a:t>
            </a:fld>
            <a:endParaRPr lang="en-US">
              <a:solidFill>
                <a:prstClr val="white">
                  <a:lumMod val="50000"/>
                </a:prstClr>
              </a:solidFill>
            </a:endParaRPr>
          </a:p>
        </p:txBody>
      </p:sp>
      <p:sp>
        <p:nvSpPr>
          <p:cNvPr id="29" name="Right Brace 28">
            <a:extLst>
              <a:ext uri="{FF2B5EF4-FFF2-40B4-BE49-F238E27FC236}">
                <a16:creationId xmlns:a16="http://schemas.microsoft.com/office/drawing/2014/main" id="{1EA70407-9FA7-4476-BEA3-6E53FFAC2988}"/>
              </a:ext>
              <a:ext uri="{C183D7F6-B498-43B3-948B-1728B52AA6E4}">
                <adec:decorative xmlns:adec="http://schemas.microsoft.com/office/drawing/2017/decorative" val="1"/>
              </a:ext>
            </a:extLst>
          </p:cNvPr>
          <p:cNvSpPr/>
          <p:nvPr/>
        </p:nvSpPr>
        <p:spPr>
          <a:xfrm>
            <a:off x="9130957" y="1428410"/>
            <a:ext cx="200702" cy="53117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3367EE77-2B09-42B6-A035-653064C586EF}"/>
              </a:ext>
            </a:extLst>
          </p:cNvPr>
          <p:cNvSpPr txBox="1"/>
          <p:nvPr/>
        </p:nvSpPr>
        <p:spPr>
          <a:xfrm>
            <a:off x="9776412" y="1373236"/>
            <a:ext cx="1780127" cy="646331"/>
          </a:xfrm>
          <a:prstGeom prst="rect">
            <a:avLst/>
          </a:prstGeom>
          <a:noFill/>
        </p:spPr>
        <p:txBody>
          <a:bodyPr wrap="square" rtlCol="0">
            <a:spAutoFit/>
          </a:bodyPr>
          <a:lstStyle/>
          <a:p>
            <a:pPr algn="ctr"/>
            <a:r>
              <a:rPr lang="en-US"/>
              <a:t>Stores unchanged</a:t>
            </a:r>
          </a:p>
        </p:txBody>
      </p:sp>
      <p:sp>
        <p:nvSpPr>
          <p:cNvPr id="31" name="Right Brace 30">
            <a:extLst>
              <a:ext uri="{FF2B5EF4-FFF2-40B4-BE49-F238E27FC236}">
                <a16:creationId xmlns:a16="http://schemas.microsoft.com/office/drawing/2014/main" id="{4B1B2EBF-AFAB-44C8-81A7-F5E4ABD063C0}"/>
              </a:ext>
              <a:ext uri="{C183D7F6-B498-43B3-948B-1728B52AA6E4}">
                <adec:decorative xmlns:adec="http://schemas.microsoft.com/office/drawing/2017/decorative" val="1"/>
              </a:ext>
            </a:extLst>
          </p:cNvPr>
          <p:cNvSpPr/>
          <p:nvPr/>
        </p:nvSpPr>
        <p:spPr>
          <a:xfrm>
            <a:off x="8414233" y="3210758"/>
            <a:ext cx="200702" cy="184666"/>
          </a:xfrm>
          <a:prstGeom prst="rightBrace">
            <a:avLst/>
          </a:prstGeom>
          <a:ln>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265829E4-52E7-4374-9035-95C8FC07D9B0}"/>
              </a:ext>
            </a:extLst>
          </p:cNvPr>
          <p:cNvSpPr txBox="1"/>
          <p:nvPr/>
        </p:nvSpPr>
        <p:spPr>
          <a:xfrm>
            <a:off x="9776412" y="2699262"/>
            <a:ext cx="1896233" cy="646331"/>
          </a:xfrm>
          <a:prstGeom prst="rect">
            <a:avLst/>
          </a:prstGeom>
          <a:noFill/>
        </p:spPr>
        <p:txBody>
          <a:bodyPr wrap="square" rtlCol="0">
            <a:spAutoFit/>
          </a:bodyPr>
          <a:lstStyle/>
          <a:p>
            <a:pPr algn="ctr"/>
            <a:r>
              <a:rPr lang="en-US">
                <a:solidFill>
                  <a:schemeClr val="accent1"/>
                </a:solidFill>
              </a:rPr>
              <a:t>Copy </a:t>
            </a:r>
            <a:r>
              <a:rPr lang="en-US" err="1">
                <a:solidFill>
                  <a:schemeClr val="accent1"/>
                </a:solidFill>
              </a:rPr>
              <a:t>sp</a:t>
            </a:r>
            <a:r>
              <a:rPr lang="en-US">
                <a:solidFill>
                  <a:schemeClr val="accent1"/>
                </a:solidFill>
              </a:rPr>
              <a:t> to x0, </a:t>
            </a:r>
            <a:r>
              <a:rPr lang="en-US" i="1">
                <a:solidFill>
                  <a:schemeClr val="accent1"/>
                </a:solidFill>
              </a:rPr>
              <a:t>insert random tag</a:t>
            </a:r>
            <a:endParaRPr lang="en-US">
              <a:solidFill>
                <a:schemeClr val="accent1"/>
              </a:solidFill>
              <a:latin typeface="Consolas" panose="020B0609020204030204" pitchFamily="49" charset="0"/>
            </a:endParaRPr>
          </a:p>
        </p:txBody>
      </p:sp>
      <p:sp>
        <p:nvSpPr>
          <p:cNvPr id="19" name="TextBox 18">
            <a:extLst>
              <a:ext uri="{FF2B5EF4-FFF2-40B4-BE49-F238E27FC236}">
                <a16:creationId xmlns:a16="http://schemas.microsoft.com/office/drawing/2014/main" id="{225AC707-6B43-4D62-B35C-AED8A25B5AE7}"/>
              </a:ext>
            </a:extLst>
          </p:cNvPr>
          <p:cNvSpPr txBox="1"/>
          <p:nvPr/>
        </p:nvSpPr>
        <p:spPr>
          <a:xfrm>
            <a:off x="3422381" y="2554571"/>
            <a:ext cx="1704313" cy="369332"/>
          </a:xfrm>
          <a:prstGeom prst="rect">
            <a:avLst/>
          </a:prstGeom>
          <a:noFill/>
        </p:spPr>
        <p:txBody>
          <a:bodyPr wrap="square" rtlCol="0">
            <a:spAutoFit/>
          </a:bodyPr>
          <a:lstStyle/>
          <a:p>
            <a:r>
              <a:rPr lang="en-US"/>
              <a:t>AArch64 + MTE</a:t>
            </a:r>
          </a:p>
        </p:txBody>
      </p:sp>
      <p:cxnSp>
        <p:nvCxnSpPr>
          <p:cNvPr id="8" name="Straight Arrow Connector 7">
            <a:extLst>
              <a:ext uri="{FF2B5EF4-FFF2-40B4-BE49-F238E27FC236}">
                <a16:creationId xmlns:a16="http://schemas.microsoft.com/office/drawing/2014/main" id="{C280CA84-8C48-49BD-9B9F-922EE627CD32}"/>
              </a:ext>
              <a:ext uri="{C183D7F6-B498-43B3-948B-1728B52AA6E4}">
                <adec:decorative xmlns:adec="http://schemas.microsoft.com/office/drawing/2017/decorative" val="1"/>
              </a:ext>
            </a:extLst>
          </p:cNvPr>
          <p:cNvCxnSpPr>
            <a:cxnSpLocks/>
          </p:cNvCxnSpPr>
          <p:nvPr/>
        </p:nvCxnSpPr>
        <p:spPr>
          <a:xfrm flipH="1">
            <a:off x="3754964" y="6068013"/>
            <a:ext cx="424084" cy="0"/>
          </a:xfrm>
          <a:prstGeom prst="straightConnector1">
            <a:avLst/>
          </a:prstGeom>
          <a:ln>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6B959164-4794-4F50-86D4-69465BC6A74C}"/>
              </a:ext>
            </a:extLst>
          </p:cNvPr>
          <p:cNvSpPr txBox="1"/>
          <p:nvPr/>
        </p:nvSpPr>
        <p:spPr>
          <a:xfrm>
            <a:off x="3778821" y="5698681"/>
            <a:ext cx="2590774" cy="369332"/>
          </a:xfrm>
          <a:prstGeom prst="rect">
            <a:avLst/>
          </a:prstGeom>
          <a:noFill/>
        </p:spPr>
        <p:txBody>
          <a:bodyPr wrap="none" rtlCol="0">
            <a:spAutoFit/>
          </a:bodyPr>
          <a:lstStyle/>
          <a:p>
            <a:r>
              <a:rPr lang="en-US">
                <a:solidFill>
                  <a:schemeClr val="accent6">
                    <a:lumMod val="75000"/>
                  </a:schemeClr>
                </a:solidFill>
                <a:latin typeface="Consolas" panose="020B0609020204030204" pitchFamily="49" charset="0"/>
              </a:rPr>
              <a:t>x0 = &amp;</a:t>
            </a:r>
            <a:r>
              <a:rPr lang="en-US" err="1">
                <a:solidFill>
                  <a:schemeClr val="accent6">
                    <a:lumMod val="75000"/>
                  </a:schemeClr>
                </a:solidFill>
                <a:latin typeface="Consolas" panose="020B0609020204030204" pitchFamily="49" charset="0"/>
              </a:rPr>
              <a:t>buf</a:t>
            </a:r>
            <a:r>
              <a:rPr lang="en-US">
                <a:solidFill>
                  <a:schemeClr val="accent6">
                    <a:lumMod val="75000"/>
                  </a:schemeClr>
                </a:solidFill>
                <a:latin typeface="Consolas" panose="020B0609020204030204" pitchFamily="49" charset="0"/>
              </a:rPr>
              <a:t>[0], tag 7</a:t>
            </a:r>
          </a:p>
        </p:txBody>
      </p:sp>
      <p:cxnSp>
        <p:nvCxnSpPr>
          <p:cNvPr id="11" name="Straight Connector 10">
            <a:extLst>
              <a:ext uri="{FF2B5EF4-FFF2-40B4-BE49-F238E27FC236}">
                <a16:creationId xmlns:a16="http://schemas.microsoft.com/office/drawing/2014/main" id="{DC6E84DD-9FAD-126D-B938-AF35C384D220}"/>
              </a:ext>
            </a:extLst>
          </p:cNvPr>
          <p:cNvCxnSpPr>
            <a:cxnSpLocks/>
            <a:stCxn id="31" idx="1"/>
            <a:endCxn id="33" idx="1"/>
          </p:cNvCxnSpPr>
          <p:nvPr/>
        </p:nvCxnSpPr>
        <p:spPr>
          <a:xfrm flipV="1">
            <a:off x="8614935" y="3022428"/>
            <a:ext cx="1161477" cy="280663"/>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34F99363-92A7-F23B-6628-01C60DC3A119}"/>
              </a:ext>
            </a:extLst>
          </p:cNvPr>
          <p:cNvCxnSpPr>
            <a:stCxn id="29" idx="1"/>
            <a:endCxn id="30" idx="1"/>
          </p:cNvCxnSpPr>
          <p:nvPr/>
        </p:nvCxnSpPr>
        <p:spPr>
          <a:xfrm>
            <a:off x="9331659" y="1693996"/>
            <a:ext cx="444753" cy="2406"/>
          </a:xfrm>
          <a:prstGeom prst="line">
            <a:avLst/>
          </a:prstGeom>
        </p:spPr>
        <p:style>
          <a:lnRef idx="1">
            <a:schemeClr val="dk1"/>
          </a:lnRef>
          <a:fillRef idx="0">
            <a:schemeClr val="dk1"/>
          </a:fillRef>
          <a:effectRef idx="0">
            <a:schemeClr val="dk1"/>
          </a:effectRef>
          <a:fontRef idx="minor">
            <a:schemeClr val="tx1"/>
          </a:fontRef>
        </p:style>
      </p:cxnSp>
      <p:sp>
        <p:nvSpPr>
          <p:cNvPr id="12" name="Right Brace 11">
            <a:extLst>
              <a:ext uri="{FF2B5EF4-FFF2-40B4-BE49-F238E27FC236}">
                <a16:creationId xmlns:a16="http://schemas.microsoft.com/office/drawing/2014/main" id="{5346C291-FC3C-29C1-6CEC-D209048C7217}"/>
              </a:ext>
              <a:ext uri="{C183D7F6-B498-43B3-948B-1728B52AA6E4}">
                <adec:decorative xmlns:adec="http://schemas.microsoft.com/office/drawing/2017/decorative" val="1"/>
              </a:ext>
            </a:extLst>
          </p:cNvPr>
          <p:cNvSpPr/>
          <p:nvPr/>
        </p:nvSpPr>
        <p:spPr>
          <a:xfrm>
            <a:off x="8514584" y="3441250"/>
            <a:ext cx="200702" cy="184666"/>
          </a:xfrm>
          <a:prstGeom prst="rightBrace">
            <a:avLst/>
          </a:prstGeom>
          <a:ln>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2ED5B728-AD7A-C2CD-365F-6145EEE22D77}"/>
              </a:ext>
            </a:extLst>
          </p:cNvPr>
          <p:cNvSpPr txBox="1"/>
          <p:nvPr/>
        </p:nvSpPr>
        <p:spPr>
          <a:xfrm>
            <a:off x="9736967" y="3345593"/>
            <a:ext cx="1896233" cy="369332"/>
          </a:xfrm>
          <a:prstGeom prst="rect">
            <a:avLst/>
          </a:prstGeom>
          <a:noFill/>
        </p:spPr>
        <p:txBody>
          <a:bodyPr wrap="square" rtlCol="0">
            <a:spAutoFit/>
          </a:bodyPr>
          <a:lstStyle/>
          <a:p>
            <a:pPr algn="ctr"/>
            <a:r>
              <a:rPr lang="en-US">
                <a:solidFill>
                  <a:schemeClr val="accent1"/>
                </a:solidFill>
              </a:rPr>
              <a:t>Set tag in memory </a:t>
            </a:r>
            <a:endParaRPr lang="en-US">
              <a:solidFill>
                <a:schemeClr val="accent1"/>
              </a:solidFill>
              <a:latin typeface="Consolas" panose="020B0609020204030204" pitchFamily="49" charset="0"/>
            </a:endParaRPr>
          </a:p>
        </p:txBody>
      </p:sp>
      <p:cxnSp>
        <p:nvCxnSpPr>
          <p:cNvPr id="23" name="Straight Connector 22">
            <a:extLst>
              <a:ext uri="{FF2B5EF4-FFF2-40B4-BE49-F238E27FC236}">
                <a16:creationId xmlns:a16="http://schemas.microsoft.com/office/drawing/2014/main" id="{16FABB86-4AD1-ABEE-AFDF-3271CE9BDFAA}"/>
              </a:ext>
            </a:extLst>
          </p:cNvPr>
          <p:cNvCxnSpPr>
            <a:stCxn id="12" idx="1"/>
            <a:endCxn id="13" idx="1"/>
          </p:cNvCxnSpPr>
          <p:nvPr/>
        </p:nvCxnSpPr>
        <p:spPr>
          <a:xfrm flipV="1">
            <a:off x="8715286" y="3530259"/>
            <a:ext cx="1021681" cy="3324"/>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graphicFrame>
        <p:nvGraphicFramePr>
          <p:cNvPr id="34" name="Table 5">
            <a:extLst>
              <a:ext uri="{FF2B5EF4-FFF2-40B4-BE49-F238E27FC236}">
                <a16:creationId xmlns:a16="http://schemas.microsoft.com/office/drawing/2014/main" id="{2E07F3D2-0CDE-ABFF-90F4-0D3C50265C64}"/>
              </a:ext>
            </a:extLst>
          </p:cNvPr>
          <p:cNvGraphicFramePr>
            <a:graphicFrameLocks noGrp="1"/>
          </p:cNvGraphicFramePr>
          <p:nvPr>
            <p:extLst>
              <p:ext uri="{D42A27DB-BD31-4B8C-83A1-F6EECF244321}">
                <p14:modId xmlns:p14="http://schemas.microsoft.com/office/powerpoint/2010/main" val="3634453208"/>
              </p:ext>
            </p:extLst>
          </p:nvPr>
        </p:nvGraphicFramePr>
        <p:xfrm>
          <a:off x="219455" y="4626864"/>
          <a:ext cx="3535509" cy="1463040"/>
        </p:xfrm>
        <a:graphic>
          <a:graphicData uri="http://schemas.openxmlformats.org/drawingml/2006/table">
            <a:tbl>
              <a:tblPr firstRow="1" bandRow="1">
                <a:tableStyleId>{073A0DAA-6AF3-43AB-8588-CEC1D06C72B9}</a:tableStyleId>
              </a:tblPr>
              <a:tblGrid>
                <a:gridCol w="870410">
                  <a:extLst>
                    <a:ext uri="{9D8B030D-6E8A-4147-A177-3AD203B41FA5}">
                      <a16:colId xmlns:a16="http://schemas.microsoft.com/office/drawing/2014/main" val="1932568475"/>
                    </a:ext>
                  </a:extLst>
                </a:gridCol>
                <a:gridCol w="1990219">
                  <a:extLst>
                    <a:ext uri="{9D8B030D-6E8A-4147-A177-3AD203B41FA5}">
                      <a16:colId xmlns:a16="http://schemas.microsoft.com/office/drawing/2014/main" val="523213194"/>
                    </a:ext>
                  </a:extLst>
                </a:gridCol>
                <a:gridCol w="674880">
                  <a:extLst>
                    <a:ext uri="{9D8B030D-6E8A-4147-A177-3AD203B41FA5}">
                      <a16:colId xmlns:a16="http://schemas.microsoft.com/office/drawing/2014/main" val="2891056428"/>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n-lt"/>
                        </a:rPr>
                        <a:t>Stack as of entry to </a:t>
                      </a:r>
                      <a:r>
                        <a:rPr lang="en-US">
                          <a:latin typeface="Consolas" panose="020B0609020204030204" pitchFamily="49" charset="0"/>
                        </a:rPr>
                        <a:t>foo()</a:t>
                      </a:r>
                    </a:p>
                  </a:txBody>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accent1">
                              <a:lumMod val="60000"/>
                              <a:lumOff val="40000"/>
                            </a:schemeClr>
                          </a:solidFill>
                          <a:latin typeface="Consolas" panose="020B0609020204030204" pitchFamily="49" charset="0"/>
                        </a:rPr>
                        <a:t>Tag</a:t>
                      </a:r>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main</a:t>
                      </a:r>
                      <a:r>
                        <a:rPr lang="en-US"/>
                        <a:t>’s saved RA</a:t>
                      </a:r>
                      <a:endParaRPr lang="en-US">
                        <a:latin typeface="Consolas" panose="020B0609020204030204" pitchFamily="49"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onsolas" panose="020B0609020204030204" pitchFamily="49" charset="0"/>
                        </a:rPr>
                        <a:t>1</a:t>
                      </a:r>
                    </a:p>
                  </a:txBody>
                  <a:tcPr anchor="ctr"/>
                </a:tc>
                <a:extLst>
                  <a:ext uri="{0D108BD9-81ED-4DB2-BD59-A6C34878D82A}">
                    <a16:rowId xmlns:a16="http://schemas.microsoft.com/office/drawing/2014/main" val="2483768975"/>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pad[0]</a:t>
                      </a:r>
                      <a:r>
                        <a:rPr lang="en-US"/>
                        <a:t> … </a:t>
                      </a:r>
                      <a:r>
                        <a:rPr lang="en-US">
                          <a:latin typeface="Consolas" panose="020B0609020204030204" pitchFamily="49" charset="0"/>
                        </a:rPr>
                        <a:t>[15]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onsolas" panose="020B0609020204030204" pitchFamily="49" charset="0"/>
                        </a:rPr>
                        <a:t>1</a:t>
                      </a:r>
                    </a:p>
                  </a:txBody>
                  <a:tcPr/>
                </a:tc>
                <a:extLst>
                  <a:ext uri="{0D108BD9-81ED-4DB2-BD59-A6C34878D82A}">
                    <a16:rowId xmlns:a16="http://schemas.microsoft.com/office/drawing/2014/main" val="1466743093"/>
                  </a:ext>
                </a:extLst>
              </a:tr>
              <a:tr h="2891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sp+0</a:t>
                      </a:r>
                    </a:p>
                  </a:txBody>
                  <a:tcPr/>
                </a:tc>
                <a:tc>
                  <a:txBody>
                    <a:bodyPr/>
                    <a:lstStyle/>
                    <a:p>
                      <a:pPr algn="ctr"/>
                      <a:r>
                        <a:rPr lang="en-US" err="1">
                          <a:latin typeface="Consolas" panose="020B0609020204030204" pitchFamily="49" charset="0"/>
                        </a:rPr>
                        <a:t>buf</a:t>
                      </a:r>
                      <a:r>
                        <a:rPr lang="en-US">
                          <a:latin typeface="Consolas" panose="020B0609020204030204" pitchFamily="49" charset="0"/>
                        </a:rPr>
                        <a:t>[0]</a:t>
                      </a:r>
                      <a:r>
                        <a:rPr lang="en-US"/>
                        <a:t> … [15]</a:t>
                      </a:r>
                      <a:endParaRPr lang="en-US">
                        <a:latin typeface="+mn-lt"/>
                      </a:endParaRPr>
                    </a:p>
                  </a:txBody>
                  <a:tcPr/>
                </a:tc>
                <a:tc>
                  <a:txBody>
                    <a:bodyPr/>
                    <a:lstStyle/>
                    <a:p>
                      <a:pPr algn="ctr"/>
                      <a:r>
                        <a:rPr lang="en-US">
                          <a:solidFill>
                            <a:schemeClr val="accent6">
                              <a:lumMod val="75000"/>
                            </a:schemeClr>
                          </a:solidFill>
                          <a:latin typeface="Consolas" panose="020B0609020204030204" pitchFamily="49" charset="0"/>
                        </a:rPr>
                        <a:t>7</a:t>
                      </a:r>
                    </a:p>
                  </a:txBody>
                  <a:tcPr/>
                </a:tc>
                <a:extLst>
                  <a:ext uri="{0D108BD9-81ED-4DB2-BD59-A6C34878D82A}">
                    <a16:rowId xmlns:a16="http://schemas.microsoft.com/office/drawing/2014/main" val="2422379822"/>
                  </a:ext>
                </a:extLst>
              </a:tr>
            </a:tbl>
          </a:graphicData>
        </a:graphic>
      </p:graphicFrame>
      <p:sp>
        <p:nvSpPr>
          <p:cNvPr id="35" name="Right Brace 34">
            <a:extLst>
              <a:ext uri="{FF2B5EF4-FFF2-40B4-BE49-F238E27FC236}">
                <a16:creationId xmlns:a16="http://schemas.microsoft.com/office/drawing/2014/main" id="{3FE94F28-DF83-0CDC-2443-D091C7AF4A92}"/>
              </a:ext>
              <a:ext uri="{C183D7F6-B498-43B3-948B-1728B52AA6E4}">
                <adec:decorative xmlns:adec="http://schemas.microsoft.com/office/drawing/2017/decorative" val="1"/>
              </a:ext>
            </a:extLst>
          </p:cNvPr>
          <p:cNvSpPr/>
          <p:nvPr/>
        </p:nvSpPr>
        <p:spPr>
          <a:xfrm>
            <a:off x="8514584" y="3923129"/>
            <a:ext cx="200702" cy="184666"/>
          </a:xfrm>
          <a:prstGeom prst="rightBrace">
            <a:avLst/>
          </a:prstGeom>
          <a:ln>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43729D03-C1E1-D7EC-6D29-6897C7BAAB26}"/>
              </a:ext>
            </a:extLst>
          </p:cNvPr>
          <p:cNvSpPr txBox="1"/>
          <p:nvPr/>
        </p:nvSpPr>
        <p:spPr>
          <a:xfrm>
            <a:off x="9736967" y="3827472"/>
            <a:ext cx="1896233" cy="369332"/>
          </a:xfrm>
          <a:prstGeom prst="rect">
            <a:avLst/>
          </a:prstGeom>
          <a:noFill/>
        </p:spPr>
        <p:txBody>
          <a:bodyPr wrap="square" rtlCol="0">
            <a:spAutoFit/>
          </a:bodyPr>
          <a:lstStyle/>
          <a:p>
            <a:pPr algn="ctr"/>
            <a:r>
              <a:rPr lang="en-US">
                <a:solidFill>
                  <a:schemeClr val="accent1"/>
                </a:solidFill>
              </a:rPr>
              <a:t>Put “</a:t>
            </a:r>
            <a:r>
              <a:rPr lang="en-US" err="1">
                <a:solidFill>
                  <a:schemeClr val="accent1"/>
                </a:solidFill>
              </a:rPr>
              <a:t>sp</a:t>
            </a:r>
            <a:r>
              <a:rPr lang="en-US">
                <a:solidFill>
                  <a:schemeClr val="accent1"/>
                </a:solidFill>
              </a:rPr>
              <a:t>” tag back</a:t>
            </a:r>
            <a:endParaRPr lang="en-US">
              <a:solidFill>
                <a:schemeClr val="accent1"/>
              </a:solidFill>
              <a:latin typeface="Consolas" panose="020B0609020204030204" pitchFamily="49" charset="0"/>
            </a:endParaRPr>
          </a:p>
        </p:txBody>
      </p:sp>
      <p:cxnSp>
        <p:nvCxnSpPr>
          <p:cNvPr id="37" name="Straight Connector 36">
            <a:extLst>
              <a:ext uri="{FF2B5EF4-FFF2-40B4-BE49-F238E27FC236}">
                <a16:creationId xmlns:a16="http://schemas.microsoft.com/office/drawing/2014/main" id="{BA321259-BFF3-2847-18CE-1F2292EB27CA}"/>
              </a:ext>
            </a:extLst>
          </p:cNvPr>
          <p:cNvCxnSpPr>
            <a:stCxn id="35" idx="1"/>
            <a:endCxn id="36" idx="1"/>
          </p:cNvCxnSpPr>
          <p:nvPr/>
        </p:nvCxnSpPr>
        <p:spPr>
          <a:xfrm flipV="1">
            <a:off x="8715286" y="4012138"/>
            <a:ext cx="1021681" cy="3324"/>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sp>
        <p:nvSpPr>
          <p:cNvPr id="5" name="Callout: Bent Line with No Border 4">
            <a:extLst>
              <a:ext uri="{FF2B5EF4-FFF2-40B4-BE49-F238E27FC236}">
                <a16:creationId xmlns:a16="http://schemas.microsoft.com/office/drawing/2014/main" id="{64794829-226F-A889-D7D6-6CB51286F329}"/>
              </a:ext>
            </a:extLst>
          </p:cNvPr>
          <p:cNvSpPr/>
          <p:nvPr/>
        </p:nvSpPr>
        <p:spPr>
          <a:xfrm>
            <a:off x="8958146" y="5429590"/>
            <a:ext cx="2675054" cy="522748"/>
          </a:xfrm>
          <a:prstGeom prst="callout2">
            <a:avLst>
              <a:gd name="adj1" fmla="val 18750"/>
              <a:gd name="adj2" fmla="val 560"/>
              <a:gd name="adj3" fmla="val 18750"/>
              <a:gd name="adj4" fmla="val -16667"/>
              <a:gd name="adj5" fmla="val -722183"/>
              <a:gd name="adj6" fmla="val -66581"/>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1"/>
                </a:solidFill>
              </a:rPr>
              <a:t>Mismatch reported </a:t>
            </a:r>
            <a:r>
              <a:rPr lang="en-US" i="1">
                <a:solidFill>
                  <a:schemeClr val="accent1"/>
                </a:solidFill>
              </a:rPr>
              <a:t>here</a:t>
            </a:r>
            <a:r>
              <a:rPr lang="en-US">
                <a:solidFill>
                  <a:schemeClr val="accent1"/>
                </a:solidFill>
              </a:rPr>
              <a:t>:</a:t>
            </a:r>
          </a:p>
          <a:p>
            <a:r>
              <a:rPr lang="en-US">
                <a:solidFill>
                  <a:schemeClr val="accent1"/>
                </a:solidFill>
              </a:rPr>
              <a:t>Tag in x0 != tag at [x0, #16]</a:t>
            </a:r>
          </a:p>
        </p:txBody>
      </p:sp>
    </p:spTree>
    <p:extLst>
      <p:ext uri="{BB962C8B-B14F-4D97-AF65-F5344CB8AC3E}">
        <p14:creationId xmlns:p14="http://schemas.microsoft.com/office/powerpoint/2010/main" val="38130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3" grpId="0"/>
      <p:bldP spid="10" grpId="0"/>
      <p:bldP spid="12" grpId="0" animBg="1"/>
      <p:bldP spid="13" grpId="0"/>
      <p:bldP spid="35" grpId="0" animBg="1"/>
      <p:bldP spid="36"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918037-79FC-614D-C5EF-1238729F260A}"/>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32</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516E4940-4043-93AE-5A0A-1E1B8E3CA98C}"/>
              </a:ext>
            </a:extLst>
          </p:cNvPr>
          <p:cNvSpPr>
            <a:spLocks noGrp="1"/>
          </p:cNvSpPr>
          <p:nvPr>
            <p:ph sz="quarter" idx="13"/>
          </p:nvPr>
        </p:nvSpPr>
        <p:spPr/>
        <p:txBody>
          <a:bodyPr anchor="ctr"/>
          <a:lstStyle/>
          <a:p>
            <a:pPr marL="0" indent="0">
              <a:buNone/>
            </a:pPr>
            <a:r>
              <a:rPr lang="en-US"/>
              <a:t>MTE has three enforcement strategies, trading security for performance:</a:t>
            </a:r>
          </a:p>
          <a:p>
            <a:r>
              <a:rPr lang="en-US" b="1"/>
              <a:t>Synchronous</a:t>
            </a:r>
            <a:r>
              <a:rPr lang="en-US"/>
              <a:t>: each load and store will check tags before committing, will trap (SIGSEGV) on mismatch.</a:t>
            </a:r>
          </a:p>
          <a:p>
            <a:r>
              <a:rPr lang="en-US" b="1"/>
              <a:t>Symmetric asynchronous</a:t>
            </a:r>
            <a:r>
              <a:rPr lang="en-US"/>
              <a:t>: loads or stores commit regardless of tags, mismatches set a flag</a:t>
            </a:r>
          </a:p>
          <a:p>
            <a:pPr lvl="1"/>
            <a:r>
              <a:rPr lang="en-US"/>
              <a:t>Kernel expected to check flag and kill process on each entry (</a:t>
            </a:r>
            <a:r>
              <a:rPr lang="en-US" err="1"/>
              <a:t>syscall</a:t>
            </a:r>
            <a:r>
              <a:rPr lang="en-US"/>
              <a:t>, trap, or interrupt).</a:t>
            </a:r>
          </a:p>
          <a:p>
            <a:r>
              <a:rPr lang="en-US" b="1"/>
              <a:t>Asymmetric asynchronous</a:t>
            </a:r>
            <a:r>
              <a:rPr lang="en-US"/>
              <a:t>: loads synchronous, stores asynchronous.</a:t>
            </a:r>
          </a:p>
          <a:p>
            <a:pPr lvl="1"/>
            <a:r>
              <a:rPr lang="en-US"/>
              <a:t>Synchronous loads “easy” to do fast: data coming from cache/RAM anyway.</a:t>
            </a:r>
          </a:p>
          <a:p>
            <a:pPr lvl="1"/>
            <a:r>
              <a:rPr lang="en-US"/>
              <a:t>Synchronous stores slow: performance needs stores to complete without loading cache line.</a:t>
            </a:r>
          </a:p>
          <a:p>
            <a:pPr lvl="1"/>
            <a:endParaRPr lang="en-US"/>
          </a:p>
          <a:p>
            <a:pPr marL="0" indent="0">
              <a:buNone/>
            </a:pPr>
            <a:r>
              <a:rPr lang="en-US"/>
              <a:t>Intended deployment scenarios look like “accelerated debugging”:</a:t>
            </a:r>
          </a:p>
          <a:p>
            <a:pPr marL="457200" indent="-457200">
              <a:buFont typeface="+mj-lt"/>
              <a:buAutoNum type="arabicPeriod"/>
            </a:pPr>
            <a:r>
              <a:rPr lang="en-US"/>
              <a:t>At scale, in production:</a:t>
            </a:r>
          </a:p>
          <a:p>
            <a:pPr marL="857250" lvl="1" indent="-457200">
              <a:buFont typeface="+mj-lt"/>
              <a:buAutoNum type="alphaLcPeriod"/>
            </a:pPr>
            <a:r>
              <a:rPr lang="en-US"/>
              <a:t>an async mode to answer, “is there a bug?”;</a:t>
            </a:r>
          </a:p>
          <a:p>
            <a:pPr marL="857250" lvl="1" indent="-457200">
              <a:buFont typeface="+mj-lt"/>
              <a:buAutoNum type="alphaLcPeriod"/>
            </a:pPr>
            <a:r>
              <a:rPr lang="en-US"/>
              <a:t>once “yes”, switch to sync</a:t>
            </a:r>
          </a:p>
          <a:p>
            <a:pPr marL="457200" indent="-457200">
              <a:buFont typeface="+mj-lt"/>
              <a:buAutoNum type="arabicPeriod"/>
            </a:pPr>
            <a:r>
              <a:rPr lang="en-US"/>
              <a:t>Under fuzzing, in sync mode.</a:t>
            </a:r>
          </a:p>
        </p:txBody>
      </p:sp>
      <p:sp>
        <p:nvSpPr>
          <p:cNvPr id="4" name="Title 3">
            <a:extLst>
              <a:ext uri="{FF2B5EF4-FFF2-40B4-BE49-F238E27FC236}">
                <a16:creationId xmlns:a16="http://schemas.microsoft.com/office/drawing/2014/main" id="{0D79C2FA-754C-8A99-A8E6-79655E7A4F2C}"/>
              </a:ext>
            </a:extLst>
          </p:cNvPr>
          <p:cNvSpPr>
            <a:spLocks noGrp="1"/>
          </p:cNvSpPr>
          <p:nvPr>
            <p:ph type="ctrTitle"/>
          </p:nvPr>
        </p:nvSpPr>
        <p:spPr/>
        <p:txBody>
          <a:bodyPr/>
          <a:lstStyle/>
          <a:p>
            <a:r>
              <a:rPr lang="en-US"/>
              <a:t>MTE Enforcement</a:t>
            </a:r>
          </a:p>
        </p:txBody>
      </p:sp>
    </p:spTree>
    <p:extLst>
      <p:ext uri="{BB962C8B-B14F-4D97-AF65-F5344CB8AC3E}">
        <p14:creationId xmlns:p14="http://schemas.microsoft.com/office/powerpoint/2010/main" val="1150461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3BBCF6-C3EA-B4F0-53FE-46053743A241}"/>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33</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AF8F2D16-3A6D-989B-F0BD-53994EC327A0}"/>
              </a:ext>
            </a:extLst>
          </p:cNvPr>
          <p:cNvSpPr>
            <a:spLocks noGrp="1"/>
          </p:cNvSpPr>
          <p:nvPr>
            <p:ph sz="quarter" idx="13"/>
          </p:nvPr>
        </p:nvSpPr>
        <p:spPr/>
        <p:txBody>
          <a:bodyPr anchor="ctr"/>
          <a:lstStyle/>
          <a:p>
            <a:pPr algn="just"/>
            <a:r>
              <a:rPr lang="en-US"/>
              <a:t>Kernel access to user memory is generally not (at present) mediated by MTE.</a:t>
            </a:r>
          </a:p>
          <a:p>
            <a:pPr marL="0" indent="0">
              <a:buNone/>
            </a:pPr>
            <a:endParaRPr lang="en-US"/>
          </a:p>
          <a:p>
            <a:r>
              <a:rPr lang="en-US"/>
              <a:t>Probabilistic arguments (“15/16”) fall if the attacker can </a:t>
            </a:r>
            <a:r>
              <a:rPr lang="en-US" i="1"/>
              <a:t>forge tagged pointers</a:t>
            </a:r>
            <a:r>
              <a:rPr lang="en-US"/>
              <a:t> of the right color.</a:t>
            </a:r>
            <a:br>
              <a:rPr lang="en-US"/>
            </a:br>
            <a:endParaRPr lang="en-US"/>
          </a:p>
          <a:p>
            <a:r>
              <a:rPr lang="en-US"/>
              <a:t>Opinions vary, but: MTE is not generally considered viable defense against determined attackers.</a:t>
            </a:r>
          </a:p>
        </p:txBody>
      </p:sp>
      <p:sp>
        <p:nvSpPr>
          <p:cNvPr id="4" name="Title 3">
            <a:extLst>
              <a:ext uri="{FF2B5EF4-FFF2-40B4-BE49-F238E27FC236}">
                <a16:creationId xmlns:a16="http://schemas.microsoft.com/office/drawing/2014/main" id="{00B2CC9D-194B-46AB-FBE1-26EEF4A94AFE}"/>
              </a:ext>
            </a:extLst>
          </p:cNvPr>
          <p:cNvSpPr>
            <a:spLocks noGrp="1"/>
          </p:cNvSpPr>
          <p:nvPr>
            <p:ph type="ctrTitle"/>
          </p:nvPr>
        </p:nvSpPr>
        <p:spPr/>
        <p:txBody>
          <a:bodyPr/>
          <a:lstStyle/>
          <a:p>
            <a:r>
              <a:rPr lang="en-US"/>
              <a:t>MTE Weaknesses</a:t>
            </a:r>
          </a:p>
        </p:txBody>
      </p:sp>
    </p:spTree>
    <p:extLst>
      <p:ext uri="{BB962C8B-B14F-4D97-AF65-F5344CB8AC3E}">
        <p14:creationId xmlns:p14="http://schemas.microsoft.com/office/powerpoint/2010/main" val="350310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A08203-0075-73A7-96CD-5D5C95935FA8}"/>
              </a:ext>
            </a:extLst>
          </p:cNvPr>
          <p:cNvSpPr>
            <a:spLocks noGrp="1"/>
          </p:cNvSpPr>
          <p:nvPr>
            <p:ph type="title"/>
          </p:nvPr>
        </p:nvSpPr>
        <p:spPr/>
        <p:txBody>
          <a:bodyPr/>
          <a:lstStyle/>
          <a:p>
            <a:r>
              <a:rPr lang="en-US"/>
              <a:t>MTE Summary</a:t>
            </a:r>
          </a:p>
        </p:txBody>
      </p:sp>
      <p:sp>
        <p:nvSpPr>
          <p:cNvPr id="5" name="Text Placeholder 4">
            <a:extLst>
              <a:ext uri="{FF2B5EF4-FFF2-40B4-BE49-F238E27FC236}">
                <a16:creationId xmlns:a16="http://schemas.microsoft.com/office/drawing/2014/main" id="{F056515A-7665-C435-5BAF-462C7A3A3EAF}"/>
              </a:ext>
            </a:extLst>
          </p:cNvPr>
          <p:cNvSpPr>
            <a:spLocks noGrp="1"/>
          </p:cNvSpPr>
          <p:nvPr>
            <p:ph type="body" idx="1"/>
          </p:nvPr>
        </p:nvSpPr>
        <p:spPr/>
        <p:txBody>
          <a:bodyPr/>
          <a:lstStyle/>
          <a:p>
            <a:endParaRPr lang="en-US"/>
          </a:p>
        </p:txBody>
      </p:sp>
      <p:sp>
        <p:nvSpPr>
          <p:cNvPr id="3" name="Content Placeholder 2">
            <a:extLst>
              <a:ext uri="{FF2B5EF4-FFF2-40B4-BE49-F238E27FC236}">
                <a16:creationId xmlns:a16="http://schemas.microsoft.com/office/drawing/2014/main" id="{7FA61BBA-0287-1E42-4255-F8F246D5683C}"/>
              </a:ext>
            </a:extLst>
          </p:cNvPr>
          <p:cNvSpPr>
            <a:spLocks noGrp="1"/>
          </p:cNvSpPr>
          <p:nvPr>
            <p:ph sz="half" idx="2"/>
          </p:nvPr>
        </p:nvSpPr>
        <p:spPr/>
        <p:txBody>
          <a:bodyPr/>
          <a:lstStyle/>
          <a:p>
            <a:r>
              <a:rPr lang="en-US"/>
              <a:t>In shipping arm cores!</a:t>
            </a:r>
          </a:p>
          <a:p>
            <a:r>
              <a:rPr lang="en-US"/>
              <a:t>At-scale audit &amp; debug</a:t>
            </a:r>
          </a:p>
          <a:p>
            <a:r>
              <a:rPr lang="en-US"/>
              <a:t>High probability of finding </a:t>
            </a:r>
            <a:r>
              <a:rPr lang="en-US" i="1"/>
              <a:t>bugs</a:t>
            </a:r>
          </a:p>
        </p:txBody>
      </p:sp>
      <p:sp>
        <p:nvSpPr>
          <p:cNvPr id="6" name="Text Placeholder 5">
            <a:extLst>
              <a:ext uri="{FF2B5EF4-FFF2-40B4-BE49-F238E27FC236}">
                <a16:creationId xmlns:a16="http://schemas.microsoft.com/office/drawing/2014/main" id="{D9E5CFAA-876A-4235-C818-7B891B3DB52E}"/>
              </a:ext>
            </a:extLst>
          </p:cNvPr>
          <p:cNvSpPr>
            <a:spLocks noGrp="1"/>
          </p:cNvSpPr>
          <p:nvPr>
            <p:ph type="body" sz="quarter" idx="3"/>
          </p:nvPr>
        </p:nvSpPr>
        <p:spPr/>
        <p:txBody>
          <a:bodyPr/>
          <a:lstStyle/>
          <a:p>
            <a:endParaRPr lang="en-US"/>
          </a:p>
        </p:txBody>
      </p:sp>
      <p:sp>
        <p:nvSpPr>
          <p:cNvPr id="7" name="Content Placeholder 6">
            <a:extLst>
              <a:ext uri="{FF2B5EF4-FFF2-40B4-BE49-F238E27FC236}">
                <a16:creationId xmlns:a16="http://schemas.microsoft.com/office/drawing/2014/main" id="{07AE4F43-5B62-8067-ABA2-0F2314D6B573}"/>
              </a:ext>
            </a:extLst>
          </p:cNvPr>
          <p:cNvSpPr>
            <a:spLocks noGrp="1"/>
          </p:cNvSpPr>
          <p:nvPr>
            <p:ph sz="quarter" idx="4"/>
          </p:nvPr>
        </p:nvSpPr>
        <p:spPr/>
        <p:txBody>
          <a:bodyPr/>
          <a:lstStyle/>
          <a:p>
            <a:endParaRPr lang="en-US"/>
          </a:p>
          <a:p>
            <a:r>
              <a:rPr lang="en-US"/>
              <a:t>High cost of synchronous mode</a:t>
            </a:r>
          </a:p>
          <a:p>
            <a:r>
              <a:rPr lang="en-US"/>
              <a:t>Weak against directed </a:t>
            </a:r>
            <a:r>
              <a:rPr lang="en-US" i="1"/>
              <a:t>attacks</a:t>
            </a:r>
          </a:p>
        </p:txBody>
      </p:sp>
      <p:sp>
        <p:nvSpPr>
          <p:cNvPr id="2" name="Slide Number Placeholder 1">
            <a:extLst>
              <a:ext uri="{FF2B5EF4-FFF2-40B4-BE49-F238E27FC236}">
                <a16:creationId xmlns:a16="http://schemas.microsoft.com/office/drawing/2014/main" id="{7F278ED5-8DAF-8B54-C334-EEE9F4ECC280}"/>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34</a:t>
            </a:fld>
            <a:endParaRPr lang="en-US">
              <a:solidFill>
                <a:prstClr val="white">
                  <a:lumMod val="50000"/>
                </a:prstClr>
              </a:solidFill>
            </a:endParaRPr>
          </a:p>
        </p:txBody>
      </p:sp>
    </p:spTree>
    <p:extLst>
      <p:ext uri="{BB962C8B-B14F-4D97-AF65-F5344CB8AC3E}">
        <p14:creationId xmlns:p14="http://schemas.microsoft.com/office/powerpoint/2010/main" val="1824225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9BDC51-7909-41FF-B7EE-F235252C7471}"/>
              </a:ext>
            </a:extLst>
          </p:cNvPr>
          <p:cNvSpPr>
            <a:spLocks noGrp="1"/>
          </p:cNvSpPr>
          <p:nvPr>
            <p:ph sz="quarter" idx="13"/>
          </p:nvPr>
        </p:nvSpPr>
        <p:spPr>
          <a:xfrm>
            <a:off x="558800" y="3227823"/>
            <a:ext cx="10335272" cy="3249178"/>
          </a:xfrm>
        </p:spPr>
        <p:txBody>
          <a:bodyPr anchor="ctr"/>
          <a:lstStyle/>
          <a:p>
            <a:pPr marL="0" indent="0">
              <a:buNone/>
            </a:pPr>
            <a:r>
              <a:rPr lang="en-US"/>
              <a:t>Architecture insufficiently informed:</a:t>
            </a:r>
          </a:p>
          <a:p>
            <a:pPr marL="457200" indent="-457200">
              <a:buAutoNum type="arabicPeriod"/>
            </a:pPr>
            <a:r>
              <a:rPr lang="en-US" strike="sngStrike">
                <a:latin typeface="Calibri"/>
                <a:ea typeface="Calibri"/>
                <a:cs typeface="Calibri"/>
              </a:rPr>
              <a:t>Nobody told the CPU about the </a:t>
            </a:r>
            <a:r>
              <a:rPr lang="en-US" strike="sngStrike" err="1">
                <a:latin typeface="Arial"/>
                <a:ea typeface="Tahoma"/>
                <a:cs typeface="Arial"/>
              </a:rPr>
              <a:t>buf</a:t>
            </a:r>
            <a:r>
              <a:rPr lang="en-US" strike="sngStrike">
                <a:latin typeface="Calibri"/>
                <a:ea typeface="Calibri"/>
                <a:cs typeface="Calibri"/>
              </a:rPr>
              <a:t> object (its extent, lifetime, type, &amp;c)</a:t>
            </a:r>
            <a:r>
              <a:rPr lang="en-US">
                <a:latin typeface="Calibri"/>
                <a:ea typeface="Tahoma"/>
                <a:cs typeface="Tahoma"/>
              </a:rPr>
              <a:t> </a:t>
            </a:r>
            <a:r>
              <a:rPr lang="en-US">
                <a:solidFill>
                  <a:schemeClr val="accent5"/>
                </a:solidFill>
                <a:latin typeface="Calibri"/>
                <a:ea typeface="Tahoma"/>
                <a:cs typeface="Tahoma"/>
              </a:rPr>
              <a:t>MTE color extent!</a:t>
            </a:r>
            <a:endParaRPr lang="en-US" strike="sngStrike">
              <a:solidFill>
                <a:schemeClr val="accent5"/>
              </a:solidFill>
              <a:latin typeface="Calibri"/>
              <a:ea typeface="Tahoma"/>
              <a:cs typeface="Tahoma"/>
            </a:endParaRPr>
          </a:p>
          <a:p>
            <a:pPr marL="457200" indent="-457200">
              <a:buFont typeface="+mj-lt"/>
              <a:buAutoNum type="arabicPeriod"/>
            </a:pPr>
            <a:r>
              <a:rPr lang="en-US">
                <a:latin typeface="Calibri"/>
                <a:ea typeface="Tahoma"/>
                <a:cs typeface="Tahoma"/>
              </a:rPr>
              <a:t>When code wrote out of bounds, the store silently corrupted memory</a:t>
            </a:r>
          </a:p>
          <a:p>
            <a:pPr marL="457200" indent="-457200">
              <a:buFont typeface="+mj-lt"/>
              <a:buAutoNum type="arabicPeriod"/>
            </a:pPr>
            <a:r>
              <a:rPr lang="en-US"/>
              <a:t>That memory was holding a pointer, </a:t>
            </a:r>
            <a:r>
              <a:rPr lang="en-US" strike="sngStrike"/>
              <a:t>but CPU just thinks “bytes”</a:t>
            </a:r>
            <a:r>
              <a:rPr lang="en-US">
                <a:solidFill>
                  <a:schemeClr val="accent5"/>
                </a:solidFill>
              </a:rPr>
              <a:t> PAC checked!</a:t>
            </a:r>
            <a:endParaRPr lang="en-US"/>
          </a:p>
          <a:p>
            <a:pPr marL="457200" indent="-457200">
              <a:buFont typeface="+mj-lt"/>
              <a:buAutoNum type="arabicPeriod"/>
            </a:pPr>
            <a:r>
              <a:rPr lang="en-US" strike="sngStrike"/>
              <a:t>Deallocation and reuse of memory not communicated to CPU</a:t>
            </a:r>
            <a:r>
              <a:rPr lang="en-US"/>
              <a:t> </a:t>
            </a:r>
            <a:r>
              <a:rPr lang="en-US">
                <a:solidFill>
                  <a:schemeClr val="accent5"/>
                </a:solidFill>
              </a:rPr>
              <a:t>MTE recolored!</a:t>
            </a:r>
            <a:endParaRPr lang="en-US" strike="sngStrike"/>
          </a:p>
          <a:p>
            <a:pPr marL="0" indent="0">
              <a:buNone/>
            </a:pPr>
            <a:endParaRPr lang="en-US"/>
          </a:p>
          <a:p>
            <a:pPr marL="0" indent="0">
              <a:buNone/>
            </a:pPr>
            <a:r>
              <a:rPr lang="en-US" i="1"/>
              <a:t>Things are decidedly looking better…</a:t>
            </a:r>
            <a:endParaRPr lang="en-US"/>
          </a:p>
        </p:txBody>
      </p:sp>
      <p:sp>
        <p:nvSpPr>
          <p:cNvPr id="3" name="Title 2">
            <a:extLst>
              <a:ext uri="{FF2B5EF4-FFF2-40B4-BE49-F238E27FC236}">
                <a16:creationId xmlns:a16="http://schemas.microsoft.com/office/drawing/2014/main" id="{DB5EBF0C-F92F-434E-88BA-B098A602B505}"/>
              </a:ext>
            </a:extLst>
          </p:cNvPr>
          <p:cNvSpPr>
            <a:spLocks noGrp="1"/>
          </p:cNvSpPr>
          <p:nvPr>
            <p:ph type="ctrTitle"/>
          </p:nvPr>
        </p:nvSpPr>
        <p:spPr/>
        <p:txBody>
          <a:bodyPr>
            <a:normAutofit/>
          </a:bodyPr>
          <a:lstStyle/>
          <a:p>
            <a:r>
              <a:rPr lang="en-US" dirty="0">
                <a:latin typeface="Calibri"/>
                <a:ea typeface="Tahoma"/>
                <a:cs typeface="Tahoma"/>
              </a:rPr>
              <a:t>Architecture Enables Safety Violations</a:t>
            </a:r>
          </a:p>
        </p:txBody>
      </p:sp>
      <p:sp>
        <p:nvSpPr>
          <p:cNvPr id="9" name="Rectangle 8">
            <a:extLst>
              <a:ext uri="{FF2B5EF4-FFF2-40B4-BE49-F238E27FC236}">
                <a16:creationId xmlns:a16="http://schemas.microsoft.com/office/drawing/2014/main" id="{065F8A99-6C57-40A1-855F-89A87A53AC7F}"/>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66EB95-1F3B-4202-B3C0-ACBCCDB46082}"/>
              </a:ext>
            </a:extLst>
          </p:cNvPr>
          <p:cNvSpPr/>
          <p:nvPr/>
        </p:nvSpPr>
        <p:spPr>
          <a:xfrm>
            <a:off x="10456529" y="1836264"/>
            <a:ext cx="946383" cy="235471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Allocation</a:t>
            </a:r>
          </a:p>
        </p:txBody>
      </p:sp>
      <p:sp>
        <p:nvSpPr>
          <p:cNvPr id="15" name="TextBox 14">
            <a:extLst>
              <a:ext uri="{FF2B5EF4-FFF2-40B4-BE49-F238E27FC236}">
                <a16:creationId xmlns:a16="http://schemas.microsoft.com/office/drawing/2014/main" id="{36BB45A4-1906-406A-85F8-090898D0BB55}"/>
              </a:ext>
            </a:extLst>
          </p:cNvPr>
          <p:cNvSpPr txBox="1"/>
          <p:nvPr/>
        </p:nvSpPr>
        <p:spPr>
          <a:xfrm>
            <a:off x="10321433" y="5175256"/>
            <a:ext cx="1245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address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space</a:t>
            </a:r>
          </a:p>
        </p:txBody>
      </p:sp>
      <p:sp>
        <p:nvSpPr>
          <p:cNvPr id="23" name="Slide Number Placeholder 22">
            <a:extLst>
              <a:ext uri="{FF2B5EF4-FFF2-40B4-BE49-F238E27FC236}">
                <a16:creationId xmlns:a16="http://schemas.microsoft.com/office/drawing/2014/main" id="{2492512F-ECBE-46E4-A526-BAA6555AF9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cxnSp>
        <p:nvCxnSpPr>
          <p:cNvPr id="4" name="Straight Connector 3">
            <a:extLst>
              <a:ext uri="{FF2B5EF4-FFF2-40B4-BE49-F238E27FC236}">
                <a16:creationId xmlns:a16="http://schemas.microsoft.com/office/drawing/2014/main" id="{47068CD0-8BA2-4169-3DA4-46AA2CCF934B}"/>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5C6C932-0C67-E1F0-AF72-9AF83ECE38E5}"/>
              </a:ext>
            </a:extLst>
          </p:cNvPr>
          <p:cNvCxnSpPr>
            <a:cxnSpLocks/>
            <a:stCxn id="10" idx="3"/>
          </p:cNvCxnSpPr>
          <p:nvPr/>
        </p:nvCxnSpPr>
        <p:spPr>
          <a:xfrm>
            <a:off x="8353855" y="2703388"/>
            <a:ext cx="2107744"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0ABE5AA-3132-880B-D794-24C0205AF4F6}"/>
              </a:ext>
            </a:extLst>
          </p:cNvPr>
          <p:cNvSpPr/>
          <p:nvPr/>
        </p:nvSpPr>
        <p:spPr>
          <a:xfrm>
            <a:off x="2684575" y="2474788"/>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Address (64 bits)</a:t>
            </a:r>
          </a:p>
        </p:txBody>
      </p:sp>
      <p:cxnSp>
        <p:nvCxnSpPr>
          <p:cNvPr id="14" name="Straight Connector 13">
            <a:extLst>
              <a:ext uri="{FF2B5EF4-FFF2-40B4-BE49-F238E27FC236}">
                <a16:creationId xmlns:a16="http://schemas.microsoft.com/office/drawing/2014/main" id="{92F4513C-209E-B8E7-564C-EDCC8A19CBBA}"/>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C1963F94-0C25-20B9-8D60-20E995C2820F}"/>
              </a:ext>
            </a:extLst>
          </p:cNvPr>
          <p:cNvSpPr/>
          <p:nvPr/>
        </p:nvSpPr>
        <p:spPr>
          <a:xfrm flipH="1">
            <a:off x="2227004" y="2474788"/>
            <a:ext cx="278905" cy="460851"/>
          </a:xfrm>
          <a:prstGeom prst="righ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A3E9754-C04B-03D4-F364-FB6874663398}"/>
              </a:ext>
            </a:extLst>
          </p:cNvPr>
          <p:cNvSpPr txBox="1"/>
          <p:nvPr/>
        </p:nvSpPr>
        <p:spPr>
          <a:xfrm rot="16200000">
            <a:off x="1146868" y="2385152"/>
            <a:ext cx="1544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64-bit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a:t>
            </a:r>
          </a:p>
        </p:txBody>
      </p:sp>
      <p:cxnSp>
        <p:nvCxnSpPr>
          <p:cNvPr id="5" name="Straight Connector 4">
            <a:extLst>
              <a:ext uri="{FF2B5EF4-FFF2-40B4-BE49-F238E27FC236}">
                <a16:creationId xmlns:a16="http://schemas.microsoft.com/office/drawing/2014/main" id="{6F67F598-2659-75AD-4879-63FCF909C4D8}"/>
              </a:ext>
            </a:extLst>
          </p:cNvPr>
          <p:cNvCxnSpPr>
            <a:cxnSpLocks/>
          </p:cNvCxnSpPr>
          <p:nvPr/>
        </p:nvCxnSpPr>
        <p:spPr>
          <a:xfrm flipV="1">
            <a:off x="10456529" y="1836264"/>
            <a:ext cx="946383" cy="651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029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9F3987-8088-B45D-B82D-ADEE1802457A}"/>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36</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10A7BE30-CBE2-697F-49DC-6353B3613F49}"/>
              </a:ext>
            </a:extLst>
          </p:cNvPr>
          <p:cNvSpPr>
            <a:spLocks noGrp="1"/>
          </p:cNvSpPr>
          <p:nvPr>
            <p:ph sz="quarter" idx="13"/>
          </p:nvPr>
        </p:nvSpPr>
        <p:spPr/>
        <p:txBody>
          <a:bodyPr>
            <a:noAutofit/>
          </a:bodyPr>
          <a:lstStyle/>
          <a:p>
            <a:r>
              <a:rPr lang="en-US" sz="2400"/>
              <a:t>PAC and MTE both fail </a:t>
            </a:r>
            <a:r>
              <a:rPr lang="en-US" sz="2400" i="1"/>
              <a:t>if the adversary “knows” the right secrets to forge a pointer</a:t>
            </a:r>
            <a:endParaRPr lang="en-US" sz="2400"/>
          </a:p>
          <a:p>
            <a:r>
              <a:rPr lang="en-US" sz="2400"/>
              <a:t>This is not an idle threat:</a:t>
            </a:r>
          </a:p>
          <a:p>
            <a:pPr lvl="1"/>
            <a:r>
              <a:rPr lang="en-US" sz="2000"/>
              <a:t>MTE weakens PAC in combination: 20-bit PAC + 4-bit color</a:t>
            </a:r>
          </a:p>
          <a:p>
            <a:pPr lvl="1"/>
            <a:r>
              <a:rPr lang="en-US" sz="2000"/>
              <a:t>Information disclosure vulnerabilities</a:t>
            </a:r>
          </a:p>
          <a:p>
            <a:pPr lvl="1"/>
            <a:r>
              <a:rPr lang="en-US" sz="2000"/>
              <a:t>Speculative side channels</a:t>
            </a:r>
          </a:p>
          <a:p>
            <a:pPr lvl="1"/>
            <a:r>
              <a:rPr lang="en-US" sz="2000"/>
              <a:t>Maybe use forging gadgets (PAC signing code, MTE memory or pointer recoloring code)</a:t>
            </a:r>
          </a:p>
          <a:p>
            <a:pPr lvl="1"/>
            <a:r>
              <a:rPr lang="en-US" sz="2000"/>
              <a:t>Might have repeated ability to guess (1M guesses is not a lot)</a:t>
            </a:r>
          </a:p>
          <a:p>
            <a:pPr lvl="1"/>
            <a:r>
              <a:rPr lang="en-US" sz="2000" i="1"/>
              <a:t>Sometimes we call the adversary </a:t>
            </a:r>
            <a:r>
              <a:rPr lang="en-US" sz="2000"/>
              <a:t>(“library dependency”, “foreign code”, “plugin”, “JIT-ed code”)</a:t>
            </a:r>
            <a:endParaRPr lang="en-US" sz="2000" i="1"/>
          </a:p>
          <a:p>
            <a:pPr marL="457200" lvl="1" indent="0">
              <a:buNone/>
            </a:pPr>
            <a:endParaRPr lang="en-US" sz="2000"/>
          </a:p>
          <a:p>
            <a:r>
              <a:rPr lang="en-US" sz="2400"/>
              <a:t>PAC and MTE show willingness to increase security by</a:t>
            </a:r>
            <a:r>
              <a:rPr lang="en-US" sz="2400" i="1"/>
              <a:t>…</a:t>
            </a:r>
            <a:endParaRPr lang="en-US" sz="2400"/>
          </a:p>
          <a:p>
            <a:pPr lvl="1"/>
            <a:r>
              <a:rPr lang="en-US" sz="2000" i="1"/>
              <a:t>getting new computers (adding metadata and new instructions to the architecture)</a:t>
            </a:r>
            <a:r>
              <a:rPr lang="en-US" sz="2000"/>
              <a:t>,</a:t>
            </a:r>
          </a:p>
          <a:p>
            <a:pPr lvl="1"/>
            <a:r>
              <a:rPr lang="en-US" sz="2000" i="1"/>
              <a:t>changing system software</a:t>
            </a:r>
            <a:r>
              <a:rPr lang="en-US" sz="2000"/>
              <a:t>, and</a:t>
            </a:r>
          </a:p>
          <a:p>
            <a:pPr lvl="1"/>
            <a:r>
              <a:rPr lang="en-US" sz="2000" i="1"/>
              <a:t>recompiling</a:t>
            </a:r>
            <a:r>
              <a:rPr lang="en-US" sz="2000"/>
              <a:t>.</a:t>
            </a:r>
          </a:p>
          <a:p>
            <a:r>
              <a:rPr lang="en-US" sz="2400"/>
              <a:t>If we’re willing to do all that, can we do better than </a:t>
            </a:r>
            <a:r>
              <a:rPr lang="en-US" sz="2400" i="1"/>
              <a:t>probabilistic</a:t>
            </a:r>
            <a:r>
              <a:rPr lang="en-US" sz="2400"/>
              <a:t> defenses?</a:t>
            </a:r>
          </a:p>
        </p:txBody>
      </p:sp>
      <p:sp>
        <p:nvSpPr>
          <p:cNvPr id="4" name="Title 3">
            <a:extLst>
              <a:ext uri="{FF2B5EF4-FFF2-40B4-BE49-F238E27FC236}">
                <a16:creationId xmlns:a16="http://schemas.microsoft.com/office/drawing/2014/main" id="{1942C8AF-3ED1-A178-65BD-C82985A52B4E}"/>
              </a:ext>
            </a:extLst>
          </p:cNvPr>
          <p:cNvSpPr>
            <a:spLocks noGrp="1"/>
          </p:cNvSpPr>
          <p:nvPr>
            <p:ph type="ctrTitle"/>
          </p:nvPr>
        </p:nvSpPr>
        <p:spPr/>
        <p:txBody>
          <a:bodyPr/>
          <a:lstStyle/>
          <a:p>
            <a:r>
              <a:rPr lang="en-US"/>
              <a:t>Probabilistic Defenses Should Be A Last Resort</a:t>
            </a:r>
          </a:p>
        </p:txBody>
      </p:sp>
    </p:spTree>
    <p:extLst>
      <p:ext uri="{BB962C8B-B14F-4D97-AF65-F5344CB8AC3E}">
        <p14:creationId xmlns:p14="http://schemas.microsoft.com/office/powerpoint/2010/main" val="208851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ADCBF808-8949-EECB-CDE7-FC58504C1C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741690"/>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6B5E2AD-C93D-A9DE-9AAD-62490610AF0D}"/>
              </a:ext>
            </a:extLst>
          </p:cNvPr>
          <p:cNvSpPr>
            <a:spLocks noGrp="1"/>
          </p:cNvSpPr>
          <p:nvPr>
            <p:ph type="title"/>
          </p:nvPr>
        </p:nvSpPr>
        <p:spPr/>
        <p:txBody>
          <a:bodyPr/>
          <a:lstStyle/>
          <a:p>
            <a:pPr algn="ctr"/>
            <a:r>
              <a:rPr lang="en-US">
                <a:solidFill>
                  <a:schemeClr val="bg1"/>
                </a:solidFill>
                <a:effectLst>
                  <a:outerShdw blurRad="50800" dist="38100" dir="2700000" algn="tl" rotWithShape="0">
                    <a:prstClr val="black">
                      <a:alpha val="40000"/>
                    </a:prstClr>
                  </a:outerShdw>
                </a:effectLst>
              </a:rPr>
              <a:t>CHERI Memory Capabilities</a:t>
            </a:r>
          </a:p>
        </p:txBody>
      </p:sp>
      <p:sp>
        <p:nvSpPr>
          <p:cNvPr id="6" name="Text Placeholder 5">
            <a:extLst>
              <a:ext uri="{FF2B5EF4-FFF2-40B4-BE49-F238E27FC236}">
                <a16:creationId xmlns:a16="http://schemas.microsoft.com/office/drawing/2014/main" id="{6A7A3034-81CB-2262-1398-1B47BEA6C429}"/>
              </a:ext>
            </a:extLst>
          </p:cNvPr>
          <p:cNvSpPr>
            <a:spLocks noGrp="1"/>
          </p:cNvSpPr>
          <p:nvPr>
            <p:ph type="body" idx="1"/>
          </p:nvPr>
        </p:nvSpPr>
        <p:spPr/>
        <p:txBody>
          <a:bodyPr>
            <a:normAutofit/>
          </a:bodyPr>
          <a:lstStyle/>
          <a:p>
            <a:pPr algn="ctr"/>
            <a:r>
              <a:rPr lang="en-US" sz="3200">
                <a:solidFill>
                  <a:schemeClr val="bg1">
                    <a:lumMod val="85000"/>
                  </a:schemeClr>
                </a:solidFill>
                <a:effectLst>
                  <a:outerShdw blurRad="50800" dist="38100" dir="2700000" algn="tl" rotWithShape="0">
                    <a:prstClr val="black">
                      <a:alpha val="40000"/>
                    </a:prstClr>
                  </a:outerShdw>
                </a:effectLst>
              </a:rPr>
              <a:t>Architecture Overview</a:t>
            </a:r>
          </a:p>
        </p:txBody>
      </p:sp>
      <p:sp>
        <p:nvSpPr>
          <p:cNvPr id="2" name="Slide Number Placeholder 1">
            <a:extLst>
              <a:ext uri="{FF2B5EF4-FFF2-40B4-BE49-F238E27FC236}">
                <a16:creationId xmlns:a16="http://schemas.microsoft.com/office/drawing/2014/main" id="{B96985F1-236C-80BB-DA5B-6A61196EC3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08D1C61-1CA9-F801-B6F9-03C026F05C11}"/>
              </a:ext>
            </a:extLst>
          </p:cNvPr>
          <p:cNvSpPr txBox="1"/>
          <p:nvPr/>
        </p:nvSpPr>
        <p:spPr>
          <a:xfrm>
            <a:off x="0" y="6550352"/>
            <a:ext cx="107063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Chisnall et al.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4"/>
              </a:rPr>
              <a:t>Beyond the PDP-11: Architectural support for a memory-safe C abstract machine</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  (ASPLOS 2015)</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5"/>
            </a:endParaRPr>
          </a:p>
        </p:txBody>
      </p:sp>
    </p:spTree>
    <p:extLst>
      <p:ext uri="{BB962C8B-B14F-4D97-AF65-F5344CB8AC3E}">
        <p14:creationId xmlns:p14="http://schemas.microsoft.com/office/powerpoint/2010/main" val="613989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9BDC51-7909-41FF-B7EE-F235252C7471}"/>
              </a:ext>
            </a:extLst>
          </p:cNvPr>
          <p:cNvSpPr>
            <a:spLocks noGrp="1"/>
          </p:cNvSpPr>
          <p:nvPr>
            <p:ph sz="quarter" idx="13"/>
          </p:nvPr>
        </p:nvSpPr>
        <p:spPr>
          <a:xfrm>
            <a:off x="558800" y="3211015"/>
            <a:ext cx="8951346" cy="3265986"/>
          </a:xfrm>
        </p:spPr>
        <p:txBody>
          <a:bodyPr anchor="ctr"/>
          <a:lstStyle/>
          <a:p>
            <a:pPr marL="0" indent="0">
              <a:buNone/>
            </a:pPr>
            <a:r>
              <a:rPr lang="en-US"/>
              <a:t>Architecture insufficiently informed:</a:t>
            </a:r>
          </a:p>
          <a:p>
            <a:pPr marL="457200" indent="-457200">
              <a:buFont typeface="+mj-lt"/>
              <a:buAutoNum type="arabicPeriod"/>
            </a:pPr>
            <a:r>
              <a:rPr lang="en-US"/>
              <a:t>Nobody told the CPU about the </a:t>
            </a:r>
            <a:r>
              <a:rPr lang="en-US" err="1">
                <a:latin typeface="Consolas" panose="020B0609020204030204" pitchFamily="49" charset="0"/>
              </a:rPr>
              <a:t>buf</a:t>
            </a:r>
            <a:r>
              <a:rPr lang="en-US"/>
              <a:t> object (its extent, lifetime, type, &amp;c)</a:t>
            </a:r>
          </a:p>
          <a:p>
            <a:pPr marL="457200" indent="-457200">
              <a:buFont typeface="+mj-lt"/>
              <a:buAutoNum type="arabicPeriod"/>
            </a:pPr>
            <a:r>
              <a:rPr lang="en-US"/>
              <a:t>When code wrote out of bounds, the store silently corrupted memory</a:t>
            </a:r>
          </a:p>
          <a:p>
            <a:pPr marL="457200" indent="-457200">
              <a:buFont typeface="+mj-lt"/>
              <a:buAutoNum type="arabicPeriod"/>
            </a:pPr>
            <a:r>
              <a:rPr lang="en-US"/>
              <a:t>That memory was holding a pointer, but CPU just thinks “bytes”</a:t>
            </a:r>
          </a:p>
          <a:p>
            <a:pPr marL="457200" indent="-457200">
              <a:buFont typeface="+mj-lt"/>
              <a:buAutoNum type="arabicPeriod"/>
            </a:pPr>
            <a:r>
              <a:rPr lang="en-US"/>
              <a:t>Deallocation and reuse of memory not communicated to CPU</a:t>
            </a:r>
          </a:p>
          <a:p>
            <a:pPr marL="0" indent="0">
              <a:buNone/>
            </a:pPr>
            <a:endParaRPr lang="en-US"/>
          </a:p>
          <a:p>
            <a:pPr marL="0" indent="0">
              <a:buNone/>
            </a:pPr>
            <a:r>
              <a:rPr lang="en-US" i="1"/>
              <a:t>C pointers compiled to machine words, stored as bytes in memory</a:t>
            </a:r>
            <a:r>
              <a:rPr lang="en-US"/>
              <a:t>.</a:t>
            </a:r>
          </a:p>
        </p:txBody>
      </p:sp>
      <p:sp>
        <p:nvSpPr>
          <p:cNvPr id="3" name="Title 2">
            <a:extLst>
              <a:ext uri="{FF2B5EF4-FFF2-40B4-BE49-F238E27FC236}">
                <a16:creationId xmlns:a16="http://schemas.microsoft.com/office/drawing/2014/main" id="{DB5EBF0C-F92F-434E-88BA-B098A602B505}"/>
              </a:ext>
            </a:extLst>
          </p:cNvPr>
          <p:cNvSpPr>
            <a:spLocks noGrp="1"/>
          </p:cNvSpPr>
          <p:nvPr>
            <p:ph type="ctrTitle"/>
          </p:nvPr>
        </p:nvSpPr>
        <p:spPr/>
        <p:txBody>
          <a:bodyPr>
            <a:normAutofit/>
          </a:bodyPr>
          <a:lstStyle/>
          <a:p>
            <a:r>
              <a:rPr lang="en-US"/>
              <a:t>Architecture Enables Safety Violations</a:t>
            </a:r>
          </a:p>
        </p:txBody>
      </p:sp>
      <p:sp>
        <p:nvSpPr>
          <p:cNvPr id="9" name="Rectangle 8">
            <a:extLst>
              <a:ext uri="{FF2B5EF4-FFF2-40B4-BE49-F238E27FC236}">
                <a16:creationId xmlns:a16="http://schemas.microsoft.com/office/drawing/2014/main" id="{065F8A99-6C57-40A1-855F-89A87A53AC7F}"/>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66EB95-1F3B-4202-B3C0-ACBCCDB46082}"/>
              </a:ext>
            </a:extLst>
          </p:cNvPr>
          <p:cNvSpPr/>
          <p:nvPr/>
        </p:nvSpPr>
        <p:spPr>
          <a:xfrm>
            <a:off x="10456529" y="1836264"/>
            <a:ext cx="946383" cy="235471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Allocation</a:t>
            </a:r>
          </a:p>
        </p:txBody>
      </p:sp>
      <p:sp>
        <p:nvSpPr>
          <p:cNvPr id="15" name="TextBox 14">
            <a:extLst>
              <a:ext uri="{FF2B5EF4-FFF2-40B4-BE49-F238E27FC236}">
                <a16:creationId xmlns:a16="http://schemas.microsoft.com/office/drawing/2014/main" id="{36BB45A4-1906-406A-85F8-090898D0BB55}"/>
              </a:ext>
            </a:extLst>
          </p:cNvPr>
          <p:cNvSpPr txBox="1"/>
          <p:nvPr/>
        </p:nvSpPr>
        <p:spPr>
          <a:xfrm>
            <a:off x="10321433" y="5175256"/>
            <a:ext cx="1245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address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space</a:t>
            </a:r>
          </a:p>
        </p:txBody>
      </p:sp>
      <p:sp>
        <p:nvSpPr>
          <p:cNvPr id="23" name="Slide Number Placeholder 22">
            <a:extLst>
              <a:ext uri="{FF2B5EF4-FFF2-40B4-BE49-F238E27FC236}">
                <a16:creationId xmlns:a16="http://schemas.microsoft.com/office/drawing/2014/main" id="{2492512F-ECBE-46E4-A526-BAA6555AF9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cxnSp>
        <p:nvCxnSpPr>
          <p:cNvPr id="4" name="Straight Connector 3">
            <a:extLst>
              <a:ext uri="{FF2B5EF4-FFF2-40B4-BE49-F238E27FC236}">
                <a16:creationId xmlns:a16="http://schemas.microsoft.com/office/drawing/2014/main" id="{47068CD0-8BA2-4169-3DA4-46AA2CCF934B}"/>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5C6C932-0C67-E1F0-AF72-9AF83ECE38E5}"/>
              </a:ext>
            </a:extLst>
          </p:cNvPr>
          <p:cNvCxnSpPr>
            <a:cxnSpLocks/>
            <a:stCxn id="10" idx="3"/>
          </p:cNvCxnSpPr>
          <p:nvPr/>
        </p:nvCxnSpPr>
        <p:spPr>
          <a:xfrm>
            <a:off x="8353855" y="2703388"/>
            <a:ext cx="2107744"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0ABE5AA-3132-880B-D794-24C0205AF4F6}"/>
              </a:ext>
            </a:extLst>
          </p:cNvPr>
          <p:cNvSpPr/>
          <p:nvPr/>
        </p:nvSpPr>
        <p:spPr>
          <a:xfrm>
            <a:off x="2684575" y="2474788"/>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Address (64 bits)</a:t>
            </a:r>
          </a:p>
        </p:txBody>
      </p:sp>
      <p:cxnSp>
        <p:nvCxnSpPr>
          <p:cNvPr id="14" name="Straight Connector 13">
            <a:extLst>
              <a:ext uri="{FF2B5EF4-FFF2-40B4-BE49-F238E27FC236}">
                <a16:creationId xmlns:a16="http://schemas.microsoft.com/office/drawing/2014/main" id="{92F4513C-209E-B8E7-564C-EDCC8A19CBBA}"/>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C1963F94-0C25-20B9-8D60-20E995C2820F}"/>
              </a:ext>
            </a:extLst>
          </p:cNvPr>
          <p:cNvSpPr/>
          <p:nvPr/>
        </p:nvSpPr>
        <p:spPr>
          <a:xfrm flipH="1">
            <a:off x="2227004" y="2474788"/>
            <a:ext cx="278905" cy="460851"/>
          </a:xfrm>
          <a:prstGeom prst="righ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A3E9754-C04B-03D4-F364-FB6874663398}"/>
              </a:ext>
            </a:extLst>
          </p:cNvPr>
          <p:cNvSpPr txBox="1"/>
          <p:nvPr/>
        </p:nvSpPr>
        <p:spPr>
          <a:xfrm rot="16200000">
            <a:off x="1146868" y="2385152"/>
            <a:ext cx="1544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64-bit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a:t>
            </a:r>
          </a:p>
        </p:txBody>
      </p:sp>
      <p:cxnSp>
        <p:nvCxnSpPr>
          <p:cNvPr id="5" name="Straight Connector 4">
            <a:extLst>
              <a:ext uri="{FF2B5EF4-FFF2-40B4-BE49-F238E27FC236}">
                <a16:creationId xmlns:a16="http://schemas.microsoft.com/office/drawing/2014/main" id="{17EE3AC8-7978-4DA4-1156-D4059CBD7E12}"/>
              </a:ext>
            </a:extLst>
          </p:cNvPr>
          <p:cNvCxnSpPr>
            <a:cxnSpLocks/>
          </p:cNvCxnSpPr>
          <p:nvPr/>
        </p:nvCxnSpPr>
        <p:spPr>
          <a:xfrm flipV="1">
            <a:off x="10456529" y="1836264"/>
            <a:ext cx="946383" cy="651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99F2A1FD-510F-41C4-48DC-7EAE54E2275F}"/>
                  </a:ext>
                </a:extLst>
              </p14:cNvPr>
              <p14:cNvContentPartPr/>
              <p14:nvPr/>
            </p14:nvContentPartPr>
            <p14:xfrm>
              <a:off x="3860426" y="4824132"/>
              <a:ext cx="3757580" cy="7826"/>
            </p14:xfrm>
          </p:contentPart>
        </mc:Choice>
        <mc:Fallback xmlns="">
          <p:pic>
            <p:nvPicPr>
              <p:cNvPr id="12" name="Ink 11">
                <a:extLst>
                  <a:ext uri="{FF2B5EF4-FFF2-40B4-BE49-F238E27FC236}">
                    <a16:creationId xmlns:a16="http://schemas.microsoft.com/office/drawing/2014/main" id="{99F2A1FD-510F-41C4-48DC-7EAE54E2275F}"/>
                  </a:ext>
                </a:extLst>
              </p:cNvPr>
              <p:cNvPicPr/>
              <p:nvPr/>
            </p:nvPicPr>
            <p:blipFill>
              <a:blip r:embed="rId4"/>
              <a:stretch>
                <a:fillRect/>
              </a:stretch>
            </p:blipFill>
            <p:spPr>
              <a:xfrm>
                <a:off x="3806433" y="4722054"/>
                <a:ext cx="3865207" cy="21164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08A4FDA1-0F80-458C-BB30-2D3175B5A9CB}"/>
                  </a:ext>
                </a:extLst>
              </p14:cNvPr>
              <p14:cNvContentPartPr/>
              <p14:nvPr/>
            </p14:nvContentPartPr>
            <p14:xfrm>
              <a:off x="1098176" y="5203015"/>
              <a:ext cx="6317248" cy="5602"/>
            </p14:xfrm>
          </p:contentPart>
        </mc:Choice>
        <mc:Fallback xmlns="">
          <p:pic>
            <p:nvPicPr>
              <p:cNvPr id="13" name="Ink 12">
                <a:extLst>
                  <a:ext uri="{FF2B5EF4-FFF2-40B4-BE49-F238E27FC236}">
                    <a16:creationId xmlns:a16="http://schemas.microsoft.com/office/drawing/2014/main" id="{08A4FDA1-0F80-458C-BB30-2D3175B5A9CB}"/>
                  </a:ext>
                </a:extLst>
              </p:cNvPr>
              <p:cNvPicPr/>
              <p:nvPr/>
            </p:nvPicPr>
            <p:blipFill>
              <a:blip r:embed="rId6"/>
              <a:stretch>
                <a:fillRect/>
              </a:stretch>
            </p:blipFill>
            <p:spPr>
              <a:xfrm>
                <a:off x="1044179" y="4962929"/>
                <a:ext cx="6424881" cy="48497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C4FC87BF-D935-CBE4-EB26-5302F369F167}"/>
                  </a:ext>
                </a:extLst>
              </p14:cNvPr>
              <p14:cNvContentPartPr/>
              <p14:nvPr/>
            </p14:nvContentPartPr>
            <p14:xfrm>
              <a:off x="1092574" y="4000500"/>
              <a:ext cx="7468522" cy="16042"/>
            </p14:xfrm>
          </p:contentPart>
        </mc:Choice>
        <mc:Fallback xmlns="">
          <p:pic>
            <p:nvPicPr>
              <p:cNvPr id="16" name="Ink 15">
                <a:extLst>
                  <a:ext uri="{FF2B5EF4-FFF2-40B4-BE49-F238E27FC236}">
                    <a16:creationId xmlns:a16="http://schemas.microsoft.com/office/drawing/2014/main" id="{C4FC87BF-D935-CBE4-EB26-5302F369F167}"/>
                  </a:ext>
                </a:extLst>
              </p:cNvPr>
              <p:cNvPicPr/>
              <p:nvPr/>
            </p:nvPicPr>
            <p:blipFill>
              <a:blip r:embed="rId8"/>
              <a:stretch>
                <a:fillRect/>
              </a:stretch>
            </p:blipFill>
            <p:spPr>
              <a:xfrm>
                <a:off x="1038577" y="3893553"/>
                <a:ext cx="7576156" cy="22957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E178C4F4-A865-0B89-968F-9668A197DD8F}"/>
                  </a:ext>
                </a:extLst>
              </p14:cNvPr>
              <p14:cNvContentPartPr/>
              <p14:nvPr/>
            </p14:nvContentPartPr>
            <p14:xfrm>
              <a:off x="2380483" y="4431926"/>
              <a:ext cx="2090663" cy="5602"/>
            </p14:xfrm>
          </p:contentPart>
        </mc:Choice>
        <mc:Fallback xmlns="">
          <p:pic>
            <p:nvPicPr>
              <p:cNvPr id="20" name="Ink 19">
                <a:extLst>
                  <a:ext uri="{FF2B5EF4-FFF2-40B4-BE49-F238E27FC236}">
                    <a16:creationId xmlns:a16="http://schemas.microsoft.com/office/drawing/2014/main" id="{E178C4F4-A865-0B89-968F-9668A197DD8F}"/>
                  </a:ext>
                </a:extLst>
              </p:cNvPr>
              <p:cNvPicPr/>
              <p:nvPr/>
            </p:nvPicPr>
            <p:blipFill>
              <a:blip r:embed="rId10"/>
              <a:stretch>
                <a:fillRect/>
              </a:stretch>
            </p:blipFill>
            <p:spPr>
              <a:xfrm>
                <a:off x="2326489" y="2751326"/>
                <a:ext cx="2198292" cy="3361200"/>
              </a:xfrm>
              <a:prstGeom prst="rect">
                <a:avLst/>
              </a:prstGeom>
            </p:spPr>
          </p:pic>
        </mc:Fallback>
      </mc:AlternateContent>
    </p:spTree>
    <p:extLst>
      <p:ext uri="{BB962C8B-B14F-4D97-AF65-F5344CB8AC3E}">
        <p14:creationId xmlns:p14="http://schemas.microsoft.com/office/powerpoint/2010/main" val="353292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C4C746-CFFB-4C76-B028-770B665DA051}"/>
              </a:ext>
            </a:extLst>
          </p:cNvPr>
          <p:cNvSpPr>
            <a:spLocks noGrp="1"/>
          </p:cNvSpPr>
          <p:nvPr>
            <p:ph sz="quarter" idx="13"/>
          </p:nvPr>
        </p:nvSpPr>
        <p:spPr>
          <a:xfrm>
            <a:off x="6579669" y="3901262"/>
            <a:ext cx="4828314" cy="2513505"/>
          </a:xfrm>
        </p:spPr>
        <p:txBody>
          <a:bodyPr>
            <a:normAutofit/>
          </a:bodyPr>
          <a:lstStyle/>
          <a:p>
            <a:pPr marL="0" indent="0">
              <a:buNone/>
            </a:pPr>
            <a:r>
              <a:rPr lang="en-US">
                <a:latin typeface="Consolas" panose="020B0609020204030204" pitchFamily="49" charset="0"/>
              </a:rPr>
              <a:t>struct {</a:t>
            </a:r>
          </a:p>
          <a:p>
            <a:pPr marL="0" indent="0">
              <a:buNone/>
            </a:pPr>
            <a:r>
              <a:rPr lang="en-US">
                <a:latin typeface="Consolas" panose="020B0609020204030204" pitchFamily="49" charset="0"/>
              </a:rPr>
              <a:t>  </a:t>
            </a:r>
            <a:r>
              <a:rPr lang="en-US">
                <a:solidFill>
                  <a:srgbClr val="7030A0"/>
                </a:solidFill>
                <a:latin typeface="Consolas" panose="020B0609020204030204" pitchFamily="49" charset="0"/>
              </a:rPr>
              <a:t>uint64_t address;</a:t>
            </a:r>
            <a:endParaRPr lang="en-US">
              <a:latin typeface="Consolas" panose="020B0609020204030204" pitchFamily="49" charset="0"/>
            </a:endParaRPr>
          </a:p>
          <a:p>
            <a:pPr marL="0" indent="0">
              <a:buNone/>
            </a:pPr>
            <a:r>
              <a:rPr lang="en-US">
                <a:solidFill>
                  <a:schemeClr val="accent5">
                    <a:lumMod val="75000"/>
                  </a:schemeClr>
                </a:solidFill>
                <a:latin typeface="Consolas" panose="020B0609020204030204" pitchFamily="49" charset="0"/>
              </a:rPr>
              <a:t>  uint64_t </a:t>
            </a:r>
            <a:r>
              <a:rPr lang="en-US" err="1">
                <a:solidFill>
                  <a:schemeClr val="accent5">
                    <a:lumMod val="75000"/>
                  </a:schemeClr>
                </a:solidFill>
                <a:latin typeface="Consolas" panose="020B0609020204030204" pitchFamily="49" charset="0"/>
              </a:rPr>
              <a:t>bound_lower</a:t>
            </a:r>
            <a:r>
              <a:rPr lang="en-US">
                <a:solidFill>
                  <a:schemeClr val="accent5">
                    <a:lumMod val="75000"/>
                  </a:schemeClr>
                </a:solidFill>
                <a:latin typeface="Consolas" panose="020B0609020204030204" pitchFamily="49" charset="0"/>
              </a:rPr>
              <a:t>;</a:t>
            </a:r>
          </a:p>
          <a:p>
            <a:pPr marL="0" indent="0">
              <a:buNone/>
            </a:pPr>
            <a:r>
              <a:rPr lang="en-US">
                <a:solidFill>
                  <a:schemeClr val="accent5">
                    <a:lumMod val="75000"/>
                  </a:schemeClr>
                </a:solidFill>
                <a:latin typeface="Consolas" panose="020B0609020204030204" pitchFamily="49" charset="0"/>
              </a:rPr>
              <a:t>  uint64_t </a:t>
            </a:r>
            <a:r>
              <a:rPr lang="en-US" err="1">
                <a:solidFill>
                  <a:schemeClr val="accent5">
                    <a:lumMod val="75000"/>
                  </a:schemeClr>
                </a:solidFill>
                <a:latin typeface="Consolas" panose="020B0609020204030204" pitchFamily="49" charset="0"/>
              </a:rPr>
              <a:t>bound_upper</a:t>
            </a:r>
            <a:r>
              <a:rPr lang="en-US">
                <a:solidFill>
                  <a:schemeClr val="accent5">
                    <a:lumMod val="75000"/>
                  </a:schemeClr>
                </a:solidFill>
                <a:latin typeface="Consolas" panose="020B0609020204030204" pitchFamily="49" charset="0"/>
              </a:rPr>
              <a:t>;</a:t>
            </a:r>
            <a:endParaRPr lang="en-US">
              <a:solidFill>
                <a:schemeClr val="bg1">
                  <a:lumMod val="50000"/>
                </a:schemeClr>
              </a:solidFill>
              <a:latin typeface="Consolas" panose="020B0609020204030204" pitchFamily="49" charset="0"/>
            </a:endParaRPr>
          </a:p>
          <a:p>
            <a:pPr marL="0" indent="0">
              <a:buNone/>
            </a:pPr>
            <a:r>
              <a:rPr lang="en-US">
                <a:solidFill>
                  <a:schemeClr val="accent4">
                    <a:lumMod val="75000"/>
                  </a:schemeClr>
                </a:solidFill>
                <a:latin typeface="Consolas" panose="020B0609020204030204" pitchFamily="49" charset="0"/>
              </a:rPr>
              <a:t>  bool valid : 1; // </a:t>
            </a:r>
            <a:r>
              <a:rPr lang="en-US" err="1">
                <a:solidFill>
                  <a:schemeClr val="accent4">
                    <a:lumMod val="75000"/>
                  </a:schemeClr>
                </a:solidFill>
                <a:latin typeface="Consolas" panose="020B0609020204030204" pitchFamily="49" charset="0"/>
              </a:rPr>
              <a:t>kinda</a:t>
            </a:r>
            <a:endParaRPr lang="en-US">
              <a:solidFill>
                <a:schemeClr val="accent4">
                  <a:lumMod val="75000"/>
                </a:schemeClr>
              </a:solidFill>
              <a:latin typeface="Consolas" panose="020B0609020204030204" pitchFamily="49" charset="0"/>
            </a:endParaRPr>
          </a:p>
          <a:p>
            <a:pPr marL="0" indent="0">
              <a:buNone/>
            </a:pPr>
            <a:r>
              <a:rPr lang="en-US">
                <a:latin typeface="Consolas" panose="020B0609020204030204" pitchFamily="49" charset="0"/>
              </a:rPr>
              <a:t>} </a:t>
            </a:r>
            <a:r>
              <a:rPr lang="en-US" err="1">
                <a:latin typeface="Consolas" panose="020B0609020204030204" pitchFamily="49" charset="0"/>
              </a:rPr>
              <a:t>abstract_capability</a:t>
            </a:r>
            <a:r>
              <a:rPr lang="en-US">
                <a:latin typeface="Consolas" panose="020B0609020204030204" pitchFamily="49" charset="0"/>
              </a:rPr>
              <a:t>;</a:t>
            </a:r>
          </a:p>
        </p:txBody>
      </p:sp>
      <p:sp>
        <p:nvSpPr>
          <p:cNvPr id="3" name="Title 2">
            <a:extLst>
              <a:ext uri="{FF2B5EF4-FFF2-40B4-BE49-F238E27FC236}">
                <a16:creationId xmlns:a16="http://schemas.microsoft.com/office/drawing/2014/main" id="{58BB68F2-9ECE-43E9-B577-6FF340212B14}"/>
              </a:ext>
            </a:extLst>
          </p:cNvPr>
          <p:cNvSpPr>
            <a:spLocks noGrp="1"/>
          </p:cNvSpPr>
          <p:nvPr>
            <p:ph type="ctrTitle"/>
          </p:nvPr>
        </p:nvSpPr>
        <p:spPr/>
        <p:txBody>
          <a:bodyPr/>
          <a:lstStyle/>
          <a:p>
            <a:r>
              <a:rPr lang="en-US"/>
              <a:t>Spatially-Safe C/C++ with Memory Capabilities</a:t>
            </a:r>
          </a:p>
        </p:txBody>
      </p:sp>
      <p:sp>
        <p:nvSpPr>
          <p:cNvPr id="5" name="Right Brace 4">
            <a:extLst>
              <a:ext uri="{FF2B5EF4-FFF2-40B4-BE49-F238E27FC236}">
                <a16:creationId xmlns:a16="http://schemas.microsoft.com/office/drawing/2014/main" id="{E24349FE-E6C0-4524-86DA-E6D610C71A30}"/>
              </a:ext>
            </a:extLst>
          </p:cNvPr>
          <p:cNvSpPr/>
          <p:nvPr/>
        </p:nvSpPr>
        <p:spPr>
          <a:xfrm flipH="1">
            <a:off x="2238856" y="1410376"/>
            <a:ext cx="319144" cy="201862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72D632DF-2AAF-4B53-B9E4-0F8027669609}"/>
              </a:ext>
            </a:extLst>
          </p:cNvPr>
          <p:cNvCxnSpPr>
            <a:cxnSpLocks/>
            <a:stCxn id="33" idx="3"/>
          </p:cNvCxnSpPr>
          <p:nvPr/>
        </p:nvCxnSpPr>
        <p:spPr>
          <a:xfrm>
            <a:off x="8360437" y="2755673"/>
            <a:ext cx="2101162" cy="459056"/>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411465E9-4442-4AAE-A209-313850567DEA}"/>
              </a:ext>
            </a:extLst>
          </p:cNvPr>
          <p:cNvSpPr/>
          <p:nvPr/>
        </p:nvSpPr>
        <p:spPr>
          <a:xfrm>
            <a:off x="2697027" y="1410376"/>
            <a:ext cx="1148298" cy="457200"/>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Valid bit</a:t>
            </a:r>
          </a:p>
        </p:txBody>
      </p:sp>
      <p:sp>
        <p:nvSpPr>
          <p:cNvPr id="27" name="Rectangle 26">
            <a:extLst>
              <a:ext uri="{FF2B5EF4-FFF2-40B4-BE49-F238E27FC236}">
                <a16:creationId xmlns:a16="http://schemas.microsoft.com/office/drawing/2014/main" id="{2C1F7001-0EDC-4DB8-857B-B4C6950CAD88}"/>
              </a:ext>
            </a:extLst>
          </p:cNvPr>
          <p:cNvSpPr/>
          <p:nvPr/>
        </p:nvSpPr>
        <p:spPr>
          <a:xfrm>
            <a:off x="2691157" y="2986575"/>
            <a:ext cx="5669280" cy="457200"/>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Lower bound (64 bits)</a:t>
            </a:r>
          </a:p>
        </p:txBody>
      </p:sp>
      <p:sp>
        <p:nvSpPr>
          <p:cNvPr id="33" name="Rectangle 32">
            <a:extLst>
              <a:ext uri="{FF2B5EF4-FFF2-40B4-BE49-F238E27FC236}">
                <a16:creationId xmlns:a16="http://schemas.microsoft.com/office/drawing/2014/main" id="{5B34099C-F514-4E39-8491-2BA8BF961EC6}"/>
              </a:ext>
            </a:extLst>
          </p:cNvPr>
          <p:cNvSpPr/>
          <p:nvPr/>
        </p:nvSpPr>
        <p:spPr>
          <a:xfrm>
            <a:off x="2691157" y="2527073"/>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Address (64 bits)</a:t>
            </a:r>
          </a:p>
        </p:txBody>
      </p:sp>
      <p:sp>
        <p:nvSpPr>
          <p:cNvPr id="35" name="TextBox 34">
            <a:extLst>
              <a:ext uri="{FF2B5EF4-FFF2-40B4-BE49-F238E27FC236}">
                <a16:creationId xmlns:a16="http://schemas.microsoft.com/office/drawing/2014/main" id="{01B8AAB6-7B81-43BE-AE8D-956164E0F646}"/>
              </a:ext>
            </a:extLst>
          </p:cNvPr>
          <p:cNvSpPr txBox="1"/>
          <p:nvPr/>
        </p:nvSpPr>
        <p:spPr>
          <a:xfrm rot="16200000">
            <a:off x="1191106" y="2096522"/>
            <a:ext cx="15425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Abstract Capability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39C41BA0-3369-4AA4-8237-480A262B04CE}"/>
              </a:ext>
            </a:extLst>
          </p:cNvPr>
          <p:cNvCxnSpPr>
            <a:cxnSpLocks/>
            <a:stCxn id="6" idx="3"/>
          </p:cNvCxnSpPr>
          <p:nvPr/>
        </p:nvCxnSpPr>
        <p:spPr>
          <a:xfrm flipV="1">
            <a:off x="8360437" y="1836264"/>
            <a:ext cx="2096092" cy="461922"/>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43" name="Slide Number Placeholder 42">
            <a:extLst>
              <a:ext uri="{FF2B5EF4-FFF2-40B4-BE49-F238E27FC236}">
                <a16:creationId xmlns:a16="http://schemas.microsoft.com/office/drawing/2014/main" id="{F95A1035-D2C5-4231-AE66-8C8D583C48E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20" name="Content Placeholder 1">
            <a:extLst>
              <a:ext uri="{FF2B5EF4-FFF2-40B4-BE49-F238E27FC236}">
                <a16:creationId xmlns:a16="http://schemas.microsoft.com/office/drawing/2014/main" id="{D90AB2FA-2EE2-CFE1-5265-31985ADAE664}"/>
              </a:ext>
            </a:extLst>
          </p:cNvPr>
          <p:cNvSpPr txBox="1">
            <a:spLocks/>
          </p:cNvSpPr>
          <p:nvPr/>
        </p:nvSpPr>
        <p:spPr>
          <a:xfrm>
            <a:off x="27479" y="3746529"/>
            <a:ext cx="6552190" cy="210618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New </a:t>
            </a:r>
            <a:r>
              <a:rPr kumimoji="0" lang="en-US" sz="2000" b="1"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datatype</a:t>
            </a:r>
            <a:r>
              <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 for use </a:t>
            </a:r>
            <a:r>
              <a:rPr kumimoji="0" lang="en-US" sz="2000" b="0" i="1"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instead of</a:t>
            </a:r>
            <a:r>
              <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 integer pointers</a:t>
            </a:r>
            <a:endParaRPr kumimoji="0" lang="en-US" sz="2000" b="1"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Still need the </a:t>
            </a:r>
            <a:r>
              <a:rPr kumimoji="0" lang="en-US" sz="2000" b="0" i="1" u="none" strike="noStrike" kern="1200" cap="none" spc="0" normalizeH="0" baseline="0" noProof="0">
                <a:ln>
                  <a:noFill/>
                </a:ln>
                <a:solidFill>
                  <a:srgbClr val="7030A0"/>
                </a:solidFill>
                <a:effectLst/>
                <a:uLnTx/>
                <a:uFillTx/>
                <a:latin typeface="Calibri" pitchFamily="34" charset="0"/>
                <a:ea typeface="Tahoma" pitchFamily="34" charset="0"/>
                <a:cs typeface="Tahoma" pitchFamily="34" charset="0"/>
              </a:rPr>
              <a:t>address</a:t>
            </a:r>
            <a:r>
              <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 (virtual or physical)</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Add </a:t>
            </a:r>
            <a:r>
              <a:rPr kumimoji="0" lang="en-US" sz="2000" b="0" i="1" u="none" strike="noStrike" kern="1200" cap="none" spc="0" normalizeH="0" baseline="0" noProof="0">
                <a:ln>
                  <a:noFill/>
                </a:ln>
                <a:solidFill>
                  <a:srgbClr val="5B9BD5">
                    <a:lumMod val="75000"/>
                  </a:srgbClr>
                </a:solidFill>
                <a:effectLst/>
                <a:uLnTx/>
                <a:uFillTx/>
                <a:latin typeface="Calibri" pitchFamily="34" charset="0"/>
                <a:ea typeface="Tahoma" pitchFamily="34" charset="0"/>
                <a:cs typeface="Tahoma" pitchFamily="34" charset="0"/>
              </a:rPr>
              <a:t>bounds</a:t>
            </a:r>
            <a:r>
              <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 checked on every load/store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Add </a:t>
            </a:r>
            <a:r>
              <a:rPr kumimoji="0" lang="en-US" sz="2000" b="0" i="1" u="none" strike="noStrike" kern="1200" cap="none" spc="0" normalizeH="0" baseline="0" noProof="0">
                <a:ln>
                  <a:noFill/>
                </a:ln>
                <a:solidFill>
                  <a:srgbClr val="FFC000">
                    <a:lumMod val="75000"/>
                  </a:srgbClr>
                </a:solidFill>
                <a:effectLst/>
                <a:uLnTx/>
                <a:uFillTx/>
                <a:latin typeface="Calibri" pitchFamily="34" charset="0"/>
                <a:ea typeface="Tahoma" pitchFamily="34" charset="0"/>
                <a:cs typeface="Tahoma" pitchFamily="34" charset="0"/>
              </a:rPr>
              <a:t>validity tag</a:t>
            </a:r>
            <a:r>
              <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 attesting well-formedness of</a:t>
            </a:r>
            <a:r>
              <a:rPr kumimoji="0" lang="en-US" sz="2000" b="0" i="0" u="none" strike="noStrike" kern="1200" cap="none" spc="0" normalizeH="0" noProof="0">
                <a:ln>
                  <a:noFill/>
                </a:ln>
                <a:solidFill>
                  <a:prstClr val="black"/>
                </a:solidFill>
                <a:effectLst/>
                <a:uLnTx/>
                <a:uFillTx/>
                <a:latin typeface="Calibri" pitchFamily="34" charset="0"/>
                <a:ea typeface="Tahoma" pitchFamily="34" charset="0"/>
                <a:cs typeface="Tahoma" pitchFamily="34" charset="0"/>
              </a:rPr>
              <a:t> capability</a:t>
            </a:r>
            <a:endPar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endParaRPr>
          </a:p>
        </p:txBody>
      </p:sp>
      <p:cxnSp>
        <p:nvCxnSpPr>
          <p:cNvPr id="9" name="Straight Arrow Connector 8">
            <a:extLst>
              <a:ext uri="{FF2B5EF4-FFF2-40B4-BE49-F238E27FC236}">
                <a16:creationId xmlns:a16="http://schemas.microsoft.com/office/drawing/2014/main" id="{BC7D9722-7C95-4F25-A299-8AF16E60B308}"/>
              </a:ext>
            </a:extLst>
          </p:cNvPr>
          <p:cNvCxnSpPr>
            <a:cxnSpLocks/>
            <a:stCxn id="27" idx="3"/>
          </p:cNvCxnSpPr>
          <p:nvPr/>
        </p:nvCxnSpPr>
        <p:spPr>
          <a:xfrm>
            <a:off x="8360437" y="3215175"/>
            <a:ext cx="2101161" cy="936394"/>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55807896-B916-B6D0-7C1F-DBF5CF40ABC7}"/>
              </a:ext>
            </a:extLst>
          </p:cNvPr>
          <p:cNvSpPr/>
          <p:nvPr/>
        </p:nvSpPr>
        <p:spPr>
          <a:xfrm>
            <a:off x="2691157" y="2069586"/>
            <a:ext cx="5669280" cy="457200"/>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Upper bound (64 bits)</a:t>
            </a:r>
          </a:p>
        </p:txBody>
      </p:sp>
      <p:sp>
        <p:nvSpPr>
          <p:cNvPr id="12" name="Rectangle 11">
            <a:extLst>
              <a:ext uri="{FF2B5EF4-FFF2-40B4-BE49-F238E27FC236}">
                <a16:creationId xmlns:a16="http://schemas.microsoft.com/office/drawing/2014/main" id="{A6D3BB70-1348-EFF0-3785-243777380FE1}"/>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2D86FE1-ABAF-366E-CDF9-45A776760797}"/>
              </a:ext>
            </a:extLst>
          </p:cNvPr>
          <p:cNvSpPr/>
          <p:nvPr/>
        </p:nvSpPr>
        <p:spPr>
          <a:xfrm>
            <a:off x="10456529" y="1836264"/>
            <a:ext cx="946383" cy="235471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Allocation</a:t>
            </a:r>
          </a:p>
        </p:txBody>
      </p:sp>
      <p:sp>
        <p:nvSpPr>
          <p:cNvPr id="16" name="TextBox 15">
            <a:extLst>
              <a:ext uri="{FF2B5EF4-FFF2-40B4-BE49-F238E27FC236}">
                <a16:creationId xmlns:a16="http://schemas.microsoft.com/office/drawing/2014/main" id="{35AD33CA-1ECF-DE6D-6105-CEB501713A98}"/>
              </a:ext>
            </a:extLst>
          </p:cNvPr>
          <p:cNvSpPr txBox="1"/>
          <p:nvPr/>
        </p:nvSpPr>
        <p:spPr>
          <a:xfrm>
            <a:off x="10321433" y="5175256"/>
            <a:ext cx="1245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address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space</a:t>
            </a:r>
          </a:p>
        </p:txBody>
      </p:sp>
      <p:cxnSp>
        <p:nvCxnSpPr>
          <p:cNvPr id="18" name="Straight Connector 17">
            <a:extLst>
              <a:ext uri="{FF2B5EF4-FFF2-40B4-BE49-F238E27FC236}">
                <a16:creationId xmlns:a16="http://schemas.microsoft.com/office/drawing/2014/main" id="{9ECC3872-606E-8EB7-5963-489EF3EE5DA9}"/>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741E5B5-2F23-BE1F-F853-3DC4C62FD3CA}"/>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ED36598-D8AA-353C-23DB-A4CCC13C9040}"/>
              </a:ext>
            </a:extLst>
          </p:cNvPr>
          <p:cNvCxnSpPr>
            <a:cxnSpLocks/>
          </p:cNvCxnSpPr>
          <p:nvPr/>
        </p:nvCxnSpPr>
        <p:spPr>
          <a:xfrm flipV="1">
            <a:off x="10456529" y="1836264"/>
            <a:ext cx="946383" cy="651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CA5DF11-FDE9-326B-C0C8-119ED1245879}"/>
              </a:ext>
            </a:extLst>
          </p:cNvPr>
          <p:cNvSpPr txBox="1"/>
          <p:nvPr/>
        </p:nvSpPr>
        <p:spPr>
          <a:xfrm>
            <a:off x="0" y="6488668"/>
            <a:ext cx="6245816" cy="369332"/>
          </a:xfrm>
          <a:prstGeom prst="rect">
            <a:avLst/>
          </a:prstGeom>
          <a:noFill/>
        </p:spPr>
        <p:txBody>
          <a:bodyPr wrap="square">
            <a:spAutoFit/>
          </a:bodyPr>
          <a:lstStyle/>
          <a:p>
            <a:r>
              <a:rPr lang="en-US">
                <a:hlinkClick r:id="rId3"/>
              </a:rPr>
              <a:t>Henry M. Levy.  Capability-Based Computer Systems (1984)</a:t>
            </a:r>
            <a:endParaRPr lang="en-US"/>
          </a:p>
        </p:txBody>
      </p:sp>
    </p:spTree>
    <p:extLst>
      <p:ext uri="{BB962C8B-B14F-4D97-AF65-F5344CB8AC3E}">
        <p14:creationId xmlns:p14="http://schemas.microsoft.com/office/powerpoint/2010/main" val="1470805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xEl>
                                              <p:pRg st="3" end="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7" grpId="0" animBg="1"/>
      <p:bldP spid="33" grpId="0" animBg="1"/>
      <p:bldP spid="3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6B766F-2A27-BA5A-C5D9-6A85FD7D4FD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945C3D45-6FD7-BB61-CC18-786AC5275B8A}"/>
              </a:ext>
            </a:extLst>
          </p:cNvPr>
          <p:cNvSpPr>
            <a:spLocks noGrp="1"/>
          </p:cNvSpPr>
          <p:nvPr>
            <p:ph sz="quarter" idx="13"/>
          </p:nvPr>
        </p:nvSpPr>
        <p:spPr/>
        <p:txBody>
          <a:bodyPr anchor="ctr"/>
          <a:lstStyle/>
          <a:p>
            <a:r>
              <a:rPr lang="en-US"/>
              <a:t>Memory safety (esp. spatial, temporal)</a:t>
            </a:r>
          </a:p>
          <a:p>
            <a:endParaRPr lang="en-US"/>
          </a:p>
          <a:p>
            <a:r>
              <a:rPr lang="en-US"/>
              <a:t>Metadata in pointers: authentication &amp; coloring</a:t>
            </a:r>
          </a:p>
          <a:p>
            <a:endParaRPr lang="en-US"/>
          </a:p>
          <a:p>
            <a:r>
              <a:rPr lang="en-US"/>
              <a:t>Memory capability</a:t>
            </a:r>
          </a:p>
          <a:p>
            <a:endParaRPr lang="en-US"/>
          </a:p>
        </p:txBody>
      </p:sp>
      <p:sp>
        <p:nvSpPr>
          <p:cNvPr id="4" name="Title 3">
            <a:extLst>
              <a:ext uri="{FF2B5EF4-FFF2-40B4-BE49-F238E27FC236}">
                <a16:creationId xmlns:a16="http://schemas.microsoft.com/office/drawing/2014/main" id="{9D407EBA-C2B0-6E60-FCBD-4FB9B4A2C12C}"/>
              </a:ext>
            </a:extLst>
          </p:cNvPr>
          <p:cNvSpPr>
            <a:spLocks noGrp="1"/>
          </p:cNvSpPr>
          <p:nvPr>
            <p:ph type="ctrTitle"/>
          </p:nvPr>
        </p:nvSpPr>
        <p:spPr/>
        <p:txBody>
          <a:bodyPr/>
          <a:lstStyle/>
          <a:p>
            <a:r>
              <a:rPr lang="en-US"/>
              <a:t>Learning Goals</a:t>
            </a:r>
          </a:p>
        </p:txBody>
      </p:sp>
    </p:spTree>
    <p:extLst>
      <p:ext uri="{BB962C8B-B14F-4D97-AF65-F5344CB8AC3E}">
        <p14:creationId xmlns:p14="http://schemas.microsoft.com/office/powerpoint/2010/main" val="363972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260463-9828-1AB4-8305-53293CB0E471}"/>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40</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5A44C93B-D00F-16BE-4A01-328D0323A983}"/>
              </a:ext>
            </a:extLst>
          </p:cNvPr>
          <p:cNvSpPr>
            <a:spLocks noGrp="1"/>
          </p:cNvSpPr>
          <p:nvPr>
            <p:ph sz="quarter" idx="13"/>
          </p:nvPr>
        </p:nvSpPr>
        <p:spPr>
          <a:xfrm>
            <a:off x="558800" y="3479800"/>
            <a:ext cx="11074400" cy="3349337"/>
          </a:xfrm>
        </p:spPr>
        <p:txBody>
          <a:bodyPr anchor="ctr">
            <a:normAutofit/>
          </a:bodyPr>
          <a:lstStyle/>
          <a:p>
            <a:r>
              <a:rPr lang="en-US">
                <a:solidFill>
                  <a:srgbClr val="7030A0"/>
                </a:solidFill>
              </a:rPr>
              <a:t>Address</a:t>
            </a:r>
            <a:r>
              <a:rPr lang="en-US"/>
              <a:t> arithmetic instructions, w/o changing bounds:</a:t>
            </a:r>
          </a:p>
          <a:p>
            <a:pPr lvl="1"/>
            <a:r>
              <a:rPr lang="en-US" err="1">
                <a:latin typeface="Consolas" panose="020B0609020204030204" pitchFamily="49" charset="0"/>
              </a:rPr>
              <a:t>CIncOffset</a:t>
            </a:r>
            <a:r>
              <a:rPr lang="en-US"/>
              <a:t> – add signed integer displacement to address</a:t>
            </a:r>
          </a:p>
          <a:p>
            <a:pPr lvl="1"/>
            <a:r>
              <a:rPr lang="en-US" err="1">
                <a:latin typeface="Consolas" panose="020B0609020204030204" pitchFamily="49" charset="0"/>
              </a:rPr>
              <a:t>CGetAddr</a:t>
            </a:r>
            <a:r>
              <a:rPr lang="en-US">
                <a:latin typeface="Consolas" panose="020B0609020204030204" pitchFamily="49" charset="0"/>
              </a:rPr>
              <a:t>, </a:t>
            </a:r>
            <a:r>
              <a:rPr lang="en-US" err="1">
                <a:latin typeface="Consolas" panose="020B0609020204030204" pitchFamily="49" charset="0"/>
              </a:rPr>
              <a:t>CSetAddr</a:t>
            </a:r>
            <a:r>
              <a:rPr lang="en-US"/>
              <a:t> – extract or inject integer address field</a:t>
            </a:r>
          </a:p>
          <a:p>
            <a:pPr lvl="1"/>
            <a:endParaRPr lang="en-US"/>
          </a:p>
          <a:p>
            <a:r>
              <a:rPr lang="en-US">
                <a:solidFill>
                  <a:schemeClr val="accent5">
                    <a:lumMod val="75000"/>
                  </a:schemeClr>
                </a:solidFill>
              </a:rPr>
              <a:t>Bounds</a:t>
            </a:r>
            <a:r>
              <a:rPr lang="en-US"/>
              <a:t> can be </a:t>
            </a:r>
            <a:r>
              <a:rPr lang="en-US" i="1"/>
              <a:t>narrowed</a:t>
            </a:r>
            <a:r>
              <a:rPr lang="en-US"/>
              <a:t> but not </a:t>
            </a:r>
            <a:r>
              <a:rPr lang="en-US" i="1"/>
              <a:t>broadened</a:t>
            </a:r>
            <a:r>
              <a:rPr lang="en-US"/>
              <a:t>:</a:t>
            </a:r>
          </a:p>
          <a:p>
            <a:pPr lvl="1"/>
            <a:r>
              <a:rPr lang="en-US" err="1">
                <a:latin typeface="Consolas" panose="020B0609020204030204" pitchFamily="49" charset="0"/>
              </a:rPr>
              <a:t>CSetBounds</a:t>
            </a:r>
            <a:r>
              <a:rPr lang="en-US"/>
              <a:t> – valid result only if new bounds are </a:t>
            </a:r>
            <a:r>
              <a:rPr lang="en-US" i="1"/>
              <a:t>within</a:t>
            </a:r>
            <a:r>
              <a:rPr lang="en-US"/>
              <a:t> original bounds</a:t>
            </a:r>
            <a:br>
              <a:rPr lang="en-US"/>
            </a:br>
            <a:endParaRPr lang="en-US"/>
          </a:p>
          <a:p>
            <a:r>
              <a:rPr lang="en-US">
                <a:solidFill>
                  <a:schemeClr val="accent4">
                    <a:lumMod val="75000"/>
                  </a:schemeClr>
                </a:solidFill>
              </a:rPr>
              <a:t>Validity</a:t>
            </a:r>
            <a:r>
              <a:rPr lang="en-US"/>
              <a:t> tracking: capability valid only if it comes from another pointer via approved transforms</a:t>
            </a:r>
          </a:p>
        </p:txBody>
      </p:sp>
      <p:sp>
        <p:nvSpPr>
          <p:cNvPr id="4" name="Title 3">
            <a:extLst>
              <a:ext uri="{FF2B5EF4-FFF2-40B4-BE49-F238E27FC236}">
                <a16:creationId xmlns:a16="http://schemas.microsoft.com/office/drawing/2014/main" id="{BF9EF891-C83D-B39B-28EB-DB60750C3529}"/>
              </a:ext>
            </a:extLst>
          </p:cNvPr>
          <p:cNvSpPr>
            <a:spLocks noGrp="1"/>
          </p:cNvSpPr>
          <p:nvPr>
            <p:ph type="ctrTitle"/>
          </p:nvPr>
        </p:nvSpPr>
        <p:spPr/>
        <p:txBody>
          <a:bodyPr/>
          <a:lstStyle/>
          <a:p>
            <a:r>
              <a:rPr lang="en-US"/>
              <a:t>Operations on Capabilities</a:t>
            </a:r>
          </a:p>
        </p:txBody>
      </p:sp>
      <p:sp>
        <p:nvSpPr>
          <p:cNvPr id="7" name="Right Brace 6">
            <a:extLst>
              <a:ext uri="{FF2B5EF4-FFF2-40B4-BE49-F238E27FC236}">
                <a16:creationId xmlns:a16="http://schemas.microsoft.com/office/drawing/2014/main" id="{A0839E51-D149-6F86-82C0-17D17671D0C0}"/>
              </a:ext>
            </a:extLst>
          </p:cNvPr>
          <p:cNvSpPr/>
          <p:nvPr/>
        </p:nvSpPr>
        <p:spPr>
          <a:xfrm flipH="1">
            <a:off x="2238856" y="1410376"/>
            <a:ext cx="319144" cy="201862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A995DDDA-E7D2-9601-FD9E-7D6A779C468C}"/>
              </a:ext>
            </a:extLst>
          </p:cNvPr>
          <p:cNvCxnSpPr>
            <a:cxnSpLocks/>
            <a:stCxn id="11" idx="3"/>
          </p:cNvCxnSpPr>
          <p:nvPr/>
        </p:nvCxnSpPr>
        <p:spPr>
          <a:xfrm>
            <a:off x="8360437" y="2755673"/>
            <a:ext cx="2101162" cy="459056"/>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52BC351-9FE9-7271-CABA-7793DE67F200}"/>
              </a:ext>
            </a:extLst>
          </p:cNvPr>
          <p:cNvSpPr/>
          <p:nvPr/>
        </p:nvSpPr>
        <p:spPr>
          <a:xfrm>
            <a:off x="2697027" y="1410376"/>
            <a:ext cx="1148298" cy="457200"/>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Valid bit</a:t>
            </a:r>
          </a:p>
        </p:txBody>
      </p:sp>
      <p:sp>
        <p:nvSpPr>
          <p:cNvPr id="10" name="Rectangle 9">
            <a:extLst>
              <a:ext uri="{FF2B5EF4-FFF2-40B4-BE49-F238E27FC236}">
                <a16:creationId xmlns:a16="http://schemas.microsoft.com/office/drawing/2014/main" id="{0E023D36-BCB0-D6B3-A6F2-B32225ECC356}"/>
              </a:ext>
            </a:extLst>
          </p:cNvPr>
          <p:cNvSpPr/>
          <p:nvPr/>
        </p:nvSpPr>
        <p:spPr>
          <a:xfrm>
            <a:off x="2691157" y="2986575"/>
            <a:ext cx="5669280" cy="457200"/>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Lower bound (64 bits)</a:t>
            </a:r>
          </a:p>
        </p:txBody>
      </p:sp>
      <p:sp>
        <p:nvSpPr>
          <p:cNvPr id="11" name="Rectangle 10">
            <a:extLst>
              <a:ext uri="{FF2B5EF4-FFF2-40B4-BE49-F238E27FC236}">
                <a16:creationId xmlns:a16="http://schemas.microsoft.com/office/drawing/2014/main" id="{CD77D302-B507-D8B8-EC64-01B3103DF485}"/>
              </a:ext>
            </a:extLst>
          </p:cNvPr>
          <p:cNvSpPr/>
          <p:nvPr/>
        </p:nvSpPr>
        <p:spPr>
          <a:xfrm>
            <a:off x="2691157" y="2527073"/>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Address (64 bits)</a:t>
            </a:r>
          </a:p>
        </p:txBody>
      </p:sp>
      <p:sp>
        <p:nvSpPr>
          <p:cNvPr id="12" name="TextBox 11">
            <a:extLst>
              <a:ext uri="{FF2B5EF4-FFF2-40B4-BE49-F238E27FC236}">
                <a16:creationId xmlns:a16="http://schemas.microsoft.com/office/drawing/2014/main" id="{CF7CDEDB-760D-4FBE-E052-C219D9B0EB91}"/>
              </a:ext>
            </a:extLst>
          </p:cNvPr>
          <p:cNvSpPr txBox="1"/>
          <p:nvPr/>
        </p:nvSpPr>
        <p:spPr>
          <a:xfrm rot="16200000">
            <a:off x="1191106" y="2096522"/>
            <a:ext cx="15425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Abstract Capability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0635CB52-9C9C-728C-441B-5DD67CC513D1}"/>
              </a:ext>
            </a:extLst>
          </p:cNvPr>
          <p:cNvCxnSpPr>
            <a:cxnSpLocks/>
            <a:stCxn id="27" idx="3"/>
          </p:cNvCxnSpPr>
          <p:nvPr/>
        </p:nvCxnSpPr>
        <p:spPr>
          <a:xfrm flipV="1">
            <a:off x="8360437" y="1836264"/>
            <a:ext cx="2096092" cy="461922"/>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0EB3F08-AECA-3B62-9082-0D8CA84F7B42}"/>
              </a:ext>
            </a:extLst>
          </p:cNvPr>
          <p:cNvCxnSpPr>
            <a:cxnSpLocks/>
            <a:stCxn id="10" idx="3"/>
          </p:cNvCxnSpPr>
          <p:nvPr/>
        </p:nvCxnSpPr>
        <p:spPr>
          <a:xfrm>
            <a:off x="8360437" y="3215175"/>
            <a:ext cx="2101161" cy="936394"/>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C1B4D18C-3108-570E-F5D8-1634DBF10AC0}"/>
              </a:ext>
            </a:extLst>
          </p:cNvPr>
          <p:cNvSpPr/>
          <p:nvPr/>
        </p:nvSpPr>
        <p:spPr>
          <a:xfrm>
            <a:off x="2691157" y="2069586"/>
            <a:ext cx="5669280" cy="457200"/>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Upper bound (64 bits)</a:t>
            </a:r>
          </a:p>
        </p:txBody>
      </p:sp>
      <p:sp>
        <p:nvSpPr>
          <p:cNvPr id="28" name="TextBox 27">
            <a:extLst>
              <a:ext uri="{FF2B5EF4-FFF2-40B4-BE49-F238E27FC236}">
                <a16:creationId xmlns:a16="http://schemas.microsoft.com/office/drawing/2014/main" id="{201BA7ED-CD16-06CE-C98C-BD90FB599034}"/>
              </a:ext>
            </a:extLst>
          </p:cNvPr>
          <p:cNvSpPr txBox="1"/>
          <p:nvPr/>
        </p:nvSpPr>
        <p:spPr>
          <a:xfrm>
            <a:off x="558801" y="989783"/>
            <a:ext cx="61706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What do we want the architecture to support?</a:t>
            </a:r>
          </a:p>
        </p:txBody>
      </p:sp>
      <p:sp>
        <p:nvSpPr>
          <p:cNvPr id="14" name="Rectangle 13">
            <a:extLst>
              <a:ext uri="{FF2B5EF4-FFF2-40B4-BE49-F238E27FC236}">
                <a16:creationId xmlns:a16="http://schemas.microsoft.com/office/drawing/2014/main" id="{C9AB4589-14A4-6643-BF1F-ACEA304C5DE6}"/>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26394AC-8BEA-5A8B-DD4E-384315DA9A73}"/>
              </a:ext>
            </a:extLst>
          </p:cNvPr>
          <p:cNvSpPr/>
          <p:nvPr/>
        </p:nvSpPr>
        <p:spPr>
          <a:xfrm>
            <a:off x="10456529" y="1836264"/>
            <a:ext cx="946383" cy="235471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Allocation</a:t>
            </a:r>
          </a:p>
        </p:txBody>
      </p:sp>
      <p:sp>
        <p:nvSpPr>
          <p:cNvPr id="18" name="TextBox 17">
            <a:extLst>
              <a:ext uri="{FF2B5EF4-FFF2-40B4-BE49-F238E27FC236}">
                <a16:creationId xmlns:a16="http://schemas.microsoft.com/office/drawing/2014/main" id="{4D6E43E1-DDF8-2099-B7CE-4D3320DDBA7B}"/>
              </a:ext>
            </a:extLst>
          </p:cNvPr>
          <p:cNvSpPr txBox="1"/>
          <p:nvPr/>
        </p:nvSpPr>
        <p:spPr>
          <a:xfrm>
            <a:off x="10321433" y="5175256"/>
            <a:ext cx="1245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address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space</a:t>
            </a:r>
          </a:p>
        </p:txBody>
      </p:sp>
      <p:cxnSp>
        <p:nvCxnSpPr>
          <p:cNvPr id="20" name="Straight Connector 19">
            <a:extLst>
              <a:ext uri="{FF2B5EF4-FFF2-40B4-BE49-F238E27FC236}">
                <a16:creationId xmlns:a16="http://schemas.microsoft.com/office/drawing/2014/main" id="{D5A86E94-F534-15E1-957A-441F1F8A95D8}"/>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407BD9B-4013-17F3-3142-61BA1744487A}"/>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E5A843B-B290-6F20-0B7C-3BB18BFD4EB5}"/>
              </a:ext>
            </a:extLst>
          </p:cNvPr>
          <p:cNvCxnSpPr>
            <a:cxnSpLocks/>
          </p:cNvCxnSpPr>
          <p:nvPr/>
        </p:nvCxnSpPr>
        <p:spPr>
          <a:xfrm flipV="1">
            <a:off x="10456529" y="1836264"/>
            <a:ext cx="946383" cy="651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5BCC9287-B69C-C46E-F6EE-7A3AAC2EFD51}"/>
              </a:ext>
            </a:extLst>
          </p:cNvPr>
          <p:cNvSpPr txBox="1"/>
          <p:nvPr/>
        </p:nvSpPr>
        <p:spPr>
          <a:xfrm>
            <a:off x="0" y="6483074"/>
            <a:ext cx="6245816" cy="369332"/>
          </a:xfrm>
          <a:prstGeom prst="rect">
            <a:avLst/>
          </a:prstGeom>
          <a:noFill/>
        </p:spPr>
        <p:txBody>
          <a:bodyPr wrap="square">
            <a:spAutoFit/>
          </a:bodyPr>
          <a:lstStyle/>
          <a:p>
            <a:r>
              <a:rPr lang="en-US">
                <a:hlinkClick r:id="rId3"/>
              </a:rPr>
              <a:t>CHERI Instruction-Set Architecture (Version 9)</a:t>
            </a:r>
            <a:endParaRPr lang="en-US"/>
          </a:p>
        </p:txBody>
      </p:sp>
    </p:spTree>
    <p:extLst>
      <p:ext uri="{BB962C8B-B14F-4D97-AF65-F5344CB8AC3E}">
        <p14:creationId xmlns:p14="http://schemas.microsoft.com/office/powerpoint/2010/main" val="94056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BB68F2-9ECE-43E9-B577-6FF340212B14}"/>
              </a:ext>
            </a:extLst>
          </p:cNvPr>
          <p:cNvSpPr>
            <a:spLocks noGrp="1"/>
          </p:cNvSpPr>
          <p:nvPr>
            <p:ph type="ctrTitle"/>
          </p:nvPr>
        </p:nvSpPr>
        <p:spPr/>
        <p:txBody>
          <a:bodyPr/>
          <a:lstStyle/>
          <a:p>
            <a:r>
              <a:rPr lang="en-US"/>
              <a:t>CHERI: Memory Capabilities (For Real This Time)</a:t>
            </a:r>
          </a:p>
        </p:txBody>
      </p:sp>
      <p:sp>
        <p:nvSpPr>
          <p:cNvPr id="5" name="Right Brace 4">
            <a:extLst>
              <a:ext uri="{FF2B5EF4-FFF2-40B4-BE49-F238E27FC236}">
                <a16:creationId xmlns:a16="http://schemas.microsoft.com/office/drawing/2014/main" id="{E24349FE-E6C0-4524-86DA-E6D610C71A30}"/>
              </a:ext>
            </a:extLst>
          </p:cNvPr>
          <p:cNvSpPr/>
          <p:nvPr/>
        </p:nvSpPr>
        <p:spPr>
          <a:xfrm flipH="1">
            <a:off x="2238856" y="1410376"/>
            <a:ext cx="319144" cy="152161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2D632DF-2AAF-4B53-B9E4-0F8027669609}"/>
              </a:ext>
            </a:extLst>
          </p:cNvPr>
          <p:cNvCxnSpPr>
            <a:cxnSpLocks/>
            <a:stCxn id="33" idx="3"/>
          </p:cNvCxnSpPr>
          <p:nvPr/>
        </p:nvCxnSpPr>
        <p:spPr>
          <a:xfrm>
            <a:off x="8345149" y="2703388"/>
            <a:ext cx="2116450"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411465E9-4442-4AAE-A209-313850567DEA}"/>
              </a:ext>
            </a:extLst>
          </p:cNvPr>
          <p:cNvSpPr/>
          <p:nvPr/>
        </p:nvSpPr>
        <p:spPr>
          <a:xfrm>
            <a:off x="2697027" y="1410376"/>
            <a:ext cx="1148298" cy="457200"/>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a:solidFill>
                  <a:schemeClr val="bg1"/>
                </a:solidFill>
              </a:rPr>
              <a:t>Valid bit</a:t>
            </a:r>
          </a:p>
        </p:txBody>
      </p:sp>
      <p:sp>
        <p:nvSpPr>
          <p:cNvPr id="27" name="Rectangle 26">
            <a:extLst>
              <a:ext uri="{FF2B5EF4-FFF2-40B4-BE49-F238E27FC236}">
                <a16:creationId xmlns:a16="http://schemas.microsoft.com/office/drawing/2014/main" id="{2C1F7001-0EDC-4DB8-857B-B4C6950CAD88}"/>
              </a:ext>
            </a:extLst>
          </p:cNvPr>
          <p:cNvSpPr/>
          <p:nvPr/>
        </p:nvSpPr>
        <p:spPr>
          <a:xfrm>
            <a:off x="2684574" y="2021895"/>
            <a:ext cx="5658935" cy="457200"/>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a:solidFill>
                  <a:schemeClr val="bg1"/>
                </a:solidFill>
              </a:rPr>
              <a:t>Metadata, </a:t>
            </a:r>
            <a:r>
              <a:rPr lang="en-US" sz="2200" i="1">
                <a:solidFill>
                  <a:schemeClr val="bg1"/>
                </a:solidFill>
              </a:rPr>
              <a:t>compressed</a:t>
            </a:r>
            <a:r>
              <a:rPr lang="en-US" sz="2200">
                <a:solidFill>
                  <a:schemeClr val="bg1"/>
                </a:solidFill>
              </a:rPr>
              <a:t> bounds (</a:t>
            </a:r>
            <a:r>
              <a:rPr lang="en-US" sz="2200" b="1">
                <a:solidFill>
                  <a:schemeClr val="bg1"/>
                </a:solidFill>
              </a:rPr>
              <a:t>64 bits!</a:t>
            </a:r>
            <a:r>
              <a:rPr lang="en-US" sz="2200">
                <a:solidFill>
                  <a:schemeClr val="bg1"/>
                </a:solidFill>
              </a:rPr>
              <a:t>)</a:t>
            </a:r>
          </a:p>
        </p:txBody>
      </p:sp>
      <p:sp>
        <p:nvSpPr>
          <p:cNvPr id="33" name="Rectangle 32">
            <a:extLst>
              <a:ext uri="{FF2B5EF4-FFF2-40B4-BE49-F238E27FC236}">
                <a16:creationId xmlns:a16="http://schemas.microsoft.com/office/drawing/2014/main" id="{5B34099C-F514-4E39-8491-2BA8BF961EC6}"/>
              </a:ext>
            </a:extLst>
          </p:cNvPr>
          <p:cNvSpPr/>
          <p:nvPr/>
        </p:nvSpPr>
        <p:spPr>
          <a:xfrm>
            <a:off x="2684576" y="2474788"/>
            <a:ext cx="5660573"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a:solidFill>
                  <a:schemeClr val="bg1"/>
                </a:solidFill>
              </a:rPr>
              <a:t>Address (64 bits)</a:t>
            </a:r>
          </a:p>
        </p:txBody>
      </p:sp>
      <p:sp>
        <p:nvSpPr>
          <p:cNvPr id="35" name="TextBox 34">
            <a:extLst>
              <a:ext uri="{FF2B5EF4-FFF2-40B4-BE49-F238E27FC236}">
                <a16:creationId xmlns:a16="http://schemas.microsoft.com/office/drawing/2014/main" id="{01B8AAB6-7B81-43BE-AE8D-956164E0F646}"/>
              </a:ext>
            </a:extLst>
          </p:cNvPr>
          <p:cNvSpPr txBox="1"/>
          <p:nvPr/>
        </p:nvSpPr>
        <p:spPr>
          <a:xfrm rot="16200000">
            <a:off x="1157235" y="1841518"/>
            <a:ext cx="1515271" cy="646331"/>
          </a:xfrm>
          <a:prstGeom prst="rect">
            <a:avLst/>
          </a:prstGeom>
          <a:noFill/>
        </p:spPr>
        <p:txBody>
          <a:bodyPr wrap="square" rtlCol="0">
            <a:spAutoFit/>
          </a:bodyPr>
          <a:lstStyle/>
          <a:p>
            <a:pPr algn="ctr"/>
            <a:r>
              <a:rPr lang="en-US"/>
              <a:t>129-bit CHERI Capability</a:t>
            </a:r>
          </a:p>
        </p:txBody>
      </p:sp>
      <p:cxnSp>
        <p:nvCxnSpPr>
          <p:cNvPr id="41" name="Straight Arrow Connector 40">
            <a:extLst>
              <a:ext uri="{FF2B5EF4-FFF2-40B4-BE49-F238E27FC236}">
                <a16:creationId xmlns:a16="http://schemas.microsoft.com/office/drawing/2014/main" id="{39C41BA0-3369-4AA4-8237-480A262B04CE}"/>
              </a:ext>
            </a:extLst>
          </p:cNvPr>
          <p:cNvCxnSpPr>
            <a:cxnSpLocks/>
            <a:stCxn id="27" idx="3"/>
          </p:cNvCxnSpPr>
          <p:nvPr/>
        </p:nvCxnSpPr>
        <p:spPr>
          <a:xfrm flipV="1">
            <a:off x="8343509" y="1842774"/>
            <a:ext cx="2113020" cy="407721"/>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43" name="Slide Number Placeholder 42">
            <a:extLst>
              <a:ext uri="{FF2B5EF4-FFF2-40B4-BE49-F238E27FC236}">
                <a16:creationId xmlns:a16="http://schemas.microsoft.com/office/drawing/2014/main" id="{F95A1035-D2C5-4231-AE66-8C8D583C48E5}"/>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41</a:t>
            </a:fld>
            <a:endParaRPr lang="en-US">
              <a:solidFill>
                <a:prstClr val="white">
                  <a:lumMod val="50000"/>
                </a:prstClr>
              </a:solidFill>
            </a:endParaRPr>
          </a:p>
        </p:txBody>
      </p:sp>
      <p:sp>
        <p:nvSpPr>
          <p:cNvPr id="20" name="Content Placeholder 1">
            <a:extLst>
              <a:ext uri="{FF2B5EF4-FFF2-40B4-BE49-F238E27FC236}">
                <a16:creationId xmlns:a16="http://schemas.microsoft.com/office/drawing/2014/main" id="{D90AB2FA-2EE2-CFE1-5265-31985ADAE664}"/>
              </a:ext>
            </a:extLst>
          </p:cNvPr>
          <p:cNvSpPr txBox="1">
            <a:spLocks/>
          </p:cNvSpPr>
          <p:nvPr/>
        </p:nvSpPr>
        <p:spPr>
          <a:xfrm>
            <a:off x="27479" y="3746529"/>
            <a:ext cx="6552190" cy="292073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CHERI defines </a:t>
            </a:r>
            <a:r>
              <a:rPr lang="en-US" i="1"/>
              <a:t>architectural representation</a:t>
            </a:r>
            <a:r>
              <a:rPr lang="en-US"/>
              <a:t> of </a:t>
            </a:r>
            <a:r>
              <a:rPr lang="en-US" b="1"/>
              <a:t>capabilities</a:t>
            </a:r>
          </a:p>
          <a:p>
            <a:pPr lvl="1"/>
            <a:r>
              <a:rPr lang="en-US"/>
              <a:t>2x integer pointer size (+1 bit) via bounds </a:t>
            </a:r>
            <a:r>
              <a:rPr lang="en-US" i="1"/>
              <a:t>compression</a:t>
            </a:r>
          </a:p>
          <a:p>
            <a:r>
              <a:rPr lang="en-US"/>
              <a:t>CPU instructions manipulate compressed form</a:t>
            </a:r>
          </a:p>
          <a:p>
            <a:r>
              <a:rPr lang="en-US"/>
              <a:t>Every load and store instruction executed must be</a:t>
            </a:r>
            <a:br>
              <a:rPr lang="en-US"/>
            </a:br>
            <a:r>
              <a:rPr lang="en-US"/>
              <a:t>	to an </a:t>
            </a:r>
            <a:r>
              <a:rPr lang="en-US">
                <a:solidFill>
                  <a:srgbClr val="7030A0"/>
                </a:solidFill>
              </a:rPr>
              <a:t>address</a:t>
            </a:r>
            <a:r>
              <a:rPr lang="en-US"/>
              <a:t> in </a:t>
            </a:r>
            <a:r>
              <a:rPr lang="en-US">
                <a:solidFill>
                  <a:schemeClr val="accent5">
                    <a:lumMod val="75000"/>
                  </a:schemeClr>
                </a:solidFill>
              </a:rPr>
              <a:t>bounds</a:t>
            </a:r>
            <a:r>
              <a:rPr lang="en-US"/>
              <a:t> of a </a:t>
            </a:r>
            <a:r>
              <a:rPr lang="en-US">
                <a:solidFill>
                  <a:schemeClr val="accent4">
                    <a:lumMod val="75000"/>
                  </a:schemeClr>
                </a:solidFill>
              </a:rPr>
              <a:t>valid</a:t>
            </a:r>
            <a:r>
              <a:rPr lang="en-US"/>
              <a:t> capability!</a:t>
            </a:r>
          </a:p>
          <a:p>
            <a:pPr lvl="1"/>
            <a:r>
              <a:rPr lang="en-US"/>
              <a:t>Or else the CPU </a:t>
            </a:r>
            <a:r>
              <a:rPr lang="en-US" i="1"/>
              <a:t>traps</a:t>
            </a:r>
            <a:r>
              <a:rPr lang="en-US"/>
              <a:t>: </a:t>
            </a:r>
            <a:r>
              <a:rPr lang="en-US" b="1"/>
              <a:t>capability fault</a:t>
            </a:r>
            <a:r>
              <a:rPr lang="en-US"/>
              <a:t>, like page fault</a:t>
            </a:r>
          </a:p>
          <a:p>
            <a:r>
              <a:rPr lang="en-US"/>
              <a:t>Add </a:t>
            </a:r>
            <a:r>
              <a:rPr lang="en-US" i="1">
                <a:solidFill>
                  <a:schemeClr val="tx2"/>
                </a:solidFill>
              </a:rPr>
              <a:t>permissions</a:t>
            </a:r>
            <a:r>
              <a:rPr lang="en-US"/>
              <a:t> and other </a:t>
            </a:r>
            <a:r>
              <a:rPr lang="en-US" i="1">
                <a:solidFill>
                  <a:schemeClr val="bg1">
                    <a:lumMod val="50000"/>
                  </a:schemeClr>
                </a:solidFill>
              </a:rPr>
              <a:t>metadata</a:t>
            </a:r>
            <a:r>
              <a:rPr lang="en-US"/>
              <a:t> too</a:t>
            </a:r>
          </a:p>
          <a:p>
            <a:pPr lvl="1"/>
            <a:endParaRPr lang="en-US"/>
          </a:p>
        </p:txBody>
      </p:sp>
      <p:cxnSp>
        <p:nvCxnSpPr>
          <p:cNvPr id="9" name="Straight Arrow Connector 8">
            <a:extLst>
              <a:ext uri="{FF2B5EF4-FFF2-40B4-BE49-F238E27FC236}">
                <a16:creationId xmlns:a16="http://schemas.microsoft.com/office/drawing/2014/main" id="{BC7D9722-7C95-4F25-A299-8AF16E60B308}"/>
              </a:ext>
            </a:extLst>
          </p:cNvPr>
          <p:cNvCxnSpPr>
            <a:cxnSpLocks/>
            <a:stCxn id="27" idx="3"/>
          </p:cNvCxnSpPr>
          <p:nvPr/>
        </p:nvCxnSpPr>
        <p:spPr>
          <a:xfrm>
            <a:off x="8343509" y="2250495"/>
            <a:ext cx="2118090" cy="1901074"/>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BBDD497-7DF9-0BF5-C913-8A9FFB57E1F4}"/>
              </a:ext>
            </a:extLst>
          </p:cNvPr>
          <p:cNvSpPr txBox="1"/>
          <p:nvPr/>
        </p:nvSpPr>
        <p:spPr>
          <a:xfrm>
            <a:off x="558800" y="989783"/>
            <a:ext cx="7598131" cy="369332"/>
          </a:xfrm>
          <a:prstGeom prst="rect">
            <a:avLst/>
          </a:prstGeom>
          <a:noFill/>
        </p:spPr>
        <p:txBody>
          <a:bodyPr wrap="square">
            <a:spAutoFit/>
          </a:bodyPr>
          <a:lstStyle/>
          <a:p>
            <a:r>
              <a:rPr lang="en-US"/>
              <a:t>Abstract datatypes are all well and good, but we’re building </a:t>
            </a:r>
            <a:r>
              <a:rPr lang="en-US" b="1" i="1"/>
              <a:t>systems</a:t>
            </a:r>
            <a:r>
              <a:rPr lang="en-US"/>
              <a:t> here!</a:t>
            </a:r>
          </a:p>
        </p:txBody>
      </p:sp>
      <p:sp>
        <p:nvSpPr>
          <p:cNvPr id="24" name="Content Placeholder 1">
            <a:extLst>
              <a:ext uri="{FF2B5EF4-FFF2-40B4-BE49-F238E27FC236}">
                <a16:creationId xmlns:a16="http://schemas.microsoft.com/office/drawing/2014/main" id="{062C456A-CC9F-91D4-B86C-140FA22D6478}"/>
              </a:ext>
            </a:extLst>
          </p:cNvPr>
          <p:cNvSpPr txBox="1">
            <a:spLocks/>
          </p:cNvSpPr>
          <p:nvPr/>
        </p:nvSpPr>
        <p:spPr>
          <a:xfrm>
            <a:off x="6307777" y="3155525"/>
            <a:ext cx="3698307" cy="332804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a:latin typeface="Consolas" panose="020B0609020204030204" pitchFamily="49" charset="0"/>
              </a:rPr>
              <a:t>struct {</a:t>
            </a:r>
          </a:p>
          <a:p>
            <a:pPr marL="0" indent="0">
              <a:buFont typeface="Wingdings" panose="05000000000000000000" pitchFamily="2" charset="2"/>
              <a:buNone/>
            </a:pPr>
            <a:r>
              <a:rPr lang="en-US">
                <a:latin typeface="Consolas" panose="020B0609020204030204" pitchFamily="49" charset="0"/>
              </a:rPr>
              <a:t>  </a:t>
            </a:r>
            <a:r>
              <a:rPr lang="en-US">
                <a:solidFill>
                  <a:srgbClr val="7030A0"/>
                </a:solidFill>
                <a:latin typeface="Consolas" panose="020B0609020204030204" pitchFamily="49" charset="0"/>
              </a:rPr>
              <a:t>int address       : 64;</a:t>
            </a:r>
          </a:p>
          <a:p>
            <a:pPr marL="0" indent="0">
              <a:buFont typeface="Wingdings" panose="05000000000000000000" pitchFamily="2" charset="2"/>
              <a:buNone/>
            </a:pPr>
            <a:endParaRPr lang="en-US">
              <a:latin typeface="Consolas" panose="020B0609020204030204" pitchFamily="49" charset="0"/>
            </a:endParaRPr>
          </a:p>
          <a:p>
            <a:pPr marL="0" indent="0">
              <a:buFont typeface="Wingdings" panose="05000000000000000000" pitchFamily="2" charset="2"/>
              <a:buNone/>
            </a:pPr>
            <a:r>
              <a:rPr lang="en-US">
                <a:solidFill>
                  <a:schemeClr val="accent5">
                    <a:lumMod val="75000"/>
                  </a:schemeClr>
                </a:solidFill>
                <a:latin typeface="Consolas" panose="020B0609020204030204" pitchFamily="49" charset="0"/>
              </a:rPr>
              <a:t>  int </a:t>
            </a:r>
            <a:r>
              <a:rPr lang="en-US" err="1">
                <a:solidFill>
                  <a:schemeClr val="accent5">
                    <a:lumMod val="75000"/>
                  </a:schemeClr>
                </a:solidFill>
                <a:latin typeface="Consolas" panose="020B0609020204030204" pitchFamily="49" charset="0"/>
              </a:rPr>
              <a:t>top_mantissa_exp</a:t>
            </a:r>
            <a:r>
              <a:rPr lang="en-US">
                <a:solidFill>
                  <a:schemeClr val="accent5">
                    <a:lumMod val="75000"/>
                  </a:schemeClr>
                </a:solidFill>
                <a:latin typeface="Consolas" panose="020B0609020204030204" pitchFamily="49" charset="0"/>
              </a:rPr>
              <a:t>    : 12;</a:t>
            </a:r>
          </a:p>
          <a:p>
            <a:pPr marL="0" indent="0">
              <a:buFont typeface="Wingdings" panose="05000000000000000000" pitchFamily="2" charset="2"/>
              <a:buNone/>
            </a:pPr>
            <a:r>
              <a:rPr lang="en-US">
                <a:solidFill>
                  <a:schemeClr val="accent5">
                    <a:lumMod val="75000"/>
                  </a:schemeClr>
                </a:solidFill>
                <a:latin typeface="Consolas" panose="020B0609020204030204" pitchFamily="49" charset="0"/>
              </a:rPr>
              <a:t>  int </a:t>
            </a:r>
            <a:r>
              <a:rPr lang="en-US" err="1">
                <a:solidFill>
                  <a:schemeClr val="accent5">
                    <a:lumMod val="75000"/>
                  </a:schemeClr>
                </a:solidFill>
                <a:latin typeface="Consolas" panose="020B0609020204030204" pitchFamily="49" charset="0"/>
              </a:rPr>
              <a:t>bottom_mantissa_exp</a:t>
            </a:r>
            <a:r>
              <a:rPr lang="en-US">
                <a:solidFill>
                  <a:schemeClr val="accent5">
                    <a:lumMod val="75000"/>
                  </a:schemeClr>
                </a:solidFill>
                <a:latin typeface="Consolas" panose="020B0609020204030204" pitchFamily="49" charset="0"/>
              </a:rPr>
              <a:t> : 14;</a:t>
            </a:r>
          </a:p>
          <a:p>
            <a:pPr marL="0" indent="0">
              <a:buFont typeface="Wingdings" panose="05000000000000000000" pitchFamily="2" charset="2"/>
              <a:buNone/>
            </a:pPr>
            <a:r>
              <a:rPr lang="en-US">
                <a:solidFill>
                  <a:schemeClr val="accent5">
                    <a:lumMod val="75000"/>
                  </a:schemeClr>
                </a:solidFill>
                <a:latin typeface="Consolas" panose="020B0609020204030204" pitchFamily="49" charset="0"/>
              </a:rPr>
              <a:t>  int </a:t>
            </a:r>
            <a:r>
              <a:rPr lang="en-US" err="1">
                <a:solidFill>
                  <a:schemeClr val="accent5">
                    <a:lumMod val="75000"/>
                  </a:schemeClr>
                </a:solidFill>
                <a:latin typeface="Consolas" panose="020B0609020204030204" pitchFamily="49" charset="0"/>
              </a:rPr>
              <a:t>bounds_denormalized</a:t>
            </a:r>
            <a:r>
              <a:rPr lang="en-US">
                <a:solidFill>
                  <a:schemeClr val="accent5">
                    <a:lumMod val="75000"/>
                  </a:schemeClr>
                </a:solidFill>
                <a:latin typeface="Consolas" panose="020B0609020204030204" pitchFamily="49" charset="0"/>
              </a:rPr>
              <a:t> : 1;</a:t>
            </a:r>
          </a:p>
          <a:p>
            <a:pPr marL="0" indent="0">
              <a:buFont typeface="Wingdings" panose="05000000000000000000" pitchFamily="2" charset="2"/>
              <a:buNone/>
            </a:pPr>
            <a:endParaRPr lang="en-US">
              <a:latin typeface="Consolas" panose="020B0609020204030204" pitchFamily="49" charset="0"/>
            </a:endParaRPr>
          </a:p>
          <a:p>
            <a:pPr marL="0" indent="0">
              <a:buFont typeface="Wingdings" panose="05000000000000000000" pitchFamily="2" charset="2"/>
              <a:buNone/>
            </a:pPr>
            <a:r>
              <a:rPr lang="en-US">
                <a:solidFill>
                  <a:schemeClr val="bg1">
                    <a:lumMod val="50000"/>
                  </a:schemeClr>
                </a:solidFill>
                <a:latin typeface="Consolas" panose="020B0609020204030204" pitchFamily="49" charset="0"/>
              </a:rPr>
              <a:t>  </a:t>
            </a:r>
            <a:r>
              <a:rPr lang="en-US">
                <a:solidFill>
                  <a:schemeClr val="tx2"/>
                </a:solidFill>
                <a:latin typeface="Consolas" panose="020B0609020204030204" pitchFamily="49" charset="0"/>
              </a:rPr>
              <a:t>int permissions         : 16;</a:t>
            </a:r>
          </a:p>
          <a:p>
            <a:pPr marL="0" indent="0">
              <a:buFont typeface="Wingdings" panose="05000000000000000000" pitchFamily="2" charset="2"/>
              <a:buNone/>
            </a:pPr>
            <a:r>
              <a:rPr lang="en-US">
                <a:solidFill>
                  <a:schemeClr val="bg1">
                    <a:lumMod val="50000"/>
                  </a:schemeClr>
                </a:solidFill>
                <a:latin typeface="Consolas" panose="020B0609020204030204" pitchFamily="49" charset="0"/>
              </a:rPr>
              <a:t>  int flags               : 1;</a:t>
            </a:r>
          </a:p>
          <a:p>
            <a:pPr marL="0" indent="0">
              <a:buFont typeface="Wingdings" panose="05000000000000000000" pitchFamily="2" charset="2"/>
              <a:buNone/>
            </a:pPr>
            <a:r>
              <a:rPr lang="en-US">
                <a:solidFill>
                  <a:schemeClr val="bg1">
                    <a:lumMod val="50000"/>
                  </a:schemeClr>
                </a:solidFill>
                <a:latin typeface="Consolas" panose="020B0609020204030204" pitchFamily="49" charset="0"/>
              </a:rPr>
              <a:t>  int seal                : 18;</a:t>
            </a:r>
          </a:p>
          <a:p>
            <a:pPr marL="0" indent="0">
              <a:buFont typeface="Wingdings" panose="05000000000000000000" pitchFamily="2" charset="2"/>
              <a:buNone/>
            </a:pPr>
            <a:r>
              <a:rPr lang="en-US">
                <a:latin typeface="Consolas" panose="020B0609020204030204" pitchFamily="49" charset="0"/>
              </a:rPr>
              <a:t>  </a:t>
            </a:r>
            <a:r>
              <a:rPr lang="en-US">
                <a:solidFill>
                  <a:schemeClr val="accent4">
                    <a:lumMod val="75000"/>
                  </a:schemeClr>
                </a:solidFill>
                <a:latin typeface="Consolas" panose="020B0609020204030204" pitchFamily="49" charset="0"/>
              </a:rPr>
              <a:t>bool valid : 1; // out of band!</a:t>
            </a:r>
          </a:p>
          <a:p>
            <a:pPr marL="0" indent="0">
              <a:buFont typeface="Wingdings" panose="05000000000000000000" pitchFamily="2" charset="2"/>
              <a:buNone/>
            </a:pPr>
            <a:r>
              <a:rPr lang="en-US">
                <a:latin typeface="Consolas" panose="020B0609020204030204" pitchFamily="49" charset="0"/>
              </a:rPr>
              <a:t>} </a:t>
            </a:r>
            <a:r>
              <a:rPr lang="en-US" err="1">
                <a:latin typeface="Consolas" panose="020B0609020204030204" pitchFamily="49" charset="0"/>
              </a:rPr>
              <a:t>CHERI_mem_cap</a:t>
            </a:r>
            <a:r>
              <a:rPr lang="en-US">
                <a:latin typeface="Consolas" panose="020B0609020204030204" pitchFamily="49" charset="0"/>
              </a:rPr>
              <a:t>;</a:t>
            </a:r>
          </a:p>
        </p:txBody>
      </p:sp>
      <p:sp>
        <p:nvSpPr>
          <p:cNvPr id="8" name="Rectangle 7">
            <a:extLst>
              <a:ext uri="{FF2B5EF4-FFF2-40B4-BE49-F238E27FC236}">
                <a16:creationId xmlns:a16="http://schemas.microsoft.com/office/drawing/2014/main" id="{CEDEE098-D522-E4E2-A853-B1A1A1009209}"/>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B2E6125-10E9-AD93-1483-F52FCA2C9450}"/>
              </a:ext>
            </a:extLst>
          </p:cNvPr>
          <p:cNvSpPr/>
          <p:nvPr/>
        </p:nvSpPr>
        <p:spPr>
          <a:xfrm>
            <a:off x="10456529" y="1836264"/>
            <a:ext cx="946383" cy="235471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Allocation</a:t>
            </a:r>
          </a:p>
        </p:txBody>
      </p:sp>
      <p:sp>
        <p:nvSpPr>
          <p:cNvPr id="12" name="TextBox 11">
            <a:extLst>
              <a:ext uri="{FF2B5EF4-FFF2-40B4-BE49-F238E27FC236}">
                <a16:creationId xmlns:a16="http://schemas.microsoft.com/office/drawing/2014/main" id="{B5DB3F5E-CDF0-19C6-0F91-26492C6AF245}"/>
              </a:ext>
            </a:extLst>
          </p:cNvPr>
          <p:cNvSpPr txBox="1"/>
          <p:nvPr/>
        </p:nvSpPr>
        <p:spPr>
          <a:xfrm>
            <a:off x="10321433" y="5175256"/>
            <a:ext cx="1245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address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space</a:t>
            </a:r>
          </a:p>
        </p:txBody>
      </p:sp>
      <p:cxnSp>
        <p:nvCxnSpPr>
          <p:cNvPr id="14" name="Straight Connector 13">
            <a:extLst>
              <a:ext uri="{FF2B5EF4-FFF2-40B4-BE49-F238E27FC236}">
                <a16:creationId xmlns:a16="http://schemas.microsoft.com/office/drawing/2014/main" id="{D3C838E2-CA9C-F52D-1DE1-11030E784B05}"/>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132C9B3-7AD3-3C7B-94F8-C5254F49E875}"/>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CFA7385-D89D-85D1-2946-5595CB94F700}"/>
              </a:ext>
            </a:extLst>
          </p:cNvPr>
          <p:cNvCxnSpPr>
            <a:cxnSpLocks/>
          </p:cNvCxnSpPr>
          <p:nvPr/>
        </p:nvCxnSpPr>
        <p:spPr>
          <a:xfrm flipV="1">
            <a:off x="10456529" y="1836264"/>
            <a:ext cx="946383" cy="651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6A62C3A-250E-AB56-C7CD-ABDA3E3661B4}"/>
              </a:ext>
            </a:extLst>
          </p:cNvPr>
          <p:cNvSpPr txBox="1"/>
          <p:nvPr/>
        </p:nvSpPr>
        <p:spPr>
          <a:xfrm>
            <a:off x="0" y="6483074"/>
            <a:ext cx="6245816" cy="369332"/>
          </a:xfrm>
          <a:prstGeom prst="rect">
            <a:avLst/>
          </a:prstGeom>
          <a:noFill/>
        </p:spPr>
        <p:txBody>
          <a:bodyPr wrap="square">
            <a:spAutoFit/>
          </a:bodyPr>
          <a:lstStyle/>
          <a:p>
            <a:r>
              <a:rPr lang="en-US">
                <a:hlinkClick r:id="rId3"/>
              </a:rPr>
              <a:t>CHERI Instruction-Set Architecture (Version 9)</a:t>
            </a:r>
            <a:endParaRPr lang="en-US"/>
          </a:p>
        </p:txBody>
      </p:sp>
    </p:spTree>
    <p:extLst>
      <p:ext uri="{BB962C8B-B14F-4D97-AF65-F5344CB8AC3E}">
        <p14:creationId xmlns:p14="http://schemas.microsoft.com/office/powerpoint/2010/main" val="42876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xEl>
                                              <p:pRg st="5" end="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7" grpId="0" animBg="1"/>
      <p:bldP spid="33" grpId="0" animBg="1"/>
      <p:bldP spid="3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59">
            <a:extLst>
              <a:ext uri="{FF2B5EF4-FFF2-40B4-BE49-F238E27FC236}">
                <a16:creationId xmlns:a16="http://schemas.microsoft.com/office/drawing/2014/main" id="{E0B8700A-DDF7-46EB-BCC8-0C2672956942}"/>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32" name="Content Placeholder 31">
            <a:extLst>
              <a:ext uri="{FF2B5EF4-FFF2-40B4-BE49-F238E27FC236}">
                <a16:creationId xmlns:a16="http://schemas.microsoft.com/office/drawing/2014/main" id="{157803C7-F242-27A3-9D19-65225AD347DF}"/>
              </a:ext>
            </a:extLst>
          </p:cNvPr>
          <p:cNvSpPr>
            <a:spLocks noGrp="1"/>
          </p:cNvSpPr>
          <p:nvPr>
            <p:ph sz="quarter" idx="13"/>
          </p:nvPr>
        </p:nvSpPr>
        <p:spPr>
          <a:xfrm>
            <a:off x="558800" y="5048230"/>
            <a:ext cx="11074400" cy="1428771"/>
          </a:xfrm>
        </p:spPr>
        <p:txBody>
          <a:bodyPr>
            <a:normAutofit fontScale="92500" lnSpcReduction="10000"/>
          </a:bodyPr>
          <a:lstStyle/>
          <a:p>
            <a:r>
              <a:rPr lang="en-US" sz="2400"/>
              <a:t>Program counter register also holds a capability!</a:t>
            </a:r>
          </a:p>
          <a:p>
            <a:r>
              <a:rPr lang="en-US" sz="2400"/>
              <a:t>CHERI embodies a very simple (1-bit) “dynamic type” system:</a:t>
            </a:r>
          </a:p>
          <a:p>
            <a:pPr marL="800100" lvl="1" indent="-342900">
              <a:buFont typeface="Arial" panose="020B0604020202020204" pitchFamily="34" charset="0"/>
              <a:buChar char="•"/>
            </a:pPr>
            <a:r>
              <a:rPr lang="en-US" sz="2400"/>
              <a:t>Every word is </a:t>
            </a:r>
            <a:r>
              <a:rPr lang="en-US" sz="2400" i="1"/>
              <a:t>either</a:t>
            </a:r>
            <a:r>
              <a:rPr lang="en-US" sz="2400"/>
              <a:t> a capability </a:t>
            </a:r>
            <a:r>
              <a:rPr lang="en-US" sz="2400" i="1"/>
              <a:t>or</a:t>
            </a:r>
            <a:r>
              <a:rPr lang="en-US" sz="2400"/>
              <a:t> just an integer</a:t>
            </a:r>
          </a:p>
          <a:p>
            <a:pPr marL="800100" lvl="1" indent="-342900">
              <a:buFont typeface="Arial" panose="020B0604020202020204" pitchFamily="34" charset="0"/>
              <a:buChar char="•"/>
            </a:pPr>
            <a:r>
              <a:rPr lang="en-US" sz="2400"/>
              <a:t>Trap if integer used where a capability is required</a:t>
            </a:r>
          </a:p>
        </p:txBody>
      </p:sp>
      <p:sp>
        <p:nvSpPr>
          <p:cNvPr id="3" name="Title 2">
            <a:extLst>
              <a:ext uri="{FF2B5EF4-FFF2-40B4-BE49-F238E27FC236}">
                <a16:creationId xmlns:a16="http://schemas.microsoft.com/office/drawing/2014/main" id="{CB3B3089-AF3A-465D-8DF8-1532C377FABF}"/>
              </a:ext>
            </a:extLst>
          </p:cNvPr>
          <p:cNvSpPr>
            <a:spLocks noGrp="1"/>
          </p:cNvSpPr>
          <p:nvPr>
            <p:ph type="ctrTitle"/>
          </p:nvPr>
        </p:nvSpPr>
        <p:spPr/>
        <p:txBody>
          <a:bodyPr>
            <a:normAutofit/>
          </a:bodyPr>
          <a:lstStyle/>
          <a:p>
            <a:r>
              <a:rPr lang="en-US"/>
              <a:t>Capabilities in Registers and Memory</a:t>
            </a:r>
          </a:p>
        </p:txBody>
      </p:sp>
      <p:sp>
        <p:nvSpPr>
          <p:cNvPr id="10" name="Memory Heading">
            <a:extLst>
              <a:ext uri="{FF2B5EF4-FFF2-40B4-BE49-F238E27FC236}">
                <a16:creationId xmlns:a16="http://schemas.microsoft.com/office/drawing/2014/main" id="{11EA34DE-9D2E-4687-AB39-8F579397ED18}"/>
              </a:ext>
            </a:extLst>
          </p:cNvPr>
          <p:cNvSpPr txBox="1"/>
          <p:nvPr/>
        </p:nvSpPr>
        <p:spPr>
          <a:xfrm>
            <a:off x="4252151" y="1333415"/>
            <a:ext cx="24332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Physical Memory in Capability-sized</a:t>
            </a:r>
            <a:r>
              <a:rPr kumimoji="0" lang="en-US" sz="1800" b="0" i="0" u="none" strike="noStrike" kern="1200" cap="none" spc="0" normalizeH="0" noProof="0">
                <a:ln>
                  <a:noFill/>
                </a:ln>
                <a:solidFill>
                  <a:prstClr val="black"/>
                </a:solidFill>
                <a:effectLst/>
                <a:uLnTx/>
                <a:uFillTx/>
                <a:latin typeface="Calibri" panose="020F0502020204030204"/>
                <a:ea typeface="+mn-ea"/>
                <a:cs typeface="+mn-cs"/>
              </a:rPr>
              <a:t> pieces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Memory Tags Heading">
            <a:extLst>
              <a:ext uri="{FF2B5EF4-FFF2-40B4-BE49-F238E27FC236}">
                <a16:creationId xmlns:a16="http://schemas.microsoft.com/office/drawing/2014/main" id="{01E5A4C0-5171-4733-B6AD-DE5EE41401E7}"/>
              </a:ext>
            </a:extLst>
          </p:cNvPr>
          <p:cNvSpPr txBox="1"/>
          <p:nvPr/>
        </p:nvSpPr>
        <p:spPr>
          <a:xfrm>
            <a:off x="6524567" y="1644215"/>
            <a:ext cx="11374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Cap valid?</a:t>
            </a:r>
          </a:p>
        </p:txBody>
      </p:sp>
      <p:sp>
        <p:nvSpPr>
          <p:cNvPr id="9" name="m6 cap">
            <a:extLst>
              <a:ext uri="{FF2B5EF4-FFF2-40B4-BE49-F238E27FC236}">
                <a16:creationId xmlns:a16="http://schemas.microsoft.com/office/drawing/2014/main" id="{2AA94D3F-6DD3-4B19-A180-6287D46EB0C0}"/>
              </a:ext>
            </a:extLst>
          </p:cNvPr>
          <p:cNvSpPr/>
          <p:nvPr/>
        </p:nvSpPr>
        <p:spPr>
          <a:xfrm>
            <a:off x="4682191" y="42976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Capability</a:t>
            </a:r>
          </a:p>
        </p:txBody>
      </p:sp>
      <p:sp>
        <p:nvSpPr>
          <p:cNvPr id="16" name="m6 tag">
            <a:extLst>
              <a:ext uri="{FF2B5EF4-FFF2-40B4-BE49-F238E27FC236}">
                <a16:creationId xmlns:a16="http://schemas.microsoft.com/office/drawing/2014/main" id="{C7CD5C15-75D6-4B30-8747-1094F9564A74}"/>
              </a:ext>
            </a:extLst>
          </p:cNvPr>
          <p:cNvSpPr/>
          <p:nvPr/>
        </p:nvSpPr>
        <p:spPr>
          <a:xfrm>
            <a:off x="6731819" y="42976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m5 data">
            <a:extLst>
              <a:ext uri="{FF2B5EF4-FFF2-40B4-BE49-F238E27FC236}">
                <a16:creationId xmlns:a16="http://schemas.microsoft.com/office/drawing/2014/main" id="{4DF22CCD-3638-4DDC-BECE-84C8D8020A3A}"/>
              </a:ext>
            </a:extLst>
          </p:cNvPr>
          <p:cNvSpPr/>
          <p:nvPr/>
        </p:nvSpPr>
        <p:spPr>
          <a:xfrm>
            <a:off x="4682192" y="38404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Capability</a:t>
            </a:r>
          </a:p>
        </p:txBody>
      </p:sp>
      <p:sp>
        <p:nvSpPr>
          <p:cNvPr id="15" name="m5 tag">
            <a:extLst>
              <a:ext uri="{FF2B5EF4-FFF2-40B4-BE49-F238E27FC236}">
                <a16:creationId xmlns:a16="http://schemas.microsoft.com/office/drawing/2014/main" id="{9BB231B2-B14F-41E3-9302-A246A012E1EC}"/>
              </a:ext>
            </a:extLst>
          </p:cNvPr>
          <p:cNvSpPr/>
          <p:nvPr/>
        </p:nvSpPr>
        <p:spPr>
          <a:xfrm>
            <a:off x="6731819" y="38404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7" name="m4 cap">
            <a:extLst>
              <a:ext uri="{FF2B5EF4-FFF2-40B4-BE49-F238E27FC236}">
                <a16:creationId xmlns:a16="http://schemas.microsoft.com/office/drawing/2014/main" id="{1F63C932-3F35-4CD0-B843-545B80D2A634}"/>
              </a:ext>
            </a:extLst>
          </p:cNvPr>
          <p:cNvSpPr/>
          <p:nvPr/>
        </p:nvSpPr>
        <p:spPr>
          <a:xfrm>
            <a:off x="4682193" y="33832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Capability</a:t>
            </a:r>
          </a:p>
        </p:txBody>
      </p:sp>
      <p:sp>
        <p:nvSpPr>
          <p:cNvPr id="14" name="m4 tag">
            <a:extLst>
              <a:ext uri="{FF2B5EF4-FFF2-40B4-BE49-F238E27FC236}">
                <a16:creationId xmlns:a16="http://schemas.microsoft.com/office/drawing/2014/main" id="{5E657D0F-C509-444F-AC0B-070FECB42FDD}"/>
              </a:ext>
            </a:extLst>
          </p:cNvPr>
          <p:cNvSpPr/>
          <p:nvPr/>
        </p:nvSpPr>
        <p:spPr>
          <a:xfrm>
            <a:off x="6731820" y="33832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6" name="m3 cap">
            <a:extLst>
              <a:ext uri="{FF2B5EF4-FFF2-40B4-BE49-F238E27FC236}">
                <a16:creationId xmlns:a16="http://schemas.microsoft.com/office/drawing/2014/main" id="{703D507B-A0E6-4C3C-A925-0A4638F30A80}"/>
              </a:ext>
            </a:extLst>
          </p:cNvPr>
          <p:cNvSpPr/>
          <p:nvPr/>
        </p:nvSpPr>
        <p:spPr>
          <a:xfrm>
            <a:off x="4682193" y="29260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Capability</a:t>
            </a:r>
          </a:p>
        </p:txBody>
      </p:sp>
      <p:sp>
        <p:nvSpPr>
          <p:cNvPr id="13" name="m3 tag">
            <a:extLst>
              <a:ext uri="{FF2B5EF4-FFF2-40B4-BE49-F238E27FC236}">
                <a16:creationId xmlns:a16="http://schemas.microsoft.com/office/drawing/2014/main" id="{822B4D8A-7438-487C-B1FF-C7979139F15C}"/>
              </a:ext>
            </a:extLst>
          </p:cNvPr>
          <p:cNvSpPr/>
          <p:nvPr/>
        </p:nvSpPr>
        <p:spPr>
          <a:xfrm>
            <a:off x="6731820" y="29260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5" name="m2 data">
            <a:extLst>
              <a:ext uri="{FF2B5EF4-FFF2-40B4-BE49-F238E27FC236}">
                <a16:creationId xmlns:a16="http://schemas.microsoft.com/office/drawing/2014/main" id="{D384B532-6C04-4DD1-A5D9-E650A201919E}"/>
              </a:ext>
            </a:extLst>
          </p:cNvPr>
          <p:cNvSpPr/>
          <p:nvPr/>
        </p:nvSpPr>
        <p:spPr>
          <a:xfrm>
            <a:off x="4682194" y="24688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2" name="m2 tag">
            <a:extLst>
              <a:ext uri="{FF2B5EF4-FFF2-40B4-BE49-F238E27FC236}">
                <a16:creationId xmlns:a16="http://schemas.microsoft.com/office/drawing/2014/main" id="{DAF6D02A-ED6F-41FF-9935-474BE94A640C}"/>
              </a:ext>
            </a:extLst>
          </p:cNvPr>
          <p:cNvSpPr/>
          <p:nvPr/>
        </p:nvSpPr>
        <p:spPr>
          <a:xfrm>
            <a:off x="6731822" y="24688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0</a:t>
            </a:r>
          </a:p>
        </p:txBody>
      </p:sp>
      <p:sp>
        <p:nvSpPr>
          <p:cNvPr id="4" name="m1 data">
            <a:extLst>
              <a:ext uri="{FF2B5EF4-FFF2-40B4-BE49-F238E27FC236}">
                <a16:creationId xmlns:a16="http://schemas.microsoft.com/office/drawing/2014/main" id="{6C9DDFD7-B429-411B-ABEE-04D25BF86BE3}"/>
              </a:ext>
            </a:extLst>
          </p:cNvPr>
          <p:cNvSpPr/>
          <p:nvPr/>
        </p:nvSpPr>
        <p:spPr>
          <a:xfrm>
            <a:off x="4682195" y="20116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1" name="m1 tag">
            <a:extLst>
              <a:ext uri="{FF2B5EF4-FFF2-40B4-BE49-F238E27FC236}">
                <a16:creationId xmlns:a16="http://schemas.microsoft.com/office/drawing/2014/main" id="{6AD5B74D-DFA3-4B9E-851F-A334E6BD369E}"/>
              </a:ext>
            </a:extLst>
          </p:cNvPr>
          <p:cNvSpPr/>
          <p:nvPr/>
        </p:nvSpPr>
        <p:spPr>
          <a:xfrm>
            <a:off x="6731822" y="20116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0</a:t>
            </a:r>
          </a:p>
        </p:txBody>
      </p:sp>
      <p:sp>
        <p:nvSpPr>
          <p:cNvPr id="18" name="Register Heading">
            <a:extLst>
              <a:ext uri="{FF2B5EF4-FFF2-40B4-BE49-F238E27FC236}">
                <a16:creationId xmlns:a16="http://schemas.microsoft.com/office/drawing/2014/main" id="{614FEF05-B9A6-4E8C-9939-F47D1CA17210}"/>
              </a:ext>
            </a:extLst>
          </p:cNvPr>
          <p:cNvSpPr txBox="1"/>
          <p:nvPr/>
        </p:nvSpPr>
        <p:spPr>
          <a:xfrm>
            <a:off x="1036558" y="1640432"/>
            <a:ext cx="14469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Register</a:t>
            </a:r>
          </a:p>
        </p:txBody>
      </p:sp>
      <p:sp>
        <p:nvSpPr>
          <p:cNvPr id="19" name="Register Tags Heading">
            <a:extLst>
              <a:ext uri="{FF2B5EF4-FFF2-40B4-BE49-F238E27FC236}">
                <a16:creationId xmlns:a16="http://schemas.microsoft.com/office/drawing/2014/main" id="{571C4414-2CFF-4AC5-A945-2AB7F485EB76}"/>
              </a:ext>
            </a:extLst>
          </p:cNvPr>
          <p:cNvSpPr txBox="1"/>
          <p:nvPr/>
        </p:nvSpPr>
        <p:spPr>
          <a:xfrm>
            <a:off x="2178239" y="1658972"/>
            <a:ext cx="14469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Cap valid?</a:t>
            </a:r>
          </a:p>
        </p:txBody>
      </p:sp>
      <p:sp>
        <p:nvSpPr>
          <p:cNvPr id="44" name="$4">
            <a:extLst>
              <a:ext uri="{FF2B5EF4-FFF2-40B4-BE49-F238E27FC236}">
                <a16:creationId xmlns:a16="http://schemas.microsoft.com/office/drawing/2014/main" id="{348A1148-1E50-4FBE-9B71-364F4F89532E}"/>
              </a:ext>
              <a:ext uri="{C183D7F6-B498-43B3-948B-1728B52AA6E4}">
                <adec:decorative xmlns:adec="http://schemas.microsoft.com/office/drawing/2017/decorative" val="1"/>
              </a:ext>
            </a:extLst>
          </p:cNvPr>
          <p:cNvSpPr txBox="1"/>
          <p:nvPr/>
        </p:nvSpPr>
        <p:spPr>
          <a:xfrm>
            <a:off x="0" y="3383280"/>
            <a:ext cx="14469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$4</a:t>
            </a:r>
          </a:p>
        </p:txBody>
      </p:sp>
      <p:sp>
        <p:nvSpPr>
          <p:cNvPr id="25" name="$4 cap">
            <a:extLst>
              <a:ext uri="{FF2B5EF4-FFF2-40B4-BE49-F238E27FC236}">
                <a16:creationId xmlns:a16="http://schemas.microsoft.com/office/drawing/2014/main" id="{2C5F7783-E77C-4F21-9B74-4A28A0F1AB96}"/>
              </a:ext>
            </a:extLst>
          </p:cNvPr>
          <p:cNvSpPr/>
          <p:nvPr/>
        </p:nvSpPr>
        <p:spPr>
          <a:xfrm>
            <a:off x="975816" y="33832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Capability</a:t>
            </a:r>
          </a:p>
        </p:txBody>
      </p:sp>
      <p:sp>
        <p:nvSpPr>
          <p:cNvPr id="31" name="$4 tag">
            <a:extLst>
              <a:ext uri="{FF2B5EF4-FFF2-40B4-BE49-F238E27FC236}">
                <a16:creationId xmlns:a16="http://schemas.microsoft.com/office/drawing/2014/main" id="{B845C0D8-CBAF-4DBD-8CA5-78B422D3EE16}"/>
              </a:ext>
            </a:extLst>
          </p:cNvPr>
          <p:cNvSpPr/>
          <p:nvPr/>
        </p:nvSpPr>
        <p:spPr>
          <a:xfrm>
            <a:off x="2550429" y="33832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41" name="$3">
            <a:extLst>
              <a:ext uri="{FF2B5EF4-FFF2-40B4-BE49-F238E27FC236}">
                <a16:creationId xmlns:a16="http://schemas.microsoft.com/office/drawing/2014/main" id="{FC47A991-8ADA-4948-B84D-71861B92C6E0}"/>
              </a:ext>
              <a:ext uri="{C183D7F6-B498-43B3-948B-1728B52AA6E4}">
                <adec:decorative xmlns:adec="http://schemas.microsoft.com/office/drawing/2017/decorative" val="1"/>
              </a:ext>
            </a:extLst>
          </p:cNvPr>
          <p:cNvSpPr txBox="1"/>
          <p:nvPr/>
        </p:nvSpPr>
        <p:spPr>
          <a:xfrm>
            <a:off x="-5715" y="2926080"/>
            <a:ext cx="14469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$3</a:t>
            </a:r>
          </a:p>
        </p:txBody>
      </p:sp>
      <p:sp>
        <p:nvSpPr>
          <p:cNvPr id="22" name="$3 cap">
            <a:extLst>
              <a:ext uri="{FF2B5EF4-FFF2-40B4-BE49-F238E27FC236}">
                <a16:creationId xmlns:a16="http://schemas.microsoft.com/office/drawing/2014/main" id="{0D44DC45-6F9E-4A78-BFC9-83FC5C4A30CE}"/>
              </a:ext>
            </a:extLst>
          </p:cNvPr>
          <p:cNvSpPr/>
          <p:nvPr/>
        </p:nvSpPr>
        <p:spPr>
          <a:xfrm>
            <a:off x="974642" y="29260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Capability</a:t>
            </a:r>
          </a:p>
        </p:txBody>
      </p:sp>
      <p:sp>
        <p:nvSpPr>
          <p:cNvPr id="28" name="$3 tag">
            <a:extLst>
              <a:ext uri="{FF2B5EF4-FFF2-40B4-BE49-F238E27FC236}">
                <a16:creationId xmlns:a16="http://schemas.microsoft.com/office/drawing/2014/main" id="{B6272B06-6870-4321-B87C-EEA59E15AD17}"/>
              </a:ext>
            </a:extLst>
          </p:cNvPr>
          <p:cNvSpPr/>
          <p:nvPr/>
        </p:nvSpPr>
        <p:spPr>
          <a:xfrm>
            <a:off x="2549255" y="29260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40" name="$2">
            <a:extLst>
              <a:ext uri="{FF2B5EF4-FFF2-40B4-BE49-F238E27FC236}">
                <a16:creationId xmlns:a16="http://schemas.microsoft.com/office/drawing/2014/main" id="{C30E62A9-0EA1-4365-A33E-C259C17465EE}"/>
              </a:ext>
              <a:ext uri="{C183D7F6-B498-43B3-948B-1728B52AA6E4}">
                <adec:decorative xmlns:adec="http://schemas.microsoft.com/office/drawing/2017/decorative" val="1"/>
              </a:ext>
            </a:extLst>
          </p:cNvPr>
          <p:cNvSpPr txBox="1"/>
          <p:nvPr/>
        </p:nvSpPr>
        <p:spPr>
          <a:xfrm>
            <a:off x="-5715" y="2468880"/>
            <a:ext cx="14469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$2</a:t>
            </a:r>
          </a:p>
        </p:txBody>
      </p:sp>
      <p:sp>
        <p:nvSpPr>
          <p:cNvPr id="21" name="$2 data">
            <a:extLst>
              <a:ext uri="{FF2B5EF4-FFF2-40B4-BE49-F238E27FC236}">
                <a16:creationId xmlns:a16="http://schemas.microsoft.com/office/drawing/2014/main" id="{A30AB867-7EDA-4081-A2D0-6F34B320E731}"/>
              </a:ext>
            </a:extLst>
          </p:cNvPr>
          <p:cNvSpPr/>
          <p:nvPr/>
        </p:nvSpPr>
        <p:spPr>
          <a:xfrm>
            <a:off x="974642" y="24688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27" name="$2 tag">
            <a:extLst>
              <a:ext uri="{FF2B5EF4-FFF2-40B4-BE49-F238E27FC236}">
                <a16:creationId xmlns:a16="http://schemas.microsoft.com/office/drawing/2014/main" id="{0D6326D1-C540-4B2D-99A5-AC0808917B1C}"/>
              </a:ext>
            </a:extLst>
          </p:cNvPr>
          <p:cNvSpPr/>
          <p:nvPr/>
        </p:nvSpPr>
        <p:spPr>
          <a:xfrm>
            <a:off x="2549255" y="24688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0</a:t>
            </a:r>
          </a:p>
        </p:txBody>
      </p:sp>
      <p:sp>
        <p:nvSpPr>
          <p:cNvPr id="20" name="$1 data">
            <a:extLst>
              <a:ext uri="{FF2B5EF4-FFF2-40B4-BE49-F238E27FC236}">
                <a16:creationId xmlns:a16="http://schemas.microsoft.com/office/drawing/2014/main" id="{CD2F9050-BB17-4975-8D2B-61B1F2A1BB86}"/>
              </a:ext>
            </a:extLst>
          </p:cNvPr>
          <p:cNvSpPr/>
          <p:nvPr/>
        </p:nvSpPr>
        <p:spPr>
          <a:xfrm>
            <a:off x="972734" y="20116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39" name="$1">
            <a:extLst>
              <a:ext uri="{FF2B5EF4-FFF2-40B4-BE49-F238E27FC236}">
                <a16:creationId xmlns:a16="http://schemas.microsoft.com/office/drawing/2014/main" id="{D506BA89-4A8C-407C-B4E8-174ADE07DC63}"/>
              </a:ext>
              <a:ext uri="{C183D7F6-B498-43B3-948B-1728B52AA6E4}">
                <adec:decorative xmlns:adec="http://schemas.microsoft.com/office/drawing/2017/decorative" val="1"/>
              </a:ext>
            </a:extLst>
          </p:cNvPr>
          <p:cNvSpPr txBox="1"/>
          <p:nvPr/>
        </p:nvSpPr>
        <p:spPr>
          <a:xfrm>
            <a:off x="-5715" y="2011680"/>
            <a:ext cx="14469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$1</a:t>
            </a:r>
          </a:p>
        </p:txBody>
      </p:sp>
      <p:sp>
        <p:nvSpPr>
          <p:cNvPr id="26" name="$1 tag">
            <a:extLst>
              <a:ext uri="{FF2B5EF4-FFF2-40B4-BE49-F238E27FC236}">
                <a16:creationId xmlns:a16="http://schemas.microsoft.com/office/drawing/2014/main" id="{487ACB32-1151-4075-9CA3-8213F1F8471E}"/>
              </a:ext>
            </a:extLst>
          </p:cNvPr>
          <p:cNvSpPr/>
          <p:nvPr/>
        </p:nvSpPr>
        <p:spPr>
          <a:xfrm>
            <a:off x="2549255" y="20116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0</a:t>
            </a:r>
          </a:p>
        </p:txBody>
      </p:sp>
      <p:cxnSp>
        <p:nvCxnSpPr>
          <p:cNvPr id="61" name="Straight Arrow Connector 60" descr="$6 holds a capability pointing to m5">
            <a:extLst>
              <a:ext uri="{FF2B5EF4-FFF2-40B4-BE49-F238E27FC236}">
                <a16:creationId xmlns:a16="http://schemas.microsoft.com/office/drawing/2014/main" id="{83101B80-C77C-41E0-998A-EE98D41299AD}"/>
              </a:ext>
            </a:extLst>
          </p:cNvPr>
          <p:cNvCxnSpPr>
            <a:cxnSpLocks/>
            <a:stCxn id="31" idx="3"/>
            <a:endCxn id="47" idx="1"/>
          </p:cNvCxnSpPr>
          <p:nvPr/>
        </p:nvCxnSpPr>
        <p:spPr>
          <a:xfrm>
            <a:off x="3201898" y="3598164"/>
            <a:ext cx="1479562"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Instruction 1">
            <a:extLst>
              <a:ext uri="{FF2B5EF4-FFF2-40B4-BE49-F238E27FC236}">
                <a16:creationId xmlns:a16="http://schemas.microsoft.com/office/drawing/2014/main" id="{3C2AA5B0-5312-4147-98C4-DF01EB4BD914}"/>
              </a:ext>
            </a:extLst>
          </p:cNvPr>
          <p:cNvSpPr txBox="1"/>
          <p:nvPr/>
        </p:nvSpPr>
        <p:spPr>
          <a:xfrm>
            <a:off x="8557573" y="1537042"/>
            <a:ext cx="33940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onsolas" panose="020B0609020204030204" pitchFamily="49" charset="0"/>
                <a:ea typeface="+mn-ea"/>
                <a:cs typeface="+mn-cs"/>
              </a:rPr>
              <a:t>load.cap</a:t>
            </a:r>
            <a:r>
              <a:rPr kumimoji="0" lang="en-GB"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    $2, 0($4)</a:t>
            </a:r>
          </a:p>
        </p:txBody>
      </p:sp>
      <p:sp>
        <p:nvSpPr>
          <p:cNvPr id="52" name="Instruction PC">
            <a:extLst>
              <a:ext uri="{FF2B5EF4-FFF2-40B4-BE49-F238E27FC236}">
                <a16:creationId xmlns:a16="http://schemas.microsoft.com/office/drawing/2014/main" id="{49786FAD-CC1A-42AB-8BAA-85885B8F8C57}"/>
              </a:ext>
              <a:ext uri="{C183D7F6-B498-43B3-948B-1728B52AA6E4}">
                <adec:decorative xmlns:adec="http://schemas.microsoft.com/office/drawing/2017/decorative" val="1"/>
              </a:ext>
            </a:extLst>
          </p:cNvPr>
          <p:cNvSpPr/>
          <p:nvPr/>
        </p:nvSpPr>
        <p:spPr>
          <a:xfrm>
            <a:off x="8084554" y="1641159"/>
            <a:ext cx="327374" cy="170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ap from m5 to $2">
            <a:extLst>
              <a:ext uri="{FF2B5EF4-FFF2-40B4-BE49-F238E27FC236}">
                <a16:creationId xmlns:a16="http://schemas.microsoft.com/office/drawing/2014/main" id="{CDCCB6A5-B1CE-4A1A-A1F0-AC45CC55235B}"/>
              </a:ext>
            </a:extLst>
          </p:cNvPr>
          <p:cNvSpPr/>
          <p:nvPr/>
        </p:nvSpPr>
        <p:spPr>
          <a:xfrm>
            <a:off x="4683488" y="38404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Capability</a:t>
            </a:r>
          </a:p>
        </p:txBody>
      </p:sp>
      <p:sp>
        <p:nvSpPr>
          <p:cNvPr id="67" name="$2 replacement tag">
            <a:extLst>
              <a:ext uri="{FF2B5EF4-FFF2-40B4-BE49-F238E27FC236}">
                <a16:creationId xmlns:a16="http://schemas.microsoft.com/office/drawing/2014/main" id="{2CA1AFA0-0F55-4FEB-B50E-8F8D5CE63A19}"/>
              </a:ext>
            </a:extLst>
          </p:cNvPr>
          <p:cNvSpPr/>
          <p:nvPr/>
        </p:nvSpPr>
        <p:spPr>
          <a:xfrm>
            <a:off x="6731818" y="38404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49" name="Instruction 2">
            <a:extLst>
              <a:ext uri="{FF2B5EF4-FFF2-40B4-BE49-F238E27FC236}">
                <a16:creationId xmlns:a16="http://schemas.microsoft.com/office/drawing/2014/main" id="{FB3D3B4C-A95E-4351-9FE6-A9F4A55714E5}"/>
              </a:ext>
            </a:extLst>
          </p:cNvPr>
          <p:cNvSpPr txBox="1"/>
          <p:nvPr/>
        </p:nvSpPr>
        <p:spPr>
          <a:xfrm>
            <a:off x="8557573" y="1781804"/>
            <a:ext cx="33940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onsolas" panose="020B0609020204030204" pitchFamily="49" charset="0"/>
                <a:ea typeface="+mn-ea"/>
                <a:cs typeface="+mn-cs"/>
              </a:rPr>
              <a:t>store.byte</a:t>
            </a:r>
            <a:r>
              <a:rPr kumimoji="0" lang="en-GB"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  $1, 0($4)</a:t>
            </a:r>
          </a:p>
        </p:txBody>
      </p:sp>
      <p:sp>
        <p:nvSpPr>
          <p:cNvPr id="64" name="data from $1 to m5">
            <a:extLst>
              <a:ext uri="{FF2B5EF4-FFF2-40B4-BE49-F238E27FC236}">
                <a16:creationId xmlns:a16="http://schemas.microsoft.com/office/drawing/2014/main" id="{9CBA12DA-8E5C-4232-BD85-C55F11AC4C8E}"/>
              </a:ext>
            </a:extLst>
          </p:cNvPr>
          <p:cNvSpPr/>
          <p:nvPr/>
        </p:nvSpPr>
        <p:spPr>
          <a:xfrm>
            <a:off x="974638" y="2011680"/>
            <a:ext cx="946732"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66" name="m5 replacement data">
            <a:extLst>
              <a:ext uri="{FF2B5EF4-FFF2-40B4-BE49-F238E27FC236}">
                <a16:creationId xmlns:a16="http://schemas.microsoft.com/office/drawing/2014/main" id="{C29230DE-67D5-4B49-9A29-C5C9AD0BD116}"/>
              </a:ext>
            </a:extLst>
          </p:cNvPr>
          <p:cNvSpPr/>
          <p:nvPr/>
        </p:nvSpPr>
        <p:spPr>
          <a:xfrm>
            <a:off x="4681626" y="38404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68" name="m5 replacement tag">
            <a:extLst>
              <a:ext uri="{FF2B5EF4-FFF2-40B4-BE49-F238E27FC236}">
                <a16:creationId xmlns:a16="http://schemas.microsoft.com/office/drawing/2014/main" id="{A9C8D603-4BC1-4E0C-9833-6A00475FF559}"/>
              </a:ext>
            </a:extLst>
          </p:cNvPr>
          <p:cNvSpPr/>
          <p:nvPr/>
        </p:nvSpPr>
        <p:spPr>
          <a:xfrm>
            <a:off x="6732437" y="38404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0</a:t>
            </a:r>
          </a:p>
        </p:txBody>
      </p:sp>
      <p:sp>
        <p:nvSpPr>
          <p:cNvPr id="50" name="Instruction 3">
            <a:extLst>
              <a:ext uri="{FF2B5EF4-FFF2-40B4-BE49-F238E27FC236}">
                <a16:creationId xmlns:a16="http://schemas.microsoft.com/office/drawing/2014/main" id="{2B7643D7-F88E-4021-8D68-55AF5D48B701}"/>
              </a:ext>
            </a:extLst>
          </p:cNvPr>
          <p:cNvSpPr txBox="1"/>
          <p:nvPr/>
        </p:nvSpPr>
        <p:spPr>
          <a:xfrm>
            <a:off x="8555661" y="2039209"/>
            <a:ext cx="33940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onsolas" panose="020B0609020204030204" pitchFamily="49" charset="0"/>
                <a:ea typeface="+mn-ea"/>
                <a:cs typeface="+mn-cs"/>
              </a:rPr>
              <a:t>load.cap</a:t>
            </a:r>
            <a:r>
              <a:rPr kumimoji="0" lang="en-GB"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    $3, 0($4)</a:t>
            </a:r>
          </a:p>
        </p:txBody>
      </p:sp>
      <p:sp>
        <p:nvSpPr>
          <p:cNvPr id="47" name="data from $m5 to $3">
            <a:extLst>
              <a:ext uri="{FF2B5EF4-FFF2-40B4-BE49-F238E27FC236}">
                <a16:creationId xmlns:a16="http://schemas.microsoft.com/office/drawing/2014/main" id="{687DA7D3-0A66-4596-BB81-1AC8310E6674}"/>
              </a:ext>
            </a:extLst>
          </p:cNvPr>
          <p:cNvSpPr/>
          <p:nvPr/>
        </p:nvSpPr>
        <p:spPr>
          <a:xfrm>
            <a:off x="4681460" y="384048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48" name="tag from $m5 to $3">
            <a:extLst>
              <a:ext uri="{FF2B5EF4-FFF2-40B4-BE49-F238E27FC236}">
                <a16:creationId xmlns:a16="http://schemas.microsoft.com/office/drawing/2014/main" id="{D34F1D6A-058C-457C-AC93-768B9BCCBB96}"/>
              </a:ext>
            </a:extLst>
          </p:cNvPr>
          <p:cNvSpPr/>
          <p:nvPr/>
        </p:nvSpPr>
        <p:spPr>
          <a:xfrm>
            <a:off x="6731456" y="384048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0</a:t>
            </a:r>
          </a:p>
        </p:txBody>
      </p:sp>
      <p:sp>
        <p:nvSpPr>
          <p:cNvPr id="53" name="Instruction 4">
            <a:extLst>
              <a:ext uri="{FF2B5EF4-FFF2-40B4-BE49-F238E27FC236}">
                <a16:creationId xmlns:a16="http://schemas.microsoft.com/office/drawing/2014/main" id="{D578B3B1-E66A-42B6-BD4A-A32202644EE1}"/>
              </a:ext>
            </a:extLst>
          </p:cNvPr>
          <p:cNvSpPr txBox="1"/>
          <p:nvPr/>
        </p:nvSpPr>
        <p:spPr>
          <a:xfrm>
            <a:off x="8555661" y="2321428"/>
            <a:ext cx="33940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onsolas" panose="020B0609020204030204" pitchFamily="49" charset="0"/>
                <a:ea typeface="+mn-ea"/>
                <a:cs typeface="+mn-cs"/>
              </a:rPr>
              <a:t>load.word</a:t>
            </a:r>
            <a:r>
              <a:rPr kumimoji="0" lang="en-GB"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   $1, 0($3)</a:t>
            </a:r>
          </a:p>
        </p:txBody>
      </p:sp>
      <p:sp>
        <p:nvSpPr>
          <p:cNvPr id="58" name="Explosion: 14 Points 57">
            <a:extLst>
              <a:ext uri="{FF2B5EF4-FFF2-40B4-BE49-F238E27FC236}">
                <a16:creationId xmlns:a16="http://schemas.microsoft.com/office/drawing/2014/main" id="{0DF8FCD0-EFCB-4984-8D1F-0FE22709D033}"/>
              </a:ext>
            </a:extLst>
          </p:cNvPr>
          <p:cNvSpPr/>
          <p:nvPr/>
        </p:nvSpPr>
        <p:spPr>
          <a:xfrm>
            <a:off x="8411928" y="2408541"/>
            <a:ext cx="3394027" cy="1623286"/>
          </a:xfrm>
          <a:prstGeom prst="irregularSeal2">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Trap!  </a:t>
            </a:r>
            <a:r>
              <a:rPr kumimoji="0" lang="en-GB" sz="1800" b="0" i="0" u="none" strike="noStrike" kern="1200" cap="none" spc="0" normalizeH="0" baseline="0" noProof="0">
                <a:ln>
                  <a:noFill/>
                </a:ln>
                <a:solidFill>
                  <a:prstClr val="white"/>
                </a:solidFill>
                <a:effectLst/>
                <a:uLnTx/>
                <a:uFillTx/>
                <a:latin typeface="Consolas" panose="020B0609020204030204" pitchFamily="49" charset="0"/>
                <a:ea typeface="+mn-ea"/>
                <a:cs typeface="+mn-cs"/>
              </a:rPr>
              <a:t>$</a:t>
            </a:r>
            <a:r>
              <a:rPr lang="en-GB">
                <a:solidFill>
                  <a:prstClr val="white"/>
                </a:solidFill>
                <a:latin typeface="Consolas" panose="020B0609020204030204" pitchFamily="49" charset="0"/>
              </a:rPr>
              <a:t>3 is not valid!</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17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1" nodeType="clickEffect">
                                  <p:stCondLst>
                                    <p:cond delay="0"/>
                                  </p:stCondLst>
                                  <p:childTnLst>
                                    <p:animMotion origin="layout" path="M -1.66667E-6 2.22222E-6 L -1.66667E-6 0.04166 " pathEditMode="relative" rAng="0" ptsTypes="AA">
                                      <p:cBhvr>
                                        <p:cTn id="88" dur="2000" fill="hold"/>
                                        <p:tgtEl>
                                          <p:spTgt spid="52"/>
                                        </p:tgtEl>
                                        <p:attrNameLst>
                                          <p:attrName>ppt_x</p:attrName>
                                          <p:attrName>ppt_y</p:attrName>
                                        </p:attrNameLst>
                                      </p:cBhvr>
                                      <p:rCtr x="0" y="2083"/>
                                    </p:animMotion>
                                  </p:childTnLst>
                                </p:cTn>
                              </p:par>
                              <p:par>
                                <p:cTn id="89" presetID="1" presetClass="entr" presetSubtype="0"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par>
                                <p:cTn id="91" presetID="0" presetClass="path" presetSubtype="0" accel="50000" decel="50000" fill="hold" grpId="1" nodeType="withEffect">
                                  <p:stCondLst>
                                    <p:cond delay="0"/>
                                  </p:stCondLst>
                                  <p:childTnLst>
                                    <p:animMotion origin="layout" path="M 3.75E-6 -3.7037E-6 L -0.34349 -0.20046 " pathEditMode="relative" rAng="0" ptsTypes="AA">
                                      <p:cBhvr>
                                        <p:cTn id="92" dur="2000" fill="hold"/>
                                        <p:tgtEl>
                                          <p:spTgt spid="67"/>
                                        </p:tgtEl>
                                        <p:attrNameLst>
                                          <p:attrName>ppt_x</p:attrName>
                                          <p:attrName>ppt_y</p:attrName>
                                        </p:attrNameLst>
                                      </p:cBhvr>
                                      <p:rCtr x="-17174" y="-10023"/>
                                    </p:animMotion>
                                  </p:childTnLst>
                                </p:cTn>
                              </p:par>
                              <p:par>
                                <p:cTn id="93" presetID="1" presetClass="entr" presetSubtype="0" fill="hold" grpId="1" nodeType="withEffect">
                                  <p:stCondLst>
                                    <p:cond delay="0"/>
                                  </p:stCondLst>
                                  <p:childTnLst>
                                    <p:set>
                                      <p:cBhvr>
                                        <p:cTn id="94" dur="1" fill="hold">
                                          <p:stCondLst>
                                            <p:cond delay="0"/>
                                          </p:stCondLst>
                                        </p:cTn>
                                        <p:tgtEl>
                                          <p:spTgt spid="63"/>
                                        </p:tgtEl>
                                        <p:attrNameLst>
                                          <p:attrName>style.visibility</p:attrName>
                                        </p:attrNameLst>
                                      </p:cBhvr>
                                      <p:to>
                                        <p:strVal val="visible"/>
                                      </p:to>
                                    </p:set>
                                  </p:childTnLst>
                                </p:cTn>
                              </p:par>
                              <p:par>
                                <p:cTn id="95" presetID="42" presetClass="path" presetSubtype="0" accel="50000" decel="50000" fill="hold" grpId="0" nodeType="withEffect">
                                  <p:stCondLst>
                                    <p:cond delay="0"/>
                                  </p:stCondLst>
                                  <p:childTnLst>
                                    <p:animMotion origin="layout" path="M -0.00156 -3.7037E-6 L -0.30443 -0.20046 " pathEditMode="relative" rAng="0" ptsTypes="AA">
                                      <p:cBhvr>
                                        <p:cTn id="96" dur="2000" fill="hold"/>
                                        <p:tgtEl>
                                          <p:spTgt spid="63"/>
                                        </p:tgtEl>
                                        <p:attrNameLst>
                                          <p:attrName>ppt_x</p:attrName>
                                          <p:attrName>ppt_y</p:attrName>
                                        </p:attrNameLst>
                                      </p:cBhvr>
                                      <p:rCtr x="-15143" y="-10023"/>
                                    </p:animMotion>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2" nodeType="clickEffect">
                                  <p:stCondLst>
                                    <p:cond delay="0"/>
                                  </p:stCondLst>
                                  <p:childTnLst>
                                    <p:animMotion origin="layout" path="M -1.66667E-6 0.04166 L -1.66667E-6 0.0794 " pathEditMode="relative" rAng="0" ptsTypes="AA">
                                      <p:cBhvr>
                                        <p:cTn id="100" dur="2000" fill="hold"/>
                                        <p:tgtEl>
                                          <p:spTgt spid="52"/>
                                        </p:tgtEl>
                                        <p:attrNameLst>
                                          <p:attrName>ppt_x</p:attrName>
                                          <p:attrName>ppt_y</p:attrName>
                                        </p:attrNameLst>
                                      </p:cBhvr>
                                      <p:rCtr x="0" y="1875"/>
                                    </p:animMotion>
                                  </p:childTnLst>
                                </p:cTn>
                              </p:par>
                              <p:par>
                                <p:cTn id="101" presetID="1" presetClass="entr" presetSubtype="0" fill="hold" grpId="0" nodeType="withEffect">
                                  <p:stCondLst>
                                    <p:cond delay="0"/>
                                  </p:stCondLst>
                                  <p:childTnLst>
                                    <p:set>
                                      <p:cBhvr>
                                        <p:cTn id="102" dur="1" fill="hold">
                                          <p:stCondLst>
                                            <p:cond delay="0"/>
                                          </p:stCondLst>
                                        </p:cTn>
                                        <p:tgtEl>
                                          <p:spTgt spid="64"/>
                                        </p:tgtEl>
                                        <p:attrNameLst>
                                          <p:attrName>style.visibility</p:attrName>
                                        </p:attrNameLst>
                                      </p:cBhvr>
                                      <p:to>
                                        <p:strVal val="visible"/>
                                      </p:to>
                                    </p:set>
                                  </p:childTnLst>
                                </p:cTn>
                              </p:par>
                              <p:par>
                                <p:cTn id="103" presetID="42" presetClass="path" presetSubtype="0" accel="50000" decel="50000" fill="hold" grpId="1" nodeType="withEffect">
                                  <p:stCondLst>
                                    <p:cond delay="0"/>
                                  </p:stCondLst>
                                  <p:childTnLst>
                                    <p:animMotion origin="layout" path="M 2.77556E-17 2.96296E-6 L 0.35625 0.2669 " pathEditMode="relative" rAng="0" ptsTypes="AA">
                                      <p:cBhvr>
                                        <p:cTn id="104" dur="2000" fill="hold"/>
                                        <p:tgtEl>
                                          <p:spTgt spid="64"/>
                                        </p:tgtEl>
                                        <p:attrNameLst>
                                          <p:attrName>ppt_x</p:attrName>
                                          <p:attrName>ppt_y</p:attrName>
                                        </p:attrNameLst>
                                      </p:cBhvr>
                                      <p:rCtr x="17812" y="13333"/>
                                    </p:animMotion>
                                  </p:childTnLst>
                                </p:cTn>
                              </p:par>
                            </p:childTnLst>
                          </p:cTn>
                        </p:par>
                        <p:par>
                          <p:cTn id="105" fill="hold">
                            <p:stCondLst>
                              <p:cond delay="2000"/>
                            </p:stCondLst>
                            <p:childTnLst>
                              <p:par>
                                <p:cTn id="106" presetID="1" presetClass="entr" presetSubtype="0" fill="hold" grpId="0" nodeType="afterEffect">
                                  <p:stCondLst>
                                    <p:cond delay="0"/>
                                  </p:stCondLst>
                                  <p:childTnLst>
                                    <p:set>
                                      <p:cBhvr>
                                        <p:cTn id="107" dur="1" fill="hold">
                                          <p:stCondLst>
                                            <p:cond delay="0"/>
                                          </p:stCondLst>
                                        </p:cTn>
                                        <p:tgtEl>
                                          <p:spTgt spid="66"/>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8"/>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grpId="3" nodeType="clickEffect">
                                  <p:stCondLst>
                                    <p:cond delay="0"/>
                                  </p:stCondLst>
                                  <p:childTnLst>
                                    <p:animMotion origin="layout" path="M -1.66667E-6 0.0794 L -0.00013 0.1169 " pathEditMode="relative" rAng="0" ptsTypes="AA">
                                      <p:cBhvr>
                                        <p:cTn id="113" dur="2000" fill="hold"/>
                                        <p:tgtEl>
                                          <p:spTgt spid="52"/>
                                        </p:tgtEl>
                                        <p:attrNameLst>
                                          <p:attrName>ppt_x</p:attrName>
                                          <p:attrName>ppt_y</p:attrName>
                                        </p:attrNameLst>
                                      </p:cBhvr>
                                      <p:rCtr x="-13" y="1875"/>
                                    </p:animMotion>
                                  </p:childTnLst>
                                </p:cTn>
                              </p:par>
                              <p:par>
                                <p:cTn id="114" presetID="1" presetClass="entr" presetSubtype="0" fill="hold" grpId="1" nodeType="withEffect">
                                  <p:stCondLst>
                                    <p:cond delay="0"/>
                                  </p:stCondLst>
                                  <p:childTnLst>
                                    <p:set>
                                      <p:cBhvr>
                                        <p:cTn id="115" dur="1" fill="hold">
                                          <p:stCondLst>
                                            <p:cond delay="0"/>
                                          </p:stCondLst>
                                        </p:cTn>
                                        <p:tgtEl>
                                          <p:spTgt spid="47"/>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48"/>
                                        </p:tgtEl>
                                        <p:attrNameLst>
                                          <p:attrName>style.visibility</p:attrName>
                                        </p:attrNameLst>
                                      </p:cBhvr>
                                      <p:to>
                                        <p:strVal val="visible"/>
                                      </p:to>
                                    </p:set>
                                  </p:childTnLst>
                                </p:cTn>
                              </p:par>
                              <p:par>
                                <p:cTn id="118" presetID="42" presetClass="path" presetSubtype="0" accel="50000" decel="50000" fill="hold" grpId="0" nodeType="withEffect">
                                  <p:stCondLst>
                                    <p:cond delay="0"/>
                                  </p:stCondLst>
                                  <p:childTnLst>
                                    <p:animMotion origin="layout" path="M 3.54167E-6 4.81481E-6 L -0.30482 -0.1331 " pathEditMode="relative" rAng="0" ptsTypes="AA">
                                      <p:cBhvr>
                                        <p:cTn id="119" dur="2000" fill="hold"/>
                                        <p:tgtEl>
                                          <p:spTgt spid="47"/>
                                        </p:tgtEl>
                                        <p:attrNameLst>
                                          <p:attrName>ppt_x</p:attrName>
                                          <p:attrName>ppt_y</p:attrName>
                                        </p:attrNameLst>
                                      </p:cBhvr>
                                      <p:rCtr x="-15208" y="-6667"/>
                                    </p:animMotion>
                                  </p:childTnLst>
                                </p:cTn>
                              </p:par>
                              <p:par>
                                <p:cTn id="120" presetID="42" presetClass="path" presetSubtype="0" accel="50000" decel="50000" fill="hold" grpId="1" nodeType="withEffect">
                                  <p:stCondLst>
                                    <p:cond delay="0"/>
                                  </p:stCondLst>
                                  <p:childTnLst>
                                    <p:animMotion origin="layout" path="M 3.95833E-6 -0.00092 L -0.34336 -0.13379 " pathEditMode="relative" rAng="0" ptsTypes="AA">
                                      <p:cBhvr>
                                        <p:cTn id="121" dur="2000" fill="hold"/>
                                        <p:tgtEl>
                                          <p:spTgt spid="48"/>
                                        </p:tgtEl>
                                        <p:attrNameLst>
                                          <p:attrName>ppt_x</p:attrName>
                                          <p:attrName>ppt_y</p:attrName>
                                        </p:attrNameLst>
                                      </p:cBhvr>
                                      <p:rCtr x="-17174" y="-6644"/>
                                    </p:animMotion>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8"/>
                                        </p:tgtEl>
                                        <p:attrNameLst>
                                          <p:attrName>style.visibility</p:attrName>
                                        </p:attrNameLst>
                                      </p:cBhvr>
                                      <p:to>
                                        <p:strVal val="visible"/>
                                      </p:to>
                                    </p:set>
                                  </p:childTnLst>
                                </p:cTn>
                              </p:par>
                              <p:par>
                                <p:cTn id="126" presetID="3" presetClass="emph" presetSubtype="2" fill="hold" grpId="2" nodeType="withEffect">
                                  <p:stCondLst>
                                    <p:cond delay="0"/>
                                  </p:stCondLst>
                                  <p:childTnLst>
                                    <p:animClr clrSpc="rgb" dir="cw">
                                      <p:cBhvr override="childStyle">
                                        <p:cTn id="127" dur="500" fill="hold"/>
                                        <p:tgtEl>
                                          <p:spTgt spid="48"/>
                                        </p:tgtEl>
                                        <p:attrNameLst>
                                          <p:attrName>style.color</p:attrName>
                                        </p:attrNameLst>
                                      </p:cBhvr>
                                      <p:to>
                                        <a:schemeClr val="accent2"/>
                                      </p:to>
                                    </p:animClr>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32">
                                            <p:txEl>
                                              <p:pRg st="1" end="1"/>
                                            </p:txEl>
                                          </p:spTgt>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32">
                                            <p:txEl>
                                              <p:pRg st="2" end="2"/>
                                            </p:txEl>
                                          </p:spTgt>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10" grpId="0"/>
      <p:bldP spid="17" grpId="0"/>
      <p:bldP spid="9" grpId="0" animBg="1"/>
      <p:bldP spid="16" grpId="0" animBg="1"/>
      <p:bldP spid="8" grpId="0" animBg="1"/>
      <p:bldP spid="15" grpId="0" animBg="1"/>
      <p:bldP spid="7" grpId="0" animBg="1"/>
      <p:bldP spid="14" grpId="0" animBg="1"/>
      <p:bldP spid="6" grpId="0" animBg="1"/>
      <p:bldP spid="13" grpId="0" animBg="1"/>
      <p:bldP spid="5" grpId="0" animBg="1"/>
      <p:bldP spid="12" grpId="0" animBg="1"/>
      <p:bldP spid="4" grpId="0" animBg="1"/>
      <p:bldP spid="11" grpId="0" animBg="1"/>
      <p:bldP spid="18" grpId="0"/>
      <p:bldP spid="19" grpId="0"/>
      <p:bldP spid="44" grpId="0"/>
      <p:bldP spid="25" grpId="0" animBg="1"/>
      <p:bldP spid="31" grpId="0" animBg="1"/>
      <p:bldP spid="41" grpId="0"/>
      <p:bldP spid="22" grpId="0" animBg="1"/>
      <p:bldP spid="28" grpId="0" animBg="1"/>
      <p:bldP spid="40" grpId="0"/>
      <p:bldP spid="21" grpId="0" animBg="1"/>
      <p:bldP spid="27" grpId="0" animBg="1"/>
      <p:bldP spid="20" grpId="0" animBg="1"/>
      <p:bldP spid="39" grpId="0"/>
      <p:bldP spid="26" grpId="0" animBg="1"/>
      <p:bldP spid="51" grpId="0"/>
      <p:bldP spid="52" grpId="0" animBg="1"/>
      <p:bldP spid="52" grpId="1" animBg="1"/>
      <p:bldP spid="52" grpId="2" animBg="1"/>
      <p:bldP spid="52" grpId="3" animBg="1"/>
      <p:bldP spid="63" grpId="0" animBg="1"/>
      <p:bldP spid="63" grpId="1" animBg="1"/>
      <p:bldP spid="67" grpId="0" animBg="1"/>
      <p:bldP spid="67" grpId="1" animBg="1"/>
      <p:bldP spid="49" grpId="0"/>
      <p:bldP spid="64" grpId="0" animBg="1"/>
      <p:bldP spid="64" grpId="1" animBg="1"/>
      <p:bldP spid="66" grpId="0" animBg="1"/>
      <p:bldP spid="68" grpId="0" animBg="1"/>
      <p:bldP spid="50" grpId="0"/>
      <p:bldP spid="47" grpId="0" animBg="1"/>
      <p:bldP spid="47" grpId="1" animBg="1"/>
      <p:bldP spid="48" grpId="0" animBg="1"/>
      <p:bldP spid="48" grpId="1" animBg="1"/>
      <p:bldP spid="48" grpId="2" animBg="1"/>
      <p:bldP spid="53" grpId="0"/>
      <p:bldP spid="5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A9F69-15A9-4B4F-AE26-224AD1A11A97}"/>
              </a:ext>
            </a:extLst>
          </p:cNvPr>
          <p:cNvSpPr>
            <a:spLocks noGrp="1"/>
          </p:cNvSpPr>
          <p:nvPr>
            <p:ph sz="quarter" idx="13"/>
          </p:nvPr>
        </p:nvSpPr>
        <p:spPr>
          <a:xfrm>
            <a:off x="161102" y="1724336"/>
            <a:ext cx="2926080" cy="2620991"/>
          </a:xfrm>
          <a:ln>
            <a:solidFill>
              <a:schemeClr val="bg2">
                <a:lumMod val="50000"/>
              </a:schemeClr>
            </a:solidFill>
          </a:ln>
        </p:spPr>
        <p:txBody>
          <a:bodyPr anchor="ctr">
            <a:noAutofit/>
          </a:bodyPr>
          <a:lstStyle/>
          <a:p>
            <a:pPr marL="0" indent="0">
              <a:spcBef>
                <a:spcPts val="100"/>
              </a:spcBef>
              <a:buNone/>
            </a:pPr>
            <a:r>
              <a:rPr lang="en-US" sz="1600">
                <a:latin typeface="Consolas"/>
                <a:ea typeface="Tahoma"/>
                <a:cs typeface="Tahoma"/>
              </a:rPr>
              <a:t>void foo(char *</a:t>
            </a:r>
            <a:r>
              <a:rPr lang="en-US" sz="1600" err="1">
                <a:latin typeface="Consolas"/>
                <a:ea typeface="Tahoma"/>
                <a:cs typeface="Tahoma"/>
              </a:rPr>
              <a:t>buf</a:t>
            </a:r>
            <a:r>
              <a:rPr lang="en-US" sz="1600">
                <a:latin typeface="Consolas"/>
                <a:ea typeface="Tahoma"/>
                <a:cs typeface="Tahoma"/>
              </a:rPr>
              <a:t>) {</a:t>
            </a:r>
          </a:p>
          <a:p>
            <a:pPr marL="0" indent="0">
              <a:spcBef>
                <a:spcPts val="100"/>
              </a:spcBef>
              <a:buNone/>
            </a:pPr>
            <a:r>
              <a:rPr lang="en-US" sz="1600">
                <a:latin typeface="Consolas"/>
                <a:ea typeface="Tahoma"/>
                <a:cs typeface="Tahoma"/>
              </a:rPr>
              <a:t>  </a:t>
            </a:r>
            <a:r>
              <a:rPr lang="en-US" sz="1600" err="1">
                <a:latin typeface="Consolas"/>
                <a:ea typeface="Tahoma"/>
                <a:cs typeface="Tahoma"/>
              </a:rPr>
              <a:t>buf</a:t>
            </a:r>
            <a:r>
              <a:rPr lang="en-US" sz="1600">
                <a:latin typeface="Consolas"/>
                <a:ea typeface="Tahoma"/>
                <a:cs typeface="Tahoma"/>
              </a:rPr>
              <a:t>[16] = 'A';</a:t>
            </a:r>
          </a:p>
          <a:p>
            <a:pPr marL="0" indent="0">
              <a:spcBef>
                <a:spcPts val="100"/>
              </a:spcBef>
              <a:buNone/>
            </a:pPr>
            <a:r>
              <a:rPr lang="en-US" sz="1600">
                <a:latin typeface="Consolas"/>
                <a:ea typeface="Tahoma"/>
                <a:cs typeface="Tahoma"/>
              </a:rPr>
              <a:t>  buf[32] = 'A';</a:t>
            </a:r>
          </a:p>
          <a:p>
            <a:pPr marL="0" indent="0">
              <a:spcBef>
                <a:spcPts val="100"/>
              </a:spcBef>
              <a:buNone/>
            </a:pPr>
            <a:r>
              <a:rPr lang="en-US" sz="1600">
                <a:latin typeface="Consolas" panose="020B0609020204030204" pitchFamily="49" charset="0"/>
              </a:rPr>
              <a:t>}</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int main(void) {</a:t>
            </a:r>
          </a:p>
          <a:p>
            <a:pPr marL="0" indent="0">
              <a:spcBef>
                <a:spcPts val="100"/>
              </a:spcBef>
              <a:buNone/>
            </a:pPr>
            <a:r>
              <a:rPr lang="en-US" sz="1600">
                <a:latin typeface="Consolas"/>
                <a:ea typeface="Tahoma"/>
                <a:cs typeface="Tahoma"/>
              </a:rPr>
              <a:t>  char pad[16], </a:t>
            </a:r>
            <a:r>
              <a:rPr lang="en-US" sz="1600" err="1">
                <a:latin typeface="Consolas"/>
                <a:ea typeface="Tahoma"/>
                <a:cs typeface="Tahoma"/>
              </a:rPr>
              <a:t>buf</a:t>
            </a:r>
            <a:r>
              <a:rPr lang="en-US" sz="1600">
                <a:latin typeface="Consolas"/>
                <a:ea typeface="Tahoma"/>
                <a:cs typeface="Tahoma"/>
              </a:rPr>
              <a:t>[16];</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a:ea typeface="Tahoma"/>
                <a:cs typeface="Tahoma"/>
              </a:rPr>
              <a:t>  foo(</a:t>
            </a:r>
            <a:r>
              <a:rPr lang="en-US" sz="1600" err="1">
                <a:latin typeface="Consolas"/>
                <a:ea typeface="Tahoma"/>
                <a:cs typeface="Tahoma"/>
              </a:rPr>
              <a:t>buf</a:t>
            </a:r>
            <a:r>
              <a:rPr lang="en-US" sz="1600">
                <a:latin typeface="Consolas"/>
                <a:ea typeface="Tahoma"/>
                <a:cs typeface="Tahoma"/>
              </a:rPr>
              <a:t>);</a:t>
            </a:r>
          </a:p>
          <a:p>
            <a:pPr marL="0" indent="0">
              <a:spcBef>
                <a:spcPts val="100"/>
              </a:spcBef>
              <a:buNone/>
            </a:pPr>
            <a:r>
              <a:rPr lang="en-US" sz="1600">
                <a:latin typeface="Consolas" panose="020B0609020204030204" pitchFamily="49" charset="0"/>
              </a:rPr>
              <a:t>  return 0;</a:t>
            </a:r>
          </a:p>
          <a:p>
            <a:pPr marL="0" indent="0">
              <a:spcBef>
                <a:spcPts val="100"/>
              </a:spcBef>
              <a:buNone/>
            </a:pPr>
            <a:r>
              <a:rPr lang="en-US" sz="1600">
                <a:latin typeface="Consolas" panose="020B0609020204030204" pitchFamily="49" charset="0"/>
              </a:rPr>
              <a:t>}</a:t>
            </a:r>
          </a:p>
        </p:txBody>
      </p:sp>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a:t>Misbehaving C Program: Spatial &amp; Referential Safety Violations</a:t>
            </a:r>
          </a:p>
        </p:txBody>
      </p:sp>
      <p:sp>
        <p:nvSpPr>
          <p:cNvPr id="7" name="Content Placeholder 1">
            <a:extLst>
              <a:ext uri="{FF2B5EF4-FFF2-40B4-BE49-F238E27FC236}">
                <a16:creationId xmlns:a16="http://schemas.microsoft.com/office/drawing/2014/main" id="{1BA800C7-04CA-462E-BB81-C17457B52AEF}"/>
              </a:ext>
            </a:extLst>
          </p:cNvPr>
          <p:cNvSpPr txBox="1">
            <a:spLocks/>
          </p:cNvSpPr>
          <p:nvPr/>
        </p:nvSpPr>
        <p:spPr>
          <a:xfrm>
            <a:off x="6406507" y="905662"/>
            <a:ext cx="5682016" cy="4258341"/>
          </a:xfrm>
          <a:prstGeom prst="rect">
            <a:avLst/>
          </a:prstGeom>
          <a:ln>
            <a:solidFill>
              <a:schemeClr val="bg2">
                <a:lumMod val="50000"/>
              </a:schemeClr>
            </a:solidFill>
          </a:ln>
        </p:spPr>
        <p:txBody>
          <a:bodyPr vert="horz" lIns="91440" tIns="45720" rIns="91440" bIns="45720" rtlCol="0" anchor="t">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a:solidFill>
                  <a:schemeClr val="bg1">
                    <a:lumMod val="50000"/>
                  </a:schemeClr>
                </a:solidFill>
                <a:latin typeface="Consolas" panose="020B0609020204030204" pitchFamily="49" charset="0"/>
              </a:rPr>
              <a:t>foo:</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w8, #65</a:t>
            </a:r>
          </a:p>
          <a:p>
            <a:pPr marL="0" indent="0">
              <a:lnSpc>
                <a:spcPct val="100000"/>
              </a:lnSpc>
              <a:spcBef>
                <a:spcPts val="0"/>
              </a:spcBef>
              <a:buNone/>
            </a:pPr>
            <a:r>
              <a:rPr lang="en-US" sz="1600">
                <a:latin typeface="Consolas"/>
                <a:ea typeface="Tahoma"/>
                <a:cs typeface="Tahoma"/>
              </a:rPr>
              <a:t>  </a:t>
            </a:r>
            <a:r>
              <a:rPr lang="en-US" sz="1600" err="1">
                <a:latin typeface="Consolas"/>
                <a:ea typeface="Tahoma"/>
                <a:cs typeface="Tahoma"/>
              </a:rPr>
              <a:t>strb</a:t>
            </a:r>
            <a:r>
              <a:rPr lang="en-US" sz="1600">
                <a:latin typeface="Consolas"/>
                <a:ea typeface="Tahoma"/>
                <a:cs typeface="Tahoma"/>
              </a:rPr>
              <a:t>    w8, [x0, #16]</a:t>
            </a:r>
          </a:p>
          <a:p>
            <a:pPr marL="0" indent="0">
              <a:lnSpc>
                <a:spcPct val="100000"/>
              </a:lnSpc>
              <a:spcBef>
                <a:spcPts val="0"/>
              </a:spcBef>
              <a:buNone/>
            </a:pPr>
            <a:r>
              <a:rPr lang="en-US" sz="1600">
                <a:latin typeface="Consolas"/>
                <a:ea typeface="Tahoma"/>
                <a:cs typeface="Tahoma"/>
              </a:rPr>
              <a:t>  </a:t>
            </a:r>
            <a:r>
              <a:rPr lang="en-US" sz="1600" err="1">
                <a:latin typeface="Consolas"/>
                <a:ea typeface="Tahoma"/>
                <a:cs typeface="Tahoma"/>
              </a:rPr>
              <a:t>strb</a:t>
            </a:r>
            <a:r>
              <a:rPr lang="en-US" sz="1600">
                <a:latin typeface="Consolas"/>
                <a:ea typeface="Tahoma"/>
                <a:cs typeface="Tahoma"/>
              </a:rPr>
              <a:t>    w8, [x0,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ret</a:t>
            </a:r>
          </a:p>
          <a:p>
            <a:pPr marL="0" indent="0">
              <a:lnSpc>
                <a:spcPct val="100000"/>
              </a:lnSpc>
              <a:spcBef>
                <a:spcPts val="0"/>
              </a:spcBef>
              <a:buNone/>
            </a:pPr>
            <a:r>
              <a:rPr lang="en-US" sz="1600">
                <a:solidFill>
                  <a:schemeClr val="bg1">
                    <a:lumMod val="50000"/>
                  </a:schemeClr>
                </a:solidFill>
                <a:latin typeface="Consolas" panose="020B0609020204030204" pitchFamily="49" charset="0"/>
              </a:rPr>
              <a:t>main:</a:t>
            </a:r>
          </a:p>
          <a:p>
            <a:pPr marL="0" indent="0">
              <a:lnSpc>
                <a:spcPct val="100000"/>
              </a:lnSpc>
              <a:spcBef>
                <a:spcPts val="0"/>
              </a:spcBef>
              <a:buNone/>
            </a:pPr>
            <a:r>
              <a:rPr lang="en-US" sz="1600">
                <a:solidFill>
                  <a:schemeClr val="bg1">
                    <a:lumMod val="50000"/>
                  </a:schemeClr>
                </a:solidFill>
                <a:latin typeface="Consolas"/>
                <a:ea typeface="Tahoma"/>
                <a:cs typeface="Tahoma"/>
              </a:rPr>
              <a:t>  sub     </a:t>
            </a:r>
            <a:r>
              <a:rPr lang="en-US" sz="1600" err="1">
                <a:solidFill>
                  <a:schemeClr val="bg1">
                    <a:lumMod val="50000"/>
                  </a:schemeClr>
                </a:solidFill>
                <a:latin typeface="Consolas"/>
                <a:ea typeface="Tahoma"/>
                <a:cs typeface="Tahoma"/>
              </a:rPr>
              <a:t>sp</a:t>
            </a: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sp</a:t>
            </a:r>
            <a:r>
              <a:rPr lang="en-US" sz="1600">
                <a:solidFill>
                  <a:schemeClr val="bg1">
                    <a:lumMod val="50000"/>
                  </a:schemeClr>
                </a:solidFill>
                <a:latin typeface="Consolas"/>
                <a:ea typeface="Tahoma"/>
                <a:cs typeface="Tahoma"/>
              </a:rPr>
              <a:t>, #48</a:t>
            </a:r>
          </a:p>
          <a:p>
            <a:pPr marL="0" indent="0">
              <a:lnSpc>
                <a:spcPct val="100000"/>
              </a:lnSpc>
              <a:spcBef>
                <a:spcPts val="0"/>
              </a:spcBef>
              <a:buNone/>
            </a:pPr>
            <a:r>
              <a:rPr lang="nb-NO" sz="1600">
                <a:solidFill>
                  <a:schemeClr val="bg1">
                    <a:lumMod val="50000"/>
                  </a:schemeClr>
                </a:solidFill>
                <a:latin typeface="Consolas" panose="020B0609020204030204" pitchFamily="49" charset="0"/>
              </a:rPr>
              <a:t>  stp     x29, x30, [sp, #32]</a:t>
            </a:r>
          </a:p>
          <a:p>
            <a:pPr marL="0" indent="0">
              <a:lnSpc>
                <a:spcPct val="100000"/>
              </a:lnSpc>
              <a:spcBef>
                <a:spcPts val="0"/>
              </a:spcBef>
              <a:buNone/>
            </a:pPr>
            <a:r>
              <a:rPr lang="nb-NO" sz="1600">
                <a:solidFill>
                  <a:schemeClr val="bg1">
                    <a:lumMod val="50000"/>
                  </a:schemeClr>
                </a:solidFill>
                <a:latin typeface="Consolas" panose="020B0609020204030204" pitchFamily="49" charset="0"/>
              </a:rPr>
              <a:t>  add     x29, sp, #32</a:t>
            </a:r>
          </a:p>
          <a:p>
            <a:pPr marL="0" indent="0">
              <a:lnSpc>
                <a:spcPct val="100000"/>
              </a:lnSpc>
              <a:spcBef>
                <a:spcPts val="0"/>
              </a:spcBef>
              <a:buNone/>
            </a:pPr>
            <a:r>
              <a:rPr lang="en-US" sz="1600">
                <a:solidFill>
                  <a:schemeClr val="bg1">
                    <a:lumMod val="50000"/>
                  </a:schemeClr>
                </a:solidFill>
                <a:latin typeface="Consolas"/>
                <a:ea typeface="Tahoma"/>
                <a:cs typeface="Tahoma"/>
              </a:rPr>
              <a:t>  </a:t>
            </a:r>
            <a:r>
              <a:rPr lang="en-US" sz="1600">
                <a:solidFill>
                  <a:schemeClr val="accent2">
                    <a:lumMod val="75000"/>
                  </a:schemeClr>
                </a:solidFill>
                <a:latin typeface="Consolas"/>
                <a:ea typeface="Tahoma"/>
                <a:cs typeface="Tahoma"/>
              </a:rPr>
              <a:t>mov     x0, </a:t>
            </a:r>
            <a:r>
              <a:rPr lang="en-US" sz="1600" err="1">
                <a:solidFill>
                  <a:schemeClr val="accent2">
                    <a:lumMod val="75000"/>
                  </a:schemeClr>
                </a:solidFill>
                <a:latin typeface="Consolas"/>
                <a:ea typeface="Tahoma"/>
                <a:cs typeface="Tahoma"/>
              </a:rPr>
              <a:t>sp</a:t>
            </a:r>
            <a:r>
              <a:rPr lang="en-US" sz="1600">
                <a:solidFill>
                  <a:schemeClr val="accent2">
                    <a:lumMod val="75000"/>
                  </a:schemeClr>
                </a:solidFill>
                <a:latin typeface="Consolas"/>
                <a:ea typeface="Tahoma"/>
                <a:cs typeface="Tahoma"/>
              </a:rPr>
              <a:t> </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p>
          <a:p>
            <a:pPr marL="0" indent="0">
              <a:lnSpc>
                <a:spcPct val="100000"/>
              </a:lnSpc>
              <a:spcBef>
                <a:spcPts val="0"/>
              </a:spcBef>
              <a:buNone/>
            </a:pPr>
            <a:r>
              <a:rPr lang="en-US" sz="1600">
                <a:solidFill>
                  <a:schemeClr val="bg1">
                    <a:lumMod val="50000"/>
                  </a:schemeClr>
                </a:solidFill>
                <a:latin typeface="Consolas" panose="020B0609020204030204" pitchFamily="49" charset="0"/>
              </a:rPr>
              <a:t>  bl      foo</a:t>
            </a:r>
            <a:br>
              <a:rPr lang="en-US" sz="1600">
                <a:solidFill>
                  <a:schemeClr val="bg1">
                    <a:lumMod val="50000"/>
                  </a:schemeClr>
                </a:solidFill>
                <a:latin typeface="Consolas" panose="020B0609020204030204" pitchFamily="49" charset="0"/>
              </a:rPr>
            </a:b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ldp</a:t>
            </a:r>
            <a:r>
              <a:rPr lang="en-US" sz="1600">
                <a:solidFill>
                  <a:schemeClr val="bg1">
                    <a:lumMod val="50000"/>
                  </a:schemeClr>
                </a:solidFill>
                <a:latin typeface="Consolas"/>
                <a:ea typeface="Tahoma"/>
                <a:cs typeface="Tahoma"/>
              </a:rPr>
              <a:t>     x29, x30, [</a:t>
            </a:r>
            <a:r>
              <a:rPr lang="en-US" sz="1600" err="1">
                <a:solidFill>
                  <a:schemeClr val="bg1">
                    <a:lumMod val="50000"/>
                  </a:schemeClr>
                </a:solidFill>
                <a:latin typeface="Consolas"/>
                <a:ea typeface="Tahoma"/>
                <a:cs typeface="Tahoma"/>
              </a:rPr>
              <a:t>sp</a:t>
            </a:r>
            <a:r>
              <a:rPr lang="en-US" sz="1600">
                <a:solidFill>
                  <a:schemeClr val="bg1">
                    <a:lumMod val="50000"/>
                  </a:schemeClr>
                </a:solidFill>
                <a:latin typeface="Consolas"/>
                <a:ea typeface="Tahoma"/>
                <a:cs typeface="Tahoma"/>
              </a:rPr>
              <a:t>, #32]</a:t>
            </a:r>
          </a:p>
          <a:p>
            <a:pPr marL="0" indent="0">
              <a:lnSpc>
                <a:spcPct val="100000"/>
              </a:lnSpc>
              <a:spcBef>
                <a:spcPts val="0"/>
              </a:spcBef>
              <a:buNone/>
            </a:pPr>
            <a:r>
              <a:rPr lang="en-US" sz="1600">
                <a:solidFill>
                  <a:schemeClr val="bg1">
                    <a:lumMod val="50000"/>
                  </a:schemeClr>
                </a:solidFill>
                <a:latin typeface="Consolas"/>
                <a:ea typeface="Tahoma"/>
                <a:cs typeface="Tahoma"/>
              </a:rPr>
              <a:t>  mov     w0, </a:t>
            </a:r>
            <a:r>
              <a:rPr lang="en-US" sz="1600" err="1">
                <a:solidFill>
                  <a:schemeClr val="bg1">
                    <a:lumMod val="50000"/>
                  </a:schemeClr>
                </a:solidFill>
                <a:latin typeface="Consolas"/>
                <a:ea typeface="Tahoma"/>
                <a:cs typeface="Tahoma"/>
              </a:rPr>
              <a:t>wzr</a:t>
            </a:r>
            <a:endParaRPr lang="en-US" sz="1600">
              <a:solidFill>
                <a:schemeClr val="bg1">
                  <a:lumMod val="50000"/>
                </a:schemeClr>
              </a:solidFill>
              <a:latin typeface="Consolas"/>
              <a:ea typeface="Tahoma"/>
              <a:cs typeface="Tahoma"/>
            </a:endParaRPr>
          </a:p>
          <a:p>
            <a:pPr marL="0" indent="0">
              <a:lnSpc>
                <a:spcPct val="100000"/>
              </a:lnSpc>
              <a:spcBef>
                <a:spcPts val="0"/>
              </a:spcBef>
              <a:buNone/>
            </a:pPr>
            <a:r>
              <a:rPr lang="en-US" sz="1600">
                <a:solidFill>
                  <a:schemeClr val="bg1">
                    <a:lumMod val="50000"/>
                  </a:schemeClr>
                </a:solidFill>
                <a:latin typeface="Consolas"/>
                <a:ea typeface="Tahoma"/>
                <a:cs typeface="Tahoma"/>
              </a:rPr>
              <a:t>  add     </a:t>
            </a:r>
            <a:r>
              <a:rPr lang="en-US" sz="1600" err="1">
                <a:solidFill>
                  <a:schemeClr val="bg1">
                    <a:lumMod val="50000"/>
                  </a:schemeClr>
                </a:solidFill>
                <a:latin typeface="Consolas"/>
                <a:ea typeface="Tahoma"/>
                <a:cs typeface="Tahoma"/>
              </a:rPr>
              <a:t>sp</a:t>
            </a: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sp</a:t>
            </a:r>
            <a:r>
              <a:rPr lang="en-US" sz="1600">
                <a:solidFill>
                  <a:schemeClr val="bg1">
                    <a:lumMod val="50000"/>
                  </a:schemeClr>
                </a:solidFill>
                <a:latin typeface="Consolas"/>
                <a:ea typeface="Tahoma"/>
                <a:cs typeface="Tahoma"/>
              </a:rPr>
              <a:t>, #48</a:t>
            </a:r>
          </a:p>
          <a:p>
            <a:pPr marL="0" indent="0">
              <a:lnSpc>
                <a:spcPct val="100000"/>
              </a:lnSpc>
              <a:spcBef>
                <a:spcPts val="0"/>
              </a:spcBef>
              <a:buNone/>
            </a:pPr>
            <a:r>
              <a:rPr lang="en-US" sz="1600">
                <a:solidFill>
                  <a:schemeClr val="bg1">
                    <a:lumMod val="50000"/>
                  </a:schemeClr>
                </a:solidFill>
                <a:latin typeface="Consolas" panose="020B0609020204030204" pitchFamily="49" charset="0"/>
              </a:rPr>
              <a:t>  ret     // x30</a:t>
            </a:r>
          </a:p>
        </p:txBody>
      </p:sp>
      <p:cxnSp>
        <p:nvCxnSpPr>
          <p:cNvPr id="9" name="Straight Arrow Connector 8">
            <a:extLst>
              <a:ext uri="{FF2B5EF4-FFF2-40B4-BE49-F238E27FC236}">
                <a16:creationId xmlns:a16="http://schemas.microsoft.com/office/drawing/2014/main" id="{C0D72A9E-1A30-4595-B9E9-809DF6DFCA27}"/>
              </a:ext>
              <a:ext uri="{C183D7F6-B498-43B3-948B-1728B52AA6E4}">
                <adec:decorative xmlns:adec="http://schemas.microsoft.com/office/drawing/2017/decorative" val="1"/>
              </a:ext>
            </a:extLst>
          </p:cNvPr>
          <p:cNvCxnSpPr>
            <a:cxnSpLocks/>
            <a:stCxn id="2" idx="3"/>
            <a:endCxn id="7" idx="1"/>
          </p:cNvCxnSpPr>
          <p:nvPr/>
        </p:nvCxnSpPr>
        <p:spPr>
          <a:xfrm>
            <a:off x="3087182" y="3034832"/>
            <a:ext cx="33193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43</a:t>
            </a:fld>
            <a:endParaRPr lang="en-US">
              <a:solidFill>
                <a:prstClr val="white">
                  <a:lumMod val="50000"/>
                </a:prstClr>
              </a:solidFill>
            </a:endParaRPr>
          </a:p>
        </p:txBody>
      </p:sp>
      <p:sp>
        <p:nvSpPr>
          <p:cNvPr id="29" name="Right Brace 28">
            <a:extLst>
              <a:ext uri="{FF2B5EF4-FFF2-40B4-BE49-F238E27FC236}">
                <a16:creationId xmlns:a16="http://schemas.microsoft.com/office/drawing/2014/main" id="{1EA70407-9FA7-4476-BEA3-6E53FFAC2988}"/>
              </a:ext>
              <a:ext uri="{C183D7F6-B498-43B3-948B-1728B52AA6E4}">
                <adec:decorative xmlns:adec="http://schemas.microsoft.com/office/drawing/2017/decorative" val="1"/>
              </a:ext>
            </a:extLst>
          </p:cNvPr>
          <p:cNvSpPr/>
          <p:nvPr/>
        </p:nvSpPr>
        <p:spPr>
          <a:xfrm>
            <a:off x="9130957" y="1428410"/>
            <a:ext cx="200702" cy="53117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3367EE77-2B09-42B6-A035-653064C586EF}"/>
              </a:ext>
            </a:extLst>
          </p:cNvPr>
          <p:cNvSpPr txBox="1"/>
          <p:nvPr/>
        </p:nvSpPr>
        <p:spPr>
          <a:xfrm>
            <a:off x="9776412" y="1373236"/>
            <a:ext cx="1780127" cy="646331"/>
          </a:xfrm>
          <a:prstGeom prst="rect">
            <a:avLst/>
          </a:prstGeom>
          <a:noFill/>
        </p:spPr>
        <p:txBody>
          <a:bodyPr wrap="square" rtlCol="0">
            <a:spAutoFit/>
          </a:bodyPr>
          <a:lstStyle/>
          <a:p>
            <a:pPr algn="ctr"/>
            <a:r>
              <a:rPr lang="en-US"/>
              <a:t>Stores relative to address in x0</a:t>
            </a:r>
          </a:p>
        </p:txBody>
      </p:sp>
      <p:sp>
        <p:nvSpPr>
          <p:cNvPr id="31" name="Right Brace 30">
            <a:extLst>
              <a:ext uri="{FF2B5EF4-FFF2-40B4-BE49-F238E27FC236}">
                <a16:creationId xmlns:a16="http://schemas.microsoft.com/office/drawing/2014/main" id="{4B1B2EBF-AFAB-44C8-81A7-F5E4ABD063C0}"/>
              </a:ext>
              <a:ext uri="{C183D7F6-B498-43B3-948B-1728B52AA6E4}">
                <adec:decorative xmlns:adec="http://schemas.microsoft.com/office/drawing/2017/decorative" val="1"/>
              </a:ext>
            </a:extLst>
          </p:cNvPr>
          <p:cNvSpPr/>
          <p:nvPr/>
        </p:nvSpPr>
        <p:spPr>
          <a:xfrm>
            <a:off x="8414233" y="3210758"/>
            <a:ext cx="200702" cy="184666"/>
          </a:xfrm>
          <a:prstGeom prst="rightBrac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265829E4-52E7-4374-9035-95C8FC07D9B0}"/>
              </a:ext>
            </a:extLst>
          </p:cNvPr>
          <p:cNvSpPr txBox="1"/>
          <p:nvPr/>
        </p:nvSpPr>
        <p:spPr>
          <a:xfrm>
            <a:off x="9776412" y="2979926"/>
            <a:ext cx="1896233" cy="646331"/>
          </a:xfrm>
          <a:prstGeom prst="rect">
            <a:avLst/>
          </a:prstGeom>
          <a:noFill/>
        </p:spPr>
        <p:txBody>
          <a:bodyPr wrap="square" rtlCol="0">
            <a:spAutoFit/>
          </a:bodyPr>
          <a:lstStyle/>
          <a:p>
            <a:pPr algn="ctr"/>
            <a:r>
              <a:rPr lang="en-US">
                <a:solidFill>
                  <a:schemeClr val="accent2">
                    <a:lumMod val="75000"/>
                  </a:schemeClr>
                </a:solidFill>
              </a:rPr>
              <a:t>x0 holds </a:t>
            </a:r>
            <a:r>
              <a:rPr lang="en-US" i="1">
                <a:solidFill>
                  <a:schemeClr val="accent2">
                    <a:lumMod val="75000"/>
                  </a:schemeClr>
                </a:solidFill>
              </a:rPr>
              <a:t>address</a:t>
            </a:r>
            <a:r>
              <a:rPr lang="en-US">
                <a:solidFill>
                  <a:schemeClr val="accent2">
                    <a:lumMod val="75000"/>
                  </a:schemeClr>
                </a:solidFill>
              </a:rPr>
              <a:t> of </a:t>
            </a:r>
            <a:r>
              <a:rPr lang="en-US" err="1">
                <a:solidFill>
                  <a:schemeClr val="accent2">
                    <a:lumMod val="75000"/>
                  </a:schemeClr>
                </a:solidFill>
                <a:latin typeface="Consolas" panose="020B0609020204030204" pitchFamily="49" charset="0"/>
              </a:rPr>
              <a:t>buf</a:t>
            </a:r>
            <a:r>
              <a:rPr lang="en-US">
                <a:solidFill>
                  <a:schemeClr val="accent2">
                    <a:lumMod val="75000"/>
                  </a:schemeClr>
                </a:solidFill>
              </a:rPr>
              <a:t> on stack</a:t>
            </a:r>
            <a:endParaRPr lang="en-US">
              <a:solidFill>
                <a:schemeClr val="accent2">
                  <a:lumMod val="75000"/>
                </a:schemeClr>
              </a:solidFill>
              <a:latin typeface="Consolas" panose="020B0609020204030204" pitchFamily="49" charset="0"/>
            </a:endParaRPr>
          </a:p>
        </p:txBody>
      </p:sp>
      <p:sp>
        <p:nvSpPr>
          <p:cNvPr id="19" name="TextBox 18">
            <a:extLst>
              <a:ext uri="{FF2B5EF4-FFF2-40B4-BE49-F238E27FC236}">
                <a16:creationId xmlns:a16="http://schemas.microsoft.com/office/drawing/2014/main" id="{225AC707-6B43-4D62-B35C-AED8A25B5AE7}"/>
              </a:ext>
            </a:extLst>
          </p:cNvPr>
          <p:cNvSpPr txBox="1"/>
          <p:nvPr/>
        </p:nvSpPr>
        <p:spPr>
          <a:xfrm>
            <a:off x="3422381" y="2554571"/>
            <a:ext cx="1087893" cy="369332"/>
          </a:xfrm>
          <a:prstGeom prst="rect">
            <a:avLst/>
          </a:prstGeom>
          <a:noFill/>
        </p:spPr>
        <p:txBody>
          <a:bodyPr wrap="square" rtlCol="0">
            <a:spAutoFit/>
          </a:bodyPr>
          <a:lstStyle/>
          <a:p>
            <a:r>
              <a:rPr lang="en-US"/>
              <a:t>AArch64</a:t>
            </a:r>
          </a:p>
        </p:txBody>
      </p:sp>
      <p:graphicFrame>
        <p:nvGraphicFramePr>
          <p:cNvPr id="5" name="Table 5">
            <a:extLst>
              <a:ext uri="{FF2B5EF4-FFF2-40B4-BE49-F238E27FC236}">
                <a16:creationId xmlns:a16="http://schemas.microsoft.com/office/drawing/2014/main" id="{A8AB2E99-BE4B-449C-BDEA-527587A0B7F7}"/>
              </a:ext>
            </a:extLst>
          </p:cNvPr>
          <p:cNvGraphicFramePr>
            <a:graphicFrameLocks noGrp="1"/>
          </p:cNvGraphicFramePr>
          <p:nvPr>
            <p:extLst>
              <p:ext uri="{D42A27DB-BD31-4B8C-83A1-F6EECF244321}">
                <p14:modId xmlns:p14="http://schemas.microsoft.com/office/powerpoint/2010/main" val="1421854429"/>
              </p:ext>
            </p:extLst>
          </p:nvPr>
        </p:nvGraphicFramePr>
        <p:xfrm>
          <a:off x="219294" y="4630726"/>
          <a:ext cx="3017520" cy="1463040"/>
        </p:xfrm>
        <a:graphic>
          <a:graphicData uri="http://schemas.openxmlformats.org/drawingml/2006/table">
            <a:tbl>
              <a:tblPr firstRow="1" bandRow="1">
                <a:tableStyleId>{073A0DAA-6AF3-43AB-8588-CEC1D06C72B9}</a:tableStyleId>
              </a:tblPr>
              <a:tblGrid>
                <a:gridCol w="824649">
                  <a:extLst>
                    <a:ext uri="{9D8B030D-6E8A-4147-A177-3AD203B41FA5}">
                      <a16:colId xmlns:a16="http://schemas.microsoft.com/office/drawing/2014/main" val="1932568475"/>
                    </a:ext>
                  </a:extLst>
                </a:gridCol>
                <a:gridCol w="2192871">
                  <a:extLst>
                    <a:ext uri="{9D8B030D-6E8A-4147-A177-3AD203B41FA5}">
                      <a16:colId xmlns:a16="http://schemas.microsoft.com/office/drawing/2014/main" val="523213194"/>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n-lt"/>
                        </a:rPr>
                        <a:t>Stack as of entry to </a:t>
                      </a:r>
                      <a:r>
                        <a:rPr lang="en-US">
                          <a:latin typeface="Consolas" panose="020B0609020204030204" pitchFamily="49" charset="0"/>
                        </a:rPr>
                        <a:t>foo()</a:t>
                      </a:r>
                    </a:p>
                  </a:txBody>
                  <a:tcPr/>
                </a:tc>
                <a:tc hMerge="1">
                  <a:txBody>
                    <a:bodyPr/>
                    <a:lstStyle/>
                    <a:p>
                      <a:endParaRPr lang="en-US"/>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main</a:t>
                      </a:r>
                      <a:r>
                        <a:rPr lang="en-US"/>
                        <a:t>’s saved RA</a:t>
                      </a:r>
                      <a:endParaRPr lang="en-US">
                        <a:latin typeface="Consolas" panose="020B0609020204030204" pitchFamily="49" charset="0"/>
                      </a:endParaRPr>
                    </a:p>
                  </a:txBody>
                  <a:tcPr/>
                </a:tc>
                <a:extLst>
                  <a:ext uri="{0D108BD9-81ED-4DB2-BD59-A6C34878D82A}">
                    <a16:rowId xmlns:a16="http://schemas.microsoft.com/office/drawing/2014/main" val="3247406807"/>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pad[0]</a:t>
                      </a:r>
                      <a:r>
                        <a:rPr lang="en-US"/>
                        <a:t> … </a:t>
                      </a:r>
                      <a:r>
                        <a:rPr lang="en-US">
                          <a:latin typeface="Consolas" panose="020B0609020204030204" pitchFamily="49" charset="0"/>
                        </a:rPr>
                        <a:t>[15]</a:t>
                      </a:r>
                    </a:p>
                  </a:txBody>
                  <a:tcPr/>
                </a:tc>
                <a:extLst>
                  <a:ext uri="{0D108BD9-81ED-4DB2-BD59-A6C34878D82A}">
                    <a16:rowId xmlns:a16="http://schemas.microsoft.com/office/drawing/2014/main" val="1466743093"/>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sp+0</a:t>
                      </a:r>
                    </a:p>
                  </a:txBody>
                  <a:tcPr/>
                </a:tc>
                <a:tc>
                  <a:txBody>
                    <a:bodyPr/>
                    <a:lstStyle/>
                    <a:p>
                      <a:pPr algn="ctr"/>
                      <a:r>
                        <a:rPr lang="en-US" err="1">
                          <a:latin typeface="Consolas" panose="020B0609020204030204" pitchFamily="49" charset="0"/>
                        </a:rPr>
                        <a:t>buf</a:t>
                      </a:r>
                      <a:r>
                        <a:rPr lang="en-US">
                          <a:latin typeface="Consolas" panose="020B0609020204030204" pitchFamily="49" charset="0"/>
                        </a:rPr>
                        <a:t>[0]</a:t>
                      </a:r>
                      <a:r>
                        <a:rPr lang="en-US"/>
                        <a:t> … [15]</a:t>
                      </a:r>
                      <a:endParaRPr lang="en-US">
                        <a:latin typeface="+mn-lt"/>
                      </a:endParaRPr>
                    </a:p>
                  </a:txBody>
                  <a:tcPr/>
                </a:tc>
                <a:extLst>
                  <a:ext uri="{0D108BD9-81ED-4DB2-BD59-A6C34878D82A}">
                    <a16:rowId xmlns:a16="http://schemas.microsoft.com/office/drawing/2014/main" val="2422379822"/>
                  </a:ext>
                </a:extLst>
              </a:tr>
            </a:tbl>
          </a:graphicData>
        </a:graphic>
      </p:graphicFrame>
      <p:cxnSp>
        <p:nvCxnSpPr>
          <p:cNvPr id="8" name="Straight Arrow Connector 7">
            <a:extLst>
              <a:ext uri="{FF2B5EF4-FFF2-40B4-BE49-F238E27FC236}">
                <a16:creationId xmlns:a16="http://schemas.microsoft.com/office/drawing/2014/main" id="{C280CA84-8C48-49BD-9B9F-922EE627CD32}"/>
              </a:ext>
              <a:ext uri="{C183D7F6-B498-43B3-948B-1728B52AA6E4}">
                <adec:decorative xmlns:adec="http://schemas.microsoft.com/office/drawing/2017/decorative" val="1"/>
              </a:ext>
            </a:extLst>
          </p:cNvPr>
          <p:cNvCxnSpPr>
            <a:cxnSpLocks/>
          </p:cNvCxnSpPr>
          <p:nvPr/>
        </p:nvCxnSpPr>
        <p:spPr>
          <a:xfrm flipH="1">
            <a:off x="3233516" y="6028947"/>
            <a:ext cx="424084" cy="0"/>
          </a:xfrm>
          <a:prstGeom prst="straightConnector1">
            <a:avLst/>
          </a:prstGeom>
          <a:ln>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6B959164-4794-4F50-86D4-69465BC6A74C}"/>
              </a:ext>
            </a:extLst>
          </p:cNvPr>
          <p:cNvSpPr txBox="1"/>
          <p:nvPr/>
        </p:nvSpPr>
        <p:spPr>
          <a:xfrm>
            <a:off x="3336854" y="5668993"/>
            <a:ext cx="1704313" cy="369332"/>
          </a:xfrm>
          <a:prstGeom prst="rect">
            <a:avLst/>
          </a:prstGeom>
          <a:noFill/>
        </p:spPr>
        <p:txBody>
          <a:bodyPr wrap="none" rtlCol="0">
            <a:spAutoFit/>
          </a:bodyPr>
          <a:lstStyle/>
          <a:p>
            <a:r>
              <a:rPr lang="en-US">
                <a:solidFill>
                  <a:schemeClr val="accent2"/>
                </a:solidFill>
                <a:latin typeface="Consolas" panose="020B0609020204030204" pitchFamily="49" charset="0"/>
              </a:rPr>
              <a:t>a0 = &amp;</a:t>
            </a:r>
            <a:r>
              <a:rPr lang="en-US" err="1">
                <a:solidFill>
                  <a:schemeClr val="accent2"/>
                </a:solidFill>
                <a:latin typeface="Consolas" panose="020B0609020204030204" pitchFamily="49" charset="0"/>
              </a:rPr>
              <a:t>buf</a:t>
            </a:r>
            <a:r>
              <a:rPr lang="en-US">
                <a:solidFill>
                  <a:schemeClr val="accent2"/>
                </a:solidFill>
                <a:latin typeface="Consolas" panose="020B0609020204030204" pitchFamily="49" charset="0"/>
              </a:rPr>
              <a:t>[0]</a:t>
            </a:r>
          </a:p>
        </p:txBody>
      </p:sp>
      <p:cxnSp>
        <p:nvCxnSpPr>
          <p:cNvPr id="11" name="Straight Connector 10">
            <a:extLst>
              <a:ext uri="{FF2B5EF4-FFF2-40B4-BE49-F238E27FC236}">
                <a16:creationId xmlns:a16="http://schemas.microsoft.com/office/drawing/2014/main" id="{DC6E84DD-9FAD-126D-B938-AF35C384D220}"/>
              </a:ext>
            </a:extLst>
          </p:cNvPr>
          <p:cNvCxnSpPr>
            <a:stCxn id="31" idx="1"/>
            <a:endCxn id="33" idx="1"/>
          </p:cNvCxnSpPr>
          <p:nvPr/>
        </p:nvCxnSpPr>
        <p:spPr>
          <a:xfrm>
            <a:off x="8614935" y="3303091"/>
            <a:ext cx="1161477" cy="1"/>
          </a:xfrm>
          <a:prstGeom prst="lin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34F99363-92A7-F23B-6628-01C60DC3A119}"/>
              </a:ext>
            </a:extLst>
          </p:cNvPr>
          <p:cNvCxnSpPr>
            <a:stCxn id="29" idx="1"/>
            <a:endCxn id="30" idx="1"/>
          </p:cNvCxnSpPr>
          <p:nvPr/>
        </p:nvCxnSpPr>
        <p:spPr>
          <a:xfrm>
            <a:off x="9331659" y="1693996"/>
            <a:ext cx="444753" cy="240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91974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A9F69-15A9-4B4F-AE26-224AD1A11A97}"/>
              </a:ext>
            </a:extLst>
          </p:cNvPr>
          <p:cNvSpPr>
            <a:spLocks noGrp="1"/>
          </p:cNvSpPr>
          <p:nvPr>
            <p:ph sz="quarter" idx="13"/>
          </p:nvPr>
        </p:nvSpPr>
        <p:spPr>
          <a:xfrm>
            <a:off x="161102" y="1724336"/>
            <a:ext cx="2926080" cy="2620991"/>
          </a:xfrm>
          <a:ln>
            <a:solidFill>
              <a:schemeClr val="bg2">
                <a:lumMod val="50000"/>
              </a:schemeClr>
            </a:solidFill>
          </a:ln>
        </p:spPr>
        <p:txBody>
          <a:bodyPr anchor="ctr">
            <a:noAutofit/>
          </a:bodyPr>
          <a:lstStyle/>
          <a:p>
            <a:pPr marL="0" indent="0">
              <a:spcBef>
                <a:spcPts val="100"/>
              </a:spcBef>
              <a:buNone/>
            </a:pPr>
            <a:r>
              <a:rPr lang="en-US" sz="1600">
                <a:latin typeface="Consolas"/>
                <a:ea typeface="Tahoma"/>
                <a:cs typeface="Tahoma"/>
              </a:rPr>
              <a:t>void foo(char *</a:t>
            </a:r>
            <a:r>
              <a:rPr lang="en-US" sz="1600" err="1">
                <a:latin typeface="Consolas"/>
                <a:ea typeface="Tahoma"/>
                <a:cs typeface="Tahoma"/>
              </a:rPr>
              <a:t>buf</a:t>
            </a:r>
            <a:r>
              <a:rPr lang="en-US" sz="1600">
                <a:latin typeface="Consolas"/>
                <a:ea typeface="Tahoma"/>
                <a:cs typeface="Tahoma"/>
              </a:rPr>
              <a:t>) {</a:t>
            </a:r>
          </a:p>
          <a:p>
            <a:pPr marL="0" indent="0">
              <a:spcBef>
                <a:spcPts val="100"/>
              </a:spcBef>
              <a:buNone/>
            </a:pPr>
            <a:r>
              <a:rPr lang="en-US" sz="1600">
                <a:latin typeface="Consolas"/>
                <a:ea typeface="Tahoma"/>
                <a:cs typeface="Tahoma"/>
              </a:rPr>
              <a:t>  </a:t>
            </a:r>
            <a:r>
              <a:rPr lang="en-US" sz="1600" err="1">
                <a:latin typeface="Consolas"/>
                <a:ea typeface="Tahoma"/>
                <a:cs typeface="Tahoma"/>
              </a:rPr>
              <a:t>buf</a:t>
            </a:r>
            <a:r>
              <a:rPr lang="en-US" sz="1600">
                <a:latin typeface="Consolas"/>
                <a:ea typeface="Tahoma"/>
                <a:cs typeface="Tahoma"/>
              </a:rPr>
              <a:t>[16] = 'A';</a:t>
            </a:r>
          </a:p>
          <a:p>
            <a:pPr marL="0" indent="0">
              <a:spcBef>
                <a:spcPts val="100"/>
              </a:spcBef>
              <a:buNone/>
            </a:pPr>
            <a:r>
              <a:rPr lang="en-US" sz="1600">
                <a:latin typeface="Consolas"/>
                <a:ea typeface="Tahoma"/>
                <a:cs typeface="Tahoma"/>
              </a:rPr>
              <a:t>  buf[32] = 'A';</a:t>
            </a:r>
          </a:p>
          <a:p>
            <a:pPr marL="0" indent="0">
              <a:spcBef>
                <a:spcPts val="100"/>
              </a:spcBef>
              <a:buNone/>
            </a:pPr>
            <a:r>
              <a:rPr lang="en-US" sz="1600">
                <a:latin typeface="Consolas" panose="020B0609020204030204" pitchFamily="49" charset="0"/>
              </a:rPr>
              <a:t>}</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int main(void) {</a:t>
            </a:r>
          </a:p>
          <a:p>
            <a:pPr marL="0" indent="0">
              <a:spcBef>
                <a:spcPts val="100"/>
              </a:spcBef>
              <a:buNone/>
            </a:pPr>
            <a:r>
              <a:rPr lang="en-US" sz="1600">
                <a:latin typeface="Consolas"/>
                <a:ea typeface="Tahoma"/>
                <a:cs typeface="Tahoma"/>
              </a:rPr>
              <a:t>  char pad[16], </a:t>
            </a:r>
            <a:r>
              <a:rPr lang="en-US" sz="1600" err="1">
                <a:latin typeface="Consolas"/>
                <a:ea typeface="Tahoma"/>
                <a:cs typeface="Tahoma"/>
              </a:rPr>
              <a:t>buf</a:t>
            </a:r>
            <a:r>
              <a:rPr lang="en-US" sz="1600">
                <a:latin typeface="Consolas"/>
                <a:ea typeface="Tahoma"/>
                <a:cs typeface="Tahoma"/>
              </a:rPr>
              <a:t>[16];</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a:ea typeface="Tahoma"/>
                <a:cs typeface="Tahoma"/>
              </a:rPr>
              <a:t>  foo(</a:t>
            </a:r>
            <a:r>
              <a:rPr lang="en-US" sz="1600" err="1">
                <a:latin typeface="Consolas"/>
                <a:ea typeface="Tahoma"/>
                <a:cs typeface="Tahoma"/>
              </a:rPr>
              <a:t>buf</a:t>
            </a:r>
            <a:r>
              <a:rPr lang="en-US" sz="1600">
                <a:latin typeface="Consolas"/>
                <a:ea typeface="Tahoma"/>
                <a:cs typeface="Tahoma"/>
              </a:rPr>
              <a:t>);</a:t>
            </a:r>
          </a:p>
          <a:p>
            <a:pPr marL="0" indent="0">
              <a:spcBef>
                <a:spcPts val="100"/>
              </a:spcBef>
              <a:buNone/>
            </a:pPr>
            <a:r>
              <a:rPr lang="en-US" sz="1600">
                <a:latin typeface="Consolas" panose="020B0609020204030204" pitchFamily="49" charset="0"/>
              </a:rPr>
              <a:t>  return 0;</a:t>
            </a:r>
          </a:p>
          <a:p>
            <a:pPr marL="0" indent="0">
              <a:spcBef>
                <a:spcPts val="100"/>
              </a:spcBef>
              <a:buNone/>
            </a:pPr>
            <a:r>
              <a:rPr lang="en-US" sz="1600">
                <a:latin typeface="Consolas" panose="020B0609020204030204" pitchFamily="49" charset="0"/>
              </a:rPr>
              <a:t>}</a:t>
            </a:r>
          </a:p>
        </p:txBody>
      </p:sp>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a:t>Misbehaving C Program: Spatial &amp; Referential Safety Violations</a:t>
            </a:r>
          </a:p>
        </p:txBody>
      </p:sp>
      <p:sp>
        <p:nvSpPr>
          <p:cNvPr id="7" name="Content Placeholder 1">
            <a:extLst>
              <a:ext uri="{FF2B5EF4-FFF2-40B4-BE49-F238E27FC236}">
                <a16:creationId xmlns:a16="http://schemas.microsoft.com/office/drawing/2014/main" id="{1BA800C7-04CA-462E-BB81-C17457B52AEF}"/>
              </a:ext>
            </a:extLst>
          </p:cNvPr>
          <p:cNvSpPr txBox="1">
            <a:spLocks/>
          </p:cNvSpPr>
          <p:nvPr/>
        </p:nvSpPr>
        <p:spPr>
          <a:xfrm>
            <a:off x="6406507" y="905662"/>
            <a:ext cx="5682016" cy="4258341"/>
          </a:xfrm>
          <a:prstGeom prst="rect">
            <a:avLst/>
          </a:prstGeom>
          <a:ln>
            <a:solidFill>
              <a:schemeClr val="bg2">
                <a:lumMod val="50000"/>
              </a:schemeClr>
            </a:solidFill>
          </a:ln>
        </p:spPr>
        <p:txBody>
          <a:bodyPr vert="horz" lIns="91440" tIns="45720" rIns="91440" bIns="45720" rtlCol="0" anchor="t">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a:solidFill>
                  <a:schemeClr val="bg1">
                    <a:lumMod val="50000"/>
                  </a:schemeClr>
                </a:solidFill>
                <a:latin typeface="Consolas" panose="020B0609020204030204" pitchFamily="49" charset="0"/>
              </a:rPr>
              <a:t>foo:</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w8, #65</a:t>
            </a:r>
          </a:p>
          <a:p>
            <a:pPr marL="0" indent="0">
              <a:lnSpc>
                <a:spcPct val="100000"/>
              </a:lnSpc>
              <a:spcBef>
                <a:spcPts val="0"/>
              </a:spcBef>
              <a:buNone/>
            </a:pPr>
            <a:r>
              <a:rPr lang="en-US" sz="1600">
                <a:latin typeface="Consolas"/>
                <a:ea typeface="Tahoma"/>
                <a:cs typeface="Tahoma"/>
              </a:rPr>
              <a:t>  </a:t>
            </a:r>
            <a:r>
              <a:rPr lang="en-US" sz="1600" err="1">
                <a:solidFill>
                  <a:schemeClr val="accent1"/>
                </a:solidFill>
                <a:latin typeface="Consolas"/>
                <a:ea typeface="Tahoma"/>
                <a:cs typeface="Tahoma"/>
              </a:rPr>
              <a:t>strb</a:t>
            </a:r>
            <a:r>
              <a:rPr lang="en-US" sz="1600">
                <a:solidFill>
                  <a:schemeClr val="accent1"/>
                </a:solidFill>
                <a:latin typeface="Consolas"/>
                <a:ea typeface="Tahoma"/>
                <a:cs typeface="Tahoma"/>
              </a:rPr>
              <a:t>    w8, [c0, #16]</a:t>
            </a:r>
          </a:p>
          <a:p>
            <a:pPr marL="0" indent="0">
              <a:lnSpc>
                <a:spcPct val="100000"/>
              </a:lnSpc>
              <a:spcBef>
                <a:spcPts val="0"/>
              </a:spcBef>
              <a:buNone/>
            </a:pPr>
            <a:r>
              <a:rPr lang="en-US" sz="1600">
                <a:latin typeface="Consolas"/>
                <a:ea typeface="Tahoma"/>
                <a:cs typeface="Tahoma"/>
              </a:rPr>
              <a:t>  </a:t>
            </a:r>
            <a:r>
              <a:rPr lang="en-US" sz="1600" err="1">
                <a:solidFill>
                  <a:schemeClr val="accent1"/>
                </a:solidFill>
                <a:latin typeface="Consolas"/>
                <a:ea typeface="Tahoma"/>
                <a:cs typeface="Tahoma"/>
              </a:rPr>
              <a:t>strb</a:t>
            </a:r>
            <a:r>
              <a:rPr lang="en-US" sz="1600">
                <a:solidFill>
                  <a:schemeClr val="accent1"/>
                </a:solidFill>
                <a:latin typeface="Consolas"/>
                <a:ea typeface="Tahoma"/>
                <a:cs typeface="Tahoma"/>
              </a:rPr>
              <a:t>    w8, [c0,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ret</a:t>
            </a:r>
          </a:p>
          <a:p>
            <a:pPr marL="0" indent="0">
              <a:lnSpc>
                <a:spcPct val="100000"/>
              </a:lnSpc>
              <a:spcBef>
                <a:spcPts val="0"/>
              </a:spcBef>
              <a:buNone/>
            </a:pPr>
            <a:r>
              <a:rPr lang="en-US" sz="1600">
                <a:solidFill>
                  <a:schemeClr val="bg1">
                    <a:lumMod val="50000"/>
                  </a:schemeClr>
                </a:solidFill>
                <a:latin typeface="Consolas" panose="020B0609020204030204" pitchFamily="49" charset="0"/>
              </a:rPr>
              <a:t>main:</a:t>
            </a:r>
          </a:p>
          <a:p>
            <a:pPr marL="0" indent="0">
              <a:lnSpc>
                <a:spcPct val="100000"/>
              </a:lnSpc>
              <a:spcBef>
                <a:spcPts val="0"/>
              </a:spcBef>
              <a:buNone/>
            </a:pPr>
            <a:r>
              <a:rPr lang="en-US" sz="1600">
                <a:solidFill>
                  <a:schemeClr val="bg1">
                    <a:lumMod val="50000"/>
                  </a:schemeClr>
                </a:solidFill>
                <a:latin typeface="Consolas"/>
                <a:ea typeface="Tahoma"/>
                <a:cs typeface="Tahoma"/>
              </a:rPr>
              <a:t>  sub     </a:t>
            </a:r>
            <a:r>
              <a:rPr lang="en-US" sz="1600" err="1">
                <a:solidFill>
                  <a:schemeClr val="bg1">
                    <a:lumMod val="50000"/>
                  </a:schemeClr>
                </a:solidFill>
                <a:latin typeface="Consolas"/>
                <a:ea typeface="Tahoma"/>
                <a:cs typeface="Tahoma"/>
              </a:rPr>
              <a:t>csp</a:t>
            </a: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csp</a:t>
            </a:r>
            <a:r>
              <a:rPr lang="en-US" sz="1600">
                <a:solidFill>
                  <a:schemeClr val="bg1">
                    <a:lumMod val="50000"/>
                  </a:schemeClr>
                </a:solidFill>
                <a:latin typeface="Consolas"/>
                <a:ea typeface="Tahoma"/>
                <a:cs typeface="Tahoma"/>
              </a:rPr>
              <a:t>, #64</a:t>
            </a:r>
          </a:p>
          <a:p>
            <a:pPr marL="0" indent="0">
              <a:lnSpc>
                <a:spcPct val="100000"/>
              </a:lnSpc>
              <a:spcBef>
                <a:spcPts val="0"/>
              </a:spcBef>
              <a:buNone/>
            </a:pPr>
            <a:r>
              <a:rPr lang="nb-NO" sz="1600">
                <a:solidFill>
                  <a:schemeClr val="bg1">
                    <a:lumMod val="50000"/>
                  </a:schemeClr>
                </a:solidFill>
                <a:latin typeface="Consolas" panose="020B0609020204030204" pitchFamily="49" charset="0"/>
              </a:rPr>
              <a:t>  stp     c29, c30, [csp, #32]</a:t>
            </a:r>
          </a:p>
          <a:p>
            <a:pPr marL="0" indent="0">
              <a:lnSpc>
                <a:spcPct val="100000"/>
              </a:lnSpc>
              <a:spcBef>
                <a:spcPts val="0"/>
              </a:spcBef>
              <a:buNone/>
            </a:pPr>
            <a:r>
              <a:rPr lang="nb-NO" sz="1600">
                <a:solidFill>
                  <a:schemeClr val="bg1">
                    <a:lumMod val="50000"/>
                  </a:schemeClr>
                </a:solidFill>
                <a:latin typeface="Consolas" panose="020B0609020204030204" pitchFamily="49" charset="0"/>
              </a:rPr>
              <a:t>  add     c29, csp, #32</a:t>
            </a:r>
          </a:p>
          <a:p>
            <a:pPr marL="0" indent="0">
              <a:lnSpc>
                <a:spcPct val="100000"/>
              </a:lnSpc>
              <a:spcBef>
                <a:spcPts val="0"/>
              </a:spcBef>
              <a:buNone/>
            </a:pPr>
            <a:r>
              <a:rPr lang="en-US" sz="1600">
                <a:solidFill>
                  <a:schemeClr val="bg1">
                    <a:lumMod val="50000"/>
                  </a:schemeClr>
                </a:solidFill>
                <a:latin typeface="Consolas"/>
                <a:ea typeface="Tahoma"/>
                <a:cs typeface="Tahoma"/>
              </a:rPr>
              <a:t>  </a:t>
            </a:r>
            <a:r>
              <a:rPr lang="en-US" sz="1600" err="1">
                <a:solidFill>
                  <a:schemeClr val="accent1"/>
                </a:solidFill>
                <a:latin typeface="Consolas"/>
                <a:ea typeface="Tahoma"/>
                <a:cs typeface="Tahoma"/>
              </a:rPr>
              <a:t>scbnds</a:t>
            </a:r>
            <a:r>
              <a:rPr lang="en-US" sz="1600">
                <a:solidFill>
                  <a:schemeClr val="accent1"/>
                </a:solidFill>
                <a:latin typeface="Consolas"/>
                <a:ea typeface="Tahoma"/>
                <a:cs typeface="Tahoma"/>
              </a:rPr>
              <a:t>  c0, </a:t>
            </a:r>
            <a:r>
              <a:rPr lang="en-US" sz="1600" err="1">
                <a:solidFill>
                  <a:schemeClr val="accent1"/>
                </a:solidFill>
                <a:latin typeface="Consolas"/>
                <a:ea typeface="Tahoma"/>
                <a:cs typeface="Tahoma"/>
              </a:rPr>
              <a:t>csp</a:t>
            </a:r>
            <a:r>
              <a:rPr lang="en-US" sz="1600">
                <a:solidFill>
                  <a:schemeClr val="accent1"/>
                </a:solidFill>
                <a:latin typeface="Consolas"/>
                <a:ea typeface="Tahoma"/>
                <a:cs typeface="Tahoma"/>
              </a:rPr>
              <a:t>, #16</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p>
          <a:p>
            <a:pPr marL="0" indent="0">
              <a:lnSpc>
                <a:spcPct val="100000"/>
              </a:lnSpc>
              <a:spcBef>
                <a:spcPts val="0"/>
              </a:spcBef>
              <a:buNone/>
            </a:pPr>
            <a:r>
              <a:rPr lang="en-US" sz="1600">
                <a:solidFill>
                  <a:schemeClr val="bg1">
                    <a:lumMod val="50000"/>
                  </a:schemeClr>
                </a:solidFill>
                <a:latin typeface="Consolas" panose="020B0609020204030204" pitchFamily="49" charset="0"/>
              </a:rPr>
              <a:t>  bl      foo</a:t>
            </a:r>
            <a:br>
              <a:rPr lang="en-US" sz="1600">
                <a:solidFill>
                  <a:schemeClr val="bg1">
                    <a:lumMod val="50000"/>
                  </a:schemeClr>
                </a:solidFill>
                <a:latin typeface="Consolas" panose="020B0609020204030204" pitchFamily="49" charset="0"/>
              </a:rPr>
            </a:b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ldp</a:t>
            </a:r>
            <a:r>
              <a:rPr lang="en-US" sz="1600">
                <a:solidFill>
                  <a:schemeClr val="bg1">
                    <a:lumMod val="50000"/>
                  </a:schemeClr>
                </a:solidFill>
                <a:latin typeface="Consolas"/>
                <a:ea typeface="Tahoma"/>
                <a:cs typeface="Tahoma"/>
              </a:rPr>
              <a:t>     x29, x30, [</a:t>
            </a:r>
            <a:r>
              <a:rPr lang="en-US" sz="1600" err="1">
                <a:solidFill>
                  <a:schemeClr val="bg1">
                    <a:lumMod val="50000"/>
                  </a:schemeClr>
                </a:solidFill>
                <a:latin typeface="Consolas"/>
                <a:ea typeface="Tahoma"/>
                <a:cs typeface="Tahoma"/>
              </a:rPr>
              <a:t>sp</a:t>
            </a:r>
            <a:r>
              <a:rPr lang="en-US" sz="1600">
                <a:solidFill>
                  <a:schemeClr val="bg1">
                    <a:lumMod val="50000"/>
                  </a:schemeClr>
                </a:solidFill>
                <a:latin typeface="Consolas"/>
                <a:ea typeface="Tahoma"/>
                <a:cs typeface="Tahoma"/>
              </a:rPr>
              <a:t>, #32]</a:t>
            </a:r>
          </a:p>
          <a:p>
            <a:pPr marL="0" indent="0">
              <a:lnSpc>
                <a:spcPct val="100000"/>
              </a:lnSpc>
              <a:spcBef>
                <a:spcPts val="0"/>
              </a:spcBef>
              <a:buNone/>
            </a:pPr>
            <a:r>
              <a:rPr lang="en-US" sz="1600">
                <a:solidFill>
                  <a:schemeClr val="bg1">
                    <a:lumMod val="50000"/>
                  </a:schemeClr>
                </a:solidFill>
                <a:latin typeface="Consolas"/>
                <a:ea typeface="Tahoma"/>
                <a:cs typeface="Tahoma"/>
              </a:rPr>
              <a:t>  mov     w0, </a:t>
            </a:r>
            <a:r>
              <a:rPr lang="en-US" sz="1600" err="1">
                <a:solidFill>
                  <a:schemeClr val="bg1">
                    <a:lumMod val="50000"/>
                  </a:schemeClr>
                </a:solidFill>
                <a:latin typeface="Consolas"/>
                <a:ea typeface="Tahoma"/>
                <a:cs typeface="Tahoma"/>
              </a:rPr>
              <a:t>wzr</a:t>
            </a:r>
            <a:endParaRPr lang="en-US" sz="1600">
              <a:solidFill>
                <a:schemeClr val="bg1">
                  <a:lumMod val="50000"/>
                </a:schemeClr>
              </a:solidFill>
              <a:latin typeface="Consolas"/>
              <a:ea typeface="Tahoma"/>
              <a:cs typeface="Tahoma"/>
            </a:endParaRPr>
          </a:p>
          <a:p>
            <a:pPr marL="0" indent="0">
              <a:lnSpc>
                <a:spcPct val="100000"/>
              </a:lnSpc>
              <a:spcBef>
                <a:spcPts val="0"/>
              </a:spcBef>
              <a:buNone/>
            </a:pPr>
            <a:r>
              <a:rPr lang="en-US" sz="1600">
                <a:solidFill>
                  <a:schemeClr val="bg1">
                    <a:lumMod val="50000"/>
                  </a:schemeClr>
                </a:solidFill>
                <a:latin typeface="Consolas"/>
                <a:ea typeface="Tahoma"/>
                <a:cs typeface="Tahoma"/>
              </a:rPr>
              <a:t>  add     </a:t>
            </a:r>
            <a:r>
              <a:rPr lang="en-US" sz="1600" err="1">
                <a:solidFill>
                  <a:schemeClr val="bg1">
                    <a:lumMod val="50000"/>
                  </a:schemeClr>
                </a:solidFill>
                <a:latin typeface="Consolas"/>
                <a:ea typeface="Tahoma"/>
                <a:cs typeface="Tahoma"/>
              </a:rPr>
              <a:t>sp</a:t>
            </a: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sp</a:t>
            </a:r>
            <a:r>
              <a:rPr lang="en-US" sz="1600">
                <a:solidFill>
                  <a:schemeClr val="bg1">
                    <a:lumMod val="50000"/>
                  </a:schemeClr>
                </a:solidFill>
                <a:latin typeface="Consolas"/>
                <a:ea typeface="Tahoma"/>
                <a:cs typeface="Tahoma"/>
              </a:rPr>
              <a:t>, #48</a:t>
            </a:r>
          </a:p>
          <a:p>
            <a:pPr marL="0" indent="0">
              <a:lnSpc>
                <a:spcPct val="100000"/>
              </a:lnSpc>
              <a:spcBef>
                <a:spcPts val="0"/>
              </a:spcBef>
              <a:buNone/>
            </a:pPr>
            <a:r>
              <a:rPr lang="en-US" sz="1600">
                <a:solidFill>
                  <a:schemeClr val="bg1">
                    <a:lumMod val="50000"/>
                  </a:schemeClr>
                </a:solidFill>
                <a:latin typeface="Consolas" panose="020B0609020204030204" pitchFamily="49" charset="0"/>
              </a:rPr>
              <a:t>  ret     // c30</a:t>
            </a:r>
          </a:p>
        </p:txBody>
      </p:sp>
      <p:cxnSp>
        <p:nvCxnSpPr>
          <p:cNvPr id="9" name="Straight Arrow Connector 8">
            <a:extLst>
              <a:ext uri="{FF2B5EF4-FFF2-40B4-BE49-F238E27FC236}">
                <a16:creationId xmlns:a16="http://schemas.microsoft.com/office/drawing/2014/main" id="{C0D72A9E-1A30-4595-B9E9-809DF6DFCA27}"/>
              </a:ext>
              <a:ext uri="{C183D7F6-B498-43B3-948B-1728B52AA6E4}">
                <adec:decorative xmlns:adec="http://schemas.microsoft.com/office/drawing/2017/decorative" val="1"/>
              </a:ext>
            </a:extLst>
          </p:cNvPr>
          <p:cNvCxnSpPr>
            <a:cxnSpLocks/>
            <a:stCxn id="2" idx="3"/>
            <a:endCxn id="7" idx="1"/>
          </p:cNvCxnSpPr>
          <p:nvPr/>
        </p:nvCxnSpPr>
        <p:spPr>
          <a:xfrm>
            <a:off x="3087182" y="3034832"/>
            <a:ext cx="33193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44</a:t>
            </a:fld>
            <a:endParaRPr lang="en-US">
              <a:solidFill>
                <a:prstClr val="white">
                  <a:lumMod val="50000"/>
                </a:prstClr>
              </a:solidFill>
            </a:endParaRPr>
          </a:p>
        </p:txBody>
      </p:sp>
      <p:sp>
        <p:nvSpPr>
          <p:cNvPr id="29" name="Right Brace 28">
            <a:extLst>
              <a:ext uri="{FF2B5EF4-FFF2-40B4-BE49-F238E27FC236}">
                <a16:creationId xmlns:a16="http://schemas.microsoft.com/office/drawing/2014/main" id="{1EA70407-9FA7-4476-BEA3-6E53FFAC2988}"/>
              </a:ext>
              <a:ext uri="{C183D7F6-B498-43B3-948B-1728B52AA6E4}">
                <adec:decorative xmlns:adec="http://schemas.microsoft.com/office/drawing/2017/decorative" val="1"/>
              </a:ext>
            </a:extLst>
          </p:cNvPr>
          <p:cNvSpPr/>
          <p:nvPr/>
        </p:nvSpPr>
        <p:spPr>
          <a:xfrm>
            <a:off x="9130957" y="1428410"/>
            <a:ext cx="200702" cy="531172"/>
          </a:xfrm>
          <a:prstGeom prst="rightBrace">
            <a:avLst/>
          </a:prstGeom>
          <a:ln>
            <a:solidFill>
              <a:schemeClr val="accent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3367EE77-2B09-42B6-A035-653064C586EF}"/>
              </a:ext>
            </a:extLst>
          </p:cNvPr>
          <p:cNvSpPr txBox="1"/>
          <p:nvPr/>
        </p:nvSpPr>
        <p:spPr>
          <a:xfrm>
            <a:off x="9776412" y="1373236"/>
            <a:ext cx="1780127" cy="646331"/>
          </a:xfrm>
          <a:prstGeom prst="rect">
            <a:avLst/>
          </a:prstGeom>
          <a:noFill/>
        </p:spPr>
        <p:txBody>
          <a:bodyPr wrap="square" rtlCol="0">
            <a:spAutoFit/>
          </a:bodyPr>
          <a:lstStyle/>
          <a:p>
            <a:pPr algn="ctr"/>
            <a:r>
              <a:rPr lang="en-US">
                <a:solidFill>
                  <a:schemeClr val="accent1"/>
                </a:solidFill>
              </a:rPr>
              <a:t>Stores relative to capability in c0</a:t>
            </a:r>
          </a:p>
        </p:txBody>
      </p:sp>
      <p:sp>
        <p:nvSpPr>
          <p:cNvPr id="31" name="Right Brace 30">
            <a:extLst>
              <a:ext uri="{FF2B5EF4-FFF2-40B4-BE49-F238E27FC236}">
                <a16:creationId xmlns:a16="http://schemas.microsoft.com/office/drawing/2014/main" id="{4B1B2EBF-AFAB-44C8-81A7-F5E4ABD063C0}"/>
              </a:ext>
              <a:ext uri="{C183D7F6-B498-43B3-948B-1728B52AA6E4}">
                <adec:decorative xmlns:adec="http://schemas.microsoft.com/office/drawing/2017/decorative" val="1"/>
              </a:ext>
            </a:extLst>
          </p:cNvPr>
          <p:cNvSpPr/>
          <p:nvPr/>
        </p:nvSpPr>
        <p:spPr>
          <a:xfrm>
            <a:off x="9046813" y="3210758"/>
            <a:ext cx="200702" cy="184666"/>
          </a:xfrm>
          <a:prstGeom prst="rightBrace">
            <a:avLst/>
          </a:prstGeom>
          <a:ln>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265829E4-52E7-4374-9035-95C8FC07D9B0}"/>
              </a:ext>
            </a:extLst>
          </p:cNvPr>
          <p:cNvSpPr txBox="1"/>
          <p:nvPr/>
        </p:nvSpPr>
        <p:spPr>
          <a:xfrm>
            <a:off x="9776412" y="2979926"/>
            <a:ext cx="1896233" cy="646331"/>
          </a:xfrm>
          <a:prstGeom prst="rect">
            <a:avLst/>
          </a:prstGeom>
          <a:noFill/>
        </p:spPr>
        <p:txBody>
          <a:bodyPr wrap="square" rtlCol="0">
            <a:spAutoFit/>
          </a:bodyPr>
          <a:lstStyle/>
          <a:p>
            <a:pPr algn="ctr"/>
            <a:r>
              <a:rPr lang="en-US">
                <a:solidFill>
                  <a:schemeClr val="accent1"/>
                </a:solidFill>
              </a:rPr>
              <a:t>x0 holds </a:t>
            </a:r>
            <a:r>
              <a:rPr lang="en-US" i="1">
                <a:solidFill>
                  <a:schemeClr val="accent1"/>
                </a:solidFill>
              </a:rPr>
              <a:t>cap to</a:t>
            </a:r>
            <a:r>
              <a:rPr lang="en-US">
                <a:solidFill>
                  <a:schemeClr val="accent1"/>
                </a:solidFill>
              </a:rPr>
              <a:t> </a:t>
            </a:r>
            <a:r>
              <a:rPr lang="en-US" err="1">
                <a:solidFill>
                  <a:schemeClr val="accent1"/>
                </a:solidFill>
                <a:latin typeface="Consolas" panose="020B0609020204030204" pitchFamily="49" charset="0"/>
              </a:rPr>
              <a:t>buf</a:t>
            </a:r>
            <a:r>
              <a:rPr lang="en-US">
                <a:solidFill>
                  <a:schemeClr val="accent1"/>
                </a:solidFill>
              </a:rPr>
              <a:t> on stack</a:t>
            </a:r>
            <a:endParaRPr lang="en-US">
              <a:solidFill>
                <a:schemeClr val="accent1"/>
              </a:solidFill>
              <a:latin typeface="Consolas" panose="020B0609020204030204" pitchFamily="49" charset="0"/>
            </a:endParaRPr>
          </a:p>
        </p:txBody>
      </p:sp>
      <p:sp>
        <p:nvSpPr>
          <p:cNvPr id="19" name="TextBox 18">
            <a:extLst>
              <a:ext uri="{FF2B5EF4-FFF2-40B4-BE49-F238E27FC236}">
                <a16:creationId xmlns:a16="http://schemas.microsoft.com/office/drawing/2014/main" id="{225AC707-6B43-4D62-B35C-AED8A25B5AE7}"/>
              </a:ext>
            </a:extLst>
          </p:cNvPr>
          <p:cNvSpPr txBox="1"/>
          <p:nvPr/>
        </p:nvSpPr>
        <p:spPr>
          <a:xfrm>
            <a:off x="3422381" y="2554571"/>
            <a:ext cx="1087893" cy="369332"/>
          </a:xfrm>
          <a:prstGeom prst="rect">
            <a:avLst/>
          </a:prstGeom>
          <a:noFill/>
        </p:spPr>
        <p:txBody>
          <a:bodyPr wrap="square" rtlCol="0">
            <a:spAutoFit/>
          </a:bodyPr>
          <a:lstStyle/>
          <a:p>
            <a:r>
              <a:rPr lang="en-US"/>
              <a:t>Morello</a:t>
            </a:r>
          </a:p>
        </p:txBody>
      </p:sp>
      <p:cxnSp>
        <p:nvCxnSpPr>
          <p:cNvPr id="11" name="Straight Connector 10">
            <a:extLst>
              <a:ext uri="{FF2B5EF4-FFF2-40B4-BE49-F238E27FC236}">
                <a16:creationId xmlns:a16="http://schemas.microsoft.com/office/drawing/2014/main" id="{DC6E84DD-9FAD-126D-B938-AF35C384D220}"/>
              </a:ext>
            </a:extLst>
          </p:cNvPr>
          <p:cNvCxnSpPr>
            <a:stCxn id="31" idx="1"/>
            <a:endCxn id="33" idx="1"/>
          </p:cNvCxnSpPr>
          <p:nvPr/>
        </p:nvCxnSpPr>
        <p:spPr>
          <a:xfrm>
            <a:off x="9247515" y="3303091"/>
            <a:ext cx="528897" cy="1"/>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34F99363-92A7-F23B-6628-01C60DC3A119}"/>
              </a:ext>
            </a:extLst>
          </p:cNvPr>
          <p:cNvCxnSpPr>
            <a:stCxn id="29" idx="1"/>
            <a:endCxn id="30" idx="1"/>
          </p:cNvCxnSpPr>
          <p:nvPr/>
        </p:nvCxnSpPr>
        <p:spPr>
          <a:xfrm>
            <a:off x="9331659" y="1693996"/>
            <a:ext cx="444753" cy="2406"/>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graphicFrame>
        <p:nvGraphicFramePr>
          <p:cNvPr id="6" name="Table 5">
            <a:extLst>
              <a:ext uri="{FF2B5EF4-FFF2-40B4-BE49-F238E27FC236}">
                <a16:creationId xmlns:a16="http://schemas.microsoft.com/office/drawing/2014/main" id="{B0738A79-383B-2B10-3BFF-34C03FB59F78}"/>
              </a:ext>
            </a:extLst>
          </p:cNvPr>
          <p:cNvGraphicFramePr>
            <a:graphicFrameLocks noGrp="1"/>
          </p:cNvGraphicFramePr>
          <p:nvPr>
            <p:extLst>
              <p:ext uri="{D42A27DB-BD31-4B8C-83A1-F6EECF244321}">
                <p14:modId xmlns:p14="http://schemas.microsoft.com/office/powerpoint/2010/main" val="1774158214"/>
              </p:ext>
            </p:extLst>
          </p:nvPr>
        </p:nvGraphicFramePr>
        <p:xfrm>
          <a:off x="219456" y="4626864"/>
          <a:ext cx="3018175" cy="1463040"/>
        </p:xfrm>
        <a:graphic>
          <a:graphicData uri="http://schemas.openxmlformats.org/drawingml/2006/table">
            <a:tbl>
              <a:tblPr firstRow="1" bandRow="1">
                <a:tableStyleId>{073A0DAA-6AF3-43AB-8588-CEC1D06C72B9}</a:tableStyleId>
              </a:tblPr>
              <a:tblGrid>
                <a:gridCol w="820373">
                  <a:extLst>
                    <a:ext uri="{9D8B030D-6E8A-4147-A177-3AD203B41FA5}">
                      <a16:colId xmlns:a16="http://schemas.microsoft.com/office/drawing/2014/main" val="1932568475"/>
                    </a:ext>
                  </a:extLst>
                </a:gridCol>
                <a:gridCol w="1989522">
                  <a:extLst>
                    <a:ext uri="{9D8B030D-6E8A-4147-A177-3AD203B41FA5}">
                      <a16:colId xmlns:a16="http://schemas.microsoft.com/office/drawing/2014/main" val="523213194"/>
                    </a:ext>
                  </a:extLst>
                </a:gridCol>
                <a:gridCol w="208280">
                  <a:extLst>
                    <a:ext uri="{9D8B030D-6E8A-4147-A177-3AD203B41FA5}">
                      <a16:colId xmlns:a16="http://schemas.microsoft.com/office/drawing/2014/main" val="2891056428"/>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n-lt"/>
                        </a:rPr>
                        <a:t>Stack as of entry to </a:t>
                      </a:r>
                      <a:r>
                        <a:rPr lang="en-US">
                          <a:latin typeface="Consolas" panose="020B0609020204030204" pitchFamily="49" charset="0"/>
                        </a:rPr>
                        <a:t>foo()</a:t>
                      </a:r>
                    </a:p>
                  </a:txBody>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accent4">
                              <a:lumMod val="75000"/>
                            </a:schemeClr>
                          </a:solidFill>
                          <a:latin typeface="Consolas" panose="020B0609020204030204" pitchFamily="49" charset="0"/>
                        </a:rPr>
                        <a:t>V</a:t>
                      </a:r>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main</a:t>
                      </a:r>
                      <a:r>
                        <a:rPr lang="en-US"/>
                        <a:t>’s saved RA</a:t>
                      </a:r>
                      <a:endParaRPr lang="en-US">
                        <a:latin typeface="Consolas" panose="020B0609020204030204" pitchFamily="49"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accent4">
                              <a:lumMod val="75000"/>
                            </a:schemeClr>
                          </a:solidFill>
                          <a:latin typeface="Consolas" panose="020B0609020204030204" pitchFamily="49" charset="0"/>
                        </a:rPr>
                        <a:t>1</a:t>
                      </a:r>
                    </a:p>
                  </a:txBody>
                  <a:tcPr anchor="ctr"/>
                </a:tc>
                <a:extLst>
                  <a:ext uri="{0D108BD9-81ED-4DB2-BD59-A6C34878D82A}">
                    <a16:rowId xmlns:a16="http://schemas.microsoft.com/office/drawing/2014/main" val="2483768975"/>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pad[0]</a:t>
                      </a:r>
                      <a:r>
                        <a:rPr lang="en-US"/>
                        <a:t> … </a:t>
                      </a:r>
                      <a:r>
                        <a:rPr lang="en-US">
                          <a:latin typeface="Consolas" panose="020B0609020204030204" pitchFamily="49" charset="0"/>
                        </a:rPr>
                        <a:t>[15]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accent4">
                              <a:lumMod val="75000"/>
                            </a:schemeClr>
                          </a:solidFill>
                          <a:latin typeface="Consolas" panose="020B0609020204030204" pitchFamily="49" charset="0"/>
                        </a:rPr>
                        <a:t>0</a:t>
                      </a:r>
                    </a:p>
                  </a:txBody>
                  <a:tcPr/>
                </a:tc>
                <a:extLst>
                  <a:ext uri="{0D108BD9-81ED-4DB2-BD59-A6C34878D82A}">
                    <a16:rowId xmlns:a16="http://schemas.microsoft.com/office/drawing/2014/main" val="1466743093"/>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sp+0</a:t>
                      </a:r>
                    </a:p>
                  </a:txBody>
                  <a:tcPr/>
                </a:tc>
                <a:tc>
                  <a:txBody>
                    <a:bodyPr/>
                    <a:lstStyle/>
                    <a:p>
                      <a:pPr algn="ctr"/>
                      <a:r>
                        <a:rPr lang="en-US" err="1">
                          <a:latin typeface="Consolas" panose="020B0609020204030204" pitchFamily="49" charset="0"/>
                        </a:rPr>
                        <a:t>buf</a:t>
                      </a:r>
                      <a:r>
                        <a:rPr lang="en-US">
                          <a:latin typeface="Consolas" panose="020B0609020204030204" pitchFamily="49" charset="0"/>
                        </a:rPr>
                        <a:t>[0]</a:t>
                      </a:r>
                      <a:r>
                        <a:rPr lang="en-US"/>
                        <a:t> … [15]</a:t>
                      </a:r>
                      <a:endParaRPr lang="en-US">
                        <a:latin typeface="+mn-lt"/>
                      </a:endParaRPr>
                    </a:p>
                  </a:txBody>
                  <a:tcPr/>
                </a:tc>
                <a:tc>
                  <a:txBody>
                    <a:bodyPr/>
                    <a:lstStyle/>
                    <a:p>
                      <a:pPr algn="ctr"/>
                      <a:r>
                        <a:rPr lang="en-US">
                          <a:solidFill>
                            <a:schemeClr val="accent4">
                              <a:lumMod val="75000"/>
                            </a:schemeClr>
                          </a:solidFill>
                          <a:latin typeface="Consolas" panose="020B0609020204030204" pitchFamily="49" charset="0"/>
                        </a:rPr>
                        <a:t>0</a:t>
                      </a:r>
                    </a:p>
                  </a:txBody>
                  <a:tcPr/>
                </a:tc>
                <a:extLst>
                  <a:ext uri="{0D108BD9-81ED-4DB2-BD59-A6C34878D82A}">
                    <a16:rowId xmlns:a16="http://schemas.microsoft.com/office/drawing/2014/main" val="2422379822"/>
                  </a:ext>
                </a:extLst>
              </a:tr>
            </a:tbl>
          </a:graphicData>
        </a:graphic>
      </p:graphicFrame>
      <p:sp>
        <p:nvSpPr>
          <p:cNvPr id="12" name="Left Bracket 11">
            <a:extLst>
              <a:ext uri="{FF2B5EF4-FFF2-40B4-BE49-F238E27FC236}">
                <a16:creationId xmlns:a16="http://schemas.microsoft.com/office/drawing/2014/main" id="{1312C9C3-D6F0-853B-AF18-711E5E19CB02}"/>
              </a:ext>
            </a:extLst>
          </p:cNvPr>
          <p:cNvSpPr/>
          <p:nvPr/>
        </p:nvSpPr>
        <p:spPr>
          <a:xfrm flipH="1">
            <a:off x="3283996" y="5720572"/>
            <a:ext cx="115174" cy="369332"/>
          </a:xfrm>
          <a:prstGeom prst="leftBracket">
            <a:avLst/>
          </a:prstGeom>
          <a:ln>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61F4FECB-DFC3-C0D6-1CFE-501231B011F9}"/>
              </a:ext>
            </a:extLst>
          </p:cNvPr>
          <p:cNvSpPr txBox="1"/>
          <p:nvPr/>
        </p:nvSpPr>
        <p:spPr>
          <a:xfrm>
            <a:off x="3399170" y="5617240"/>
            <a:ext cx="564578" cy="369332"/>
          </a:xfrm>
          <a:prstGeom prst="rect">
            <a:avLst/>
          </a:prstGeom>
          <a:noFill/>
        </p:spPr>
        <p:txBody>
          <a:bodyPr wrap="none" rtlCol="0">
            <a:spAutoFit/>
          </a:bodyPr>
          <a:lstStyle/>
          <a:p>
            <a:r>
              <a:rPr lang="en-US">
                <a:solidFill>
                  <a:schemeClr val="accent1"/>
                </a:solidFill>
                <a:latin typeface="Consolas" panose="020B0609020204030204" pitchFamily="49" charset="0"/>
              </a:rPr>
              <a:t>ca0</a:t>
            </a:r>
          </a:p>
        </p:txBody>
      </p:sp>
      <p:cxnSp>
        <p:nvCxnSpPr>
          <p:cNvPr id="16" name="Straight Arrow Connector 15">
            <a:extLst>
              <a:ext uri="{FF2B5EF4-FFF2-40B4-BE49-F238E27FC236}">
                <a16:creationId xmlns:a16="http://schemas.microsoft.com/office/drawing/2014/main" id="{70690CEF-6275-53D7-E7D8-1718EF0AAC94}"/>
              </a:ext>
            </a:extLst>
          </p:cNvPr>
          <p:cNvCxnSpPr>
            <a:cxnSpLocks/>
          </p:cNvCxnSpPr>
          <p:nvPr/>
        </p:nvCxnSpPr>
        <p:spPr>
          <a:xfrm flipH="1">
            <a:off x="3237631" y="5986572"/>
            <a:ext cx="323079" cy="0"/>
          </a:xfrm>
          <a:prstGeom prst="straightConnector1">
            <a:avLst/>
          </a:prstGeom>
          <a:ln>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363A5EC6-7BC5-95F6-BB5E-40F64AF6BE76}"/>
              </a:ext>
            </a:extLst>
          </p:cNvPr>
          <p:cNvSpPr txBox="1"/>
          <p:nvPr/>
        </p:nvSpPr>
        <p:spPr>
          <a:xfrm>
            <a:off x="4258056" y="5119658"/>
            <a:ext cx="8036174" cy="923330"/>
          </a:xfrm>
          <a:prstGeom prst="rect">
            <a:avLst/>
          </a:prstGeom>
          <a:noFill/>
        </p:spPr>
        <p:txBody>
          <a:bodyPr wrap="none" rtlCol="0">
            <a:spAutoFit/>
          </a:bodyPr>
          <a:lstStyle/>
          <a:p>
            <a:r>
              <a:rPr lang="en-US">
                <a:latin typeface="Consolas" panose="020B0609020204030204" pitchFamily="49" charset="0"/>
              </a:rPr>
              <a:t>Program received signal </a:t>
            </a:r>
            <a:r>
              <a:rPr lang="en-US">
                <a:solidFill>
                  <a:schemeClr val="accent1"/>
                </a:solidFill>
                <a:latin typeface="Consolas" panose="020B0609020204030204" pitchFamily="49" charset="0"/>
              </a:rPr>
              <a:t>SIGPROT</a:t>
            </a:r>
            <a:r>
              <a:rPr lang="en-US">
                <a:latin typeface="Consolas" panose="020B0609020204030204" pitchFamily="49" charset="0"/>
              </a:rPr>
              <a:t>, CHERI protection violation</a:t>
            </a:r>
          </a:p>
          <a:p>
            <a:r>
              <a:rPr lang="en-US">
                <a:solidFill>
                  <a:schemeClr val="accent1"/>
                </a:solidFill>
                <a:latin typeface="Consolas" panose="020B0609020204030204" pitchFamily="49" charset="0"/>
              </a:rPr>
              <a:t>Capability bounds fault</a:t>
            </a:r>
            <a:r>
              <a:rPr lang="en-US">
                <a:latin typeface="Consolas" panose="020B0609020204030204" pitchFamily="49" charset="0"/>
              </a:rPr>
              <a:t> </a:t>
            </a:r>
            <a:br>
              <a:rPr lang="en-US">
                <a:latin typeface="Consolas" panose="020B0609020204030204" pitchFamily="49" charset="0"/>
              </a:rPr>
            </a:br>
            <a:r>
              <a:rPr lang="en-US">
                <a:latin typeface="Consolas" panose="020B0609020204030204" pitchFamily="49" charset="0"/>
              </a:rPr>
              <a:t>… in foo (</a:t>
            </a:r>
            <a:r>
              <a:rPr lang="en-US" err="1">
                <a:latin typeface="Consolas" panose="020B0609020204030204" pitchFamily="49" charset="0"/>
              </a:rPr>
              <a:t>buf</a:t>
            </a:r>
            <a:r>
              <a:rPr lang="en-US">
                <a:latin typeface="Consolas" panose="020B0609020204030204" pitchFamily="49" charset="0"/>
              </a:rPr>
              <a:t>=0x3fffdfff70 [rwRW,0x3fffdfff70-0x3fffdfff80] …)</a:t>
            </a:r>
          </a:p>
        </p:txBody>
      </p:sp>
      <p:sp>
        <p:nvSpPr>
          <p:cNvPr id="20" name="TextBox 19">
            <a:extLst>
              <a:ext uri="{FF2B5EF4-FFF2-40B4-BE49-F238E27FC236}">
                <a16:creationId xmlns:a16="http://schemas.microsoft.com/office/drawing/2014/main" id="{A989E060-CFB6-88E5-9604-53D495CB13A0}"/>
              </a:ext>
            </a:extLst>
          </p:cNvPr>
          <p:cNvSpPr txBox="1"/>
          <p:nvPr/>
        </p:nvSpPr>
        <p:spPr>
          <a:xfrm>
            <a:off x="4258056" y="4750326"/>
            <a:ext cx="1038554" cy="369332"/>
          </a:xfrm>
          <a:prstGeom prst="rect">
            <a:avLst/>
          </a:prstGeom>
          <a:noFill/>
        </p:spPr>
        <p:txBody>
          <a:bodyPr wrap="none" rtlCol="0">
            <a:spAutoFit/>
          </a:bodyPr>
          <a:lstStyle/>
          <a:p>
            <a:r>
              <a:rPr lang="en-US" err="1"/>
              <a:t>gdb</a:t>
            </a:r>
            <a:r>
              <a:rPr lang="en-US"/>
              <a:t> says:</a:t>
            </a:r>
          </a:p>
        </p:txBody>
      </p:sp>
      <p:cxnSp>
        <p:nvCxnSpPr>
          <p:cNvPr id="21" name="Connector: Elbow 20">
            <a:extLst>
              <a:ext uri="{FF2B5EF4-FFF2-40B4-BE49-F238E27FC236}">
                <a16:creationId xmlns:a16="http://schemas.microsoft.com/office/drawing/2014/main" id="{C680ECF5-8A91-724F-344C-D0C76A4F370E}"/>
              </a:ext>
            </a:extLst>
          </p:cNvPr>
          <p:cNvCxnSpPr/>
          <p:nvPr/>
        </p:nvCxnSpPr>
        <p:spPr>
          <a:xfrm rot="5400000" flipH="1" flipV="1">
            <a:off x="4299389" y="2935954"/>
            <a:ext cx="3819101" cy="1102179"/>
          </a:xfrm>
          <a:prstGeom prst="bentConnector3">
            <a:avLst>
              <a:gd name="adj1" fmla="val 100023"/>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C1705DC-CC5A-D0BE-9213-AFBFB0BC8B30}"/>
              </a:ext>
            </a:extLst>
          </p:cNvPr>
          <p:cNvSpPr txBox="1"/>
          <p:nvPr/>
        </p:nvSpPr>
        <p:spPr>
          <a:xfrm>
            <a:off x="0" y="6488668"/>
            <a:ext cx="3959354" cy="369332"/>
          </a:xfrm>
          <a:prstGeom prst="rect">
            <a:avLst/>
          </a:prstGeom>
          <a:noFill/>
        </p:spPr>
        <p:txBody>
          <a:bodyPr wrap="none" rtlCol="0">
            <a:spAutoFit/>
          </a:bodyPr>
          <a:lstStyle/>
          <a:p>
            <a:r>
              <a:rPr lang="it-IT">
                <a:hlinkClick r:id="rId3"/>
              </a:rPr>
              <a:t>CHERI C/C++ Programming Guide (2020)</a:t>
            </a:r>
            <a:endParaRPr lang="en-US"/>
          </a:p>
        </p:txBody>
      </p:sp>
    </p:spTree>
    <p:extLst>
      <p:ext uri="{BB962C8B-B14F-4D97-AF65-F5344CB8AC3E}">
        <p14:creationId xmlns:p14="http://schemas.microsoft.com/office/powerpoint/2010/main" val="67141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3" grpId="0"/>
      <p:bldP spid="12" grpId="0" animBg="1"/>
      <p:bldP spid="13" grpId="0"/>
      <p:bldP spid="18"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41404B-724C-5E69-D4D9-6479D430041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3" name="Content Placeholder 2">
            <a:extLst>
              <a:ext uri="{FF2B5EF4-FFF2-40B4-BE49-F238E27FC236}">
                <a16:creationId xmlns:a16="http://schemas.microsoft.com/office/drawing/2014/main" id="{8956BB3F-29C9-8DBD-A336-83375ACF4322}"/>
              </a:ext>
            </a:extLst>
          </p:cNvPr>
          <p:cNvSpPr>
            <a:spLocks noGrp="1"/>
          </p:cNvSpPr>
          <p:nvPr>
            <p:ph sz="quarter" idx="13"/>
          </p:nvPr>
        </p:nvSpPr>
        <p:spPr/>
        <p:txBody>
          <a:bodyPr anchor="ctr"/>
          <a:lstStyle/>
          <a:p>
            <a:r>
              <a:rPr lang="en-US"/>
              <a:t>CHERI is </a:t>
            </a:r>
            <a:r>
              <a:rPr lang="en-US" i="1"/>
              <a:t>secret-free</a:t>
            </a:r>
            <a:r>
              <a:rPr lang="en-US"/>
              <a:t> and </a:t>
            </a:r>
            <a:r>
              <a:rPr lang="en-US" i="1"/>
              <a:t>deterministic</a:t>
            </a:r>
            <a:r>
              <a:rPr lang="en-US"/>
              <a:t>, in contrast to PAC and MTE.</a:t>
            </a:r>
          </a:p>
          <a:p>
            <a:endParaRPr lang="en-US"/>
          </a:p>
          <a:p>
            <a:r>
              <a:rPr lang="en-US"/>
              <a:t>An adversary cannot forge a capability </a:t>
            </a:r>
            <a:r>
              <a:rPr lang="en-US" i="1"/>
              <a:t>even if they know every bit of system state</a:t>
            </a:r>
            <a:r>
              <a:rPr lang="en-US"/>
              <a:t>.</a:t>
            </a:r>
          </a:p>
          <a:p>
            <a:pPr lvl="1"/>
            <a:r>
              <a:rPr lang="en-US"/>
              <a:t>No MTE colors, PAC secrets, ASLR slide, …</a:t>
            </a:r>
          </a:p>
          <a:p>
            <a:pPr lvl="1"/>
            <a:r>
              <a:rPr lang="en-US"/>
              <a:t>Can’t re-inject </a:t>
            </a:r>
            <a:r>
              <a:rPr lang="en-US" i="1"/>
              <a:t>data</a:t>
            </a:r>
            <a:r>
              <a:rPr lang="en-US"/>
              <a:t> as </a:t>
            </a:r>
            <a:r>
              <a:rPr lang="en-US" i="1"/>
              <a:t>pointers</a:t>
            </a:r>
            <a:r>
              <a:rPr lang="en-US"/>
              <a:t>: no more </a:t>
            </a:r>
            <a:r>
              <a:rPr lang="en-US">
                <a:hlinkClick r:id="rId3"/>
              </a:rPr>
              <a:t>Smashing The Stack For Fun And Profit</a:t>
            </a:r>
            <a:r>
              <a:rPr lang="en-US"/>
              <a:t> </a:t>
            </a:r>
            <a:r>
              <a:rPr lang="en-US" i="1"/>
              <a:t>even ignoring bounds</a:t>
            </a:r>
            <a:endParaRPr lang="en-US"/>
          </a:p>
          <a:p>
            <a:pPr lvl="1"/>
            <a:r>
              <a:rPr lang="en-US" i="1"/>
              <a:t>Speculative execution</a:t>
            </a:r>
            <a:r>
              <a:rPr lang="en-US"/>
              <a:t> not a threat to protection mechanism</a:t>
            </a:r>
          </a:p>
          <a:p>
            <a:pPr lvl="1"/>
            <a:endParaRPr lang="en-US"/>
          </a:p>
          <a:p>
            <a:r>
              <a:rPr lang="en-US"/>
              <a:t>Out-of-bounds or invalid dereference </a:t>
            </a:r>
            <a:r>
              <a:rPr lang="en-US" i="1"/>
              <a:t>always</a:t>
            </a:r>
            <a:r>
              <a:rPr lang="en-US"/>
              <a:t> traps.</a:t>
            </a:r>
          </a:p>
          <a:p>
            <a:r>
              <a:rPr lang="en-US"/>
              <a:t>Byte-level corruption or attempts to widen bounds </a:t>
            </a:r>
            <a:r>
              <a:rPr lang="en-US" i="1"/>
              <a:t>always</a:t>
            </a:r>
            <a:r>
              <a:rPr lang="en-US"/>
              <a:t> caught (clear tag or trap).</a:t>
            </a:r>
          </a:p>
        </p:txBody>
      </p:sp>
      <p:sp>
        <p:nvSpPr>
          <p:cNvPr id="4" name="Title 3">
            <a:extLst>
              <a:ext uri="{FF2B5EF4-FFF2-40B4-BE49-F238E27FC236}">
                <a16:creationId xmlns:a16="http://schemas.microsoft.com/office/drawing/2014/main" id="{39982A79-8EC5-ACFA-84DB-AE9C5D095B54}"/>
              </a:ext>
            </a:extLst>
          </p:cNvPr>
          <p:cNvSpPr>
            <a:spLocks noGrp="1"/>
          </p:cNvSpPr>
          <p:nvPr>
            <p:ph type="ctrTitle"/>
          </p:nvPr>
        </p:nvSpPr>
        <p:spPr/>
        <p:txBody>
          <a:bodyPr/>
          <a:lstStyle/>
          <a:p>
            <a:r>
              <a:rPr lang="en-US"/>
              <a:t>Secret-Free, Deterministic Mechanism</a:t>
            </a:r>
          </a:p>
        </p:txBody>
      </p:sp>
      <p:sp>
        <p:nvSpPr>
          <p:cNvPr id="6" name="TextBox 5">
            <a:extLst>
              <a:ext uri="{FF2B5EF4-FFF2-40B4-BE49-F238E27FC236}">
                <a16:creationId xmlns:a16="http://schemas.microsoft.com/office/drawing/2014/main" id="{D0255F26-FA39-4D4A-FA3A-19145012BF0E}"/>
              </a:ext>
            </a:extLst>
          </p:cNvPr>
          <p:cNvSpPr txBox="1"/>
          <p:nvPr/>
        </p:nvSpPr>
        <p:spPr>
          <a:xfrm>
            <a:off x="0" y="6550352"/>
            <a:ext cx="63745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Amar et al.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4"/>
              </a:rPr>
              <a:t>An Armful of CHERIs</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 (2022)</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2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EFAD62-CD2D-3C93-BEBD-2A48F59EA7D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4" name="Title 3">
            <a:extLst>
              <a:ext uri="{FF2B5EF4-FFF2-40B4-BE49-F238E27FC236}">
                <a16:creationId xmlns:a16="http://schemas.microsoft.com/office/drawing/2014/main" id="{25CA5FE3-8601-79C4-C0AC-07F3D2DB745A}"/>
              </a:ext>
            </a:extLst>
          </p:cNvPr>
          <p:cNvSpPr>
            <a:spLocks noGrp="1"/>
          </p:cNvSpPr>
          <p:nvPr>
            <p:ph type="ctrTitle"/>
          </p:nvPr>
        </p:nvSpPr>
        <p:spPr/>
        <p:txBody>
          <a:bodyPr/>
          <a:lstStyle/>
          <a:p>
            <a:r>
              <a:rPr lang="en-US" err="1"/>
              <a:t>CheriABI</a:t>
            </a:r>
            <a:r>
              <a:rPr lang="en-US"/>
              <a:t>: Spatially Safe *NIX Processes</a:t>
            </a:r>
          </a:p>
        </p:txBody>
      </p:sp>
      <p:sp>
        <p:nvSpPr>
          <p:cNvPr id="5" name="Content Placeholder 2">
            <a:extLst>
              <a:ext uri="{FF2B5EF4-FFF2-40B4-BE49-F238E27FC236}">
                <a16:creationId xmlns:a16="http://schemas.microsoft.com/office/drawing/2014/main" id="{AE65F8F3-1FBB-CB2A-185D-E48CD4B465A6}"/>
              </a:ext>
            </a:extLst>
          </p:cNvPr>
          <p:cNvSpPr>
            <a:spLocks noGrp="1"/>
          </p:cNvSpPr>
          <p:nvPr>
            <p:ph sz="quarter" idx="13"/>
          </p:nvPr>
        </p:nvSpPr>
        <p:spPr>
          <a:xfrm>
            <a:off x="558800" y="1030288"/>
            <a:ext cx="11074400" cy="5446712"/>
          </a:xfrm>
        </p:spPr>
        <p:txBody>
          <a:bodyPr anchor="ctr">
            <a:normAutofit/>
          </a:bodyPr>
          <a:lstStyle/>
          <a:p>
            <a:pPr marL="0" indent="0">
              <a:buNone/>
            </a:pPr>
            <a:r>
              <a:rPr lang="en-US"/>
              <a:t>Significant </a:t>
            </a:r>
            <a:r>
              <a:rPr lang="en-US" i="1"/>
              <a:t>ambient authority</a:t>
            </a:r>
            <a:r>
              <a:rPr lang="en-US"/>
              <a:t> in modern *nix-like systems: </a:t>
            </a:r>
            <a:r>
              <a:rPr lang="en-US" b="1"/>
              <a:t>system calls</a:t>
            </a:r>
            <a:r>
              <a:rPr lang="en-US"/>
              <a:t>!</a:t>
            </a:r>
          </a:p>
          <a:p>
            <a:pPr marL="0" indent="0">
              <a:buNone/>
            </a:pPr>
            <a:endParaRPr lang="en-US"/>
          </a:p>
          <a:p>
            <a:r>
              <a:rPr lang="en-US"/>
              <a:t>Code might </a:t>
            </a:r>
            <a:r>
              <a:rPr lang="en-US" i="1"/>
              <a:t>mislead kernel</a:t>
            </a:r>
            <a:r>
              <a:rPr lang="en-US"/>
              <a:t> into violating spatial safety (“confused deputy”).  Consider:</a:t>
            </a:r>
            <a:br>
              <a:rPr lang="en-US"/>
            </a:br>
            <a:endParaRPr lang="en-US"/>
          </a:p>
          <a:p>
            <a:pPr marL="457200" lvl="1" indent="0">
              <a:buNone/>
            </a:pPr>
            <a:r>
              <a:rPr lang="en-US">
                <a:latin typeface="Consolas" panose="020B0609020204030204" pitchFamily="49" charset="0"/>
              </a:rPr>
              <a:t>	char </a:t>
            </a:r>
            <a:r>
              <a:rPr lang="en-US" err="1">
                <a:latin typeface="Consolas" panose="020B0609020204030204" pitchFamily="49" charset="0"/>
              </a:rPr>
              <a:t>buf</a:t>
            </a:r>
            <a:r>
              <a:rPr lang="en-US">
                <a:latin typeface="Consolas" panose="020B0609020204030204" pitchFamily="49" charset="0"/>
              </a:rPr>
              <a:t>[1024];</a:t>
            </a:r>
          </a:p>
          <a:p>
            <a:pPr marL="457200" lvl="1" indent="0">
              <a:buNone/>
            </a:pPr>
            <a:r>
              <a:rPr lang="en-US">
                <a:latin typeface="Consolas" panose="020B0609020204030204" pitchFamily="49" charset="0"/>
              </a:rPr>
              <a:t>	read(</a:t>
            </a:r>
            <a:r>
              <a:rPr lang="en-US" err="1">
                <a:latin typeface="Consolas" panose="020B0609020204030204" pitchFamily="49" charset="0"/>
              </a:rPr>
              <a:t>fd</a:t>
            </a:r>
            <a:r>
              <a:rPr lang="en-US">
                <a:latin typeface="Consolas" panose="020B0609020204030204" pitchFamily="49" charset="0"/>
              </a:rPr>
              <a:t>, </a:t>
            </a:r>
            <a:r>
              <a:rPr lang="en-US" err="1">
                <a:latin typeface="Consolas" panose="020B0609020204030204" pitchFamily="49" charset="0"/>
              </a:rPr>
              <a:t>buf</a:t>
            </a:r>
            <a:r>
              <a:rPr lang="en-US">
                <a:latin typeface="Consolas" panose="020B0609020204030204" pitchFamily="49" charset="0"/>
              </a:rPr>
              <a:t>, 2048);</a:t>
            </a:r>
          </a:p>
          <a:p>
            <a:endParaRPr lang="en-US"/>
          </a:p>
          <a:p>
            <a:r>
              <a:rPr lang="en-US" err="1"/>
              <a:t>CheriABI</a:t>
            </a:r>
            <a:r>
              <a:rPr lang="en-US"/>
              <a:t> makes system calls take and return </a:t>
            </a:r>
            <a:r>
              <a:rPr lang="en-US" i="1"/>
              <a:t>capabilities</a:t>
            </a:r>
            <a:r>
              <a:rPr lang="en-US"/>
              <a:t> instead of integer addresses!</a:t>
            </a:r>
          </a:p>
          <a:p>
            <a:pPr lvl="1"/>
            <a:r>
              <a:rPr lang="en-US"/>
              <a:t>Kernel uses passed-in capabilities to </a:t>
            </a:r>
            <a:r>
              <a:rPr lang="en-US" i="1"/>
              <a:t>limit its own behavior</a:t>
            </a:r>
            <a:r>
              <a:rPr lang="en-US"/>
              <a:t>.</a:t>
            </a:r>
          </a:p>
          <a:p>
            <a:pPr lvl="1"/>
            <a:r>
              <a:rPr lang="en-US">
                <a:latin typeface="Consolas" panose="020B0609020204030204" pitchFamily="49" charset="0"/>
              </a:rPr>
              <a:t>read(</a:t>
            </a:r>
            <a:r>
              <a:rPr lang="en-US" err="1">
                <a:latin typeface="Consolas" panose="020B0609020204030204" pitchFamily="49" charset="0"/>
              </a:rPr>
              <a:t>fd</a:t>
            </a:r>
            <a:r>
              <a:rPr lang="en-US">
                <a:latin typeface="Consolas" panose="020B0609020204030204" pitchFamily="49" charset="0"/>
              </a:rPr>
              <a:t>, </a:t>
            </a:r>
            <a:r>
              <a:rPr lang="en-US" err="1">
                <a:latin typeface="Consolas" panose="020B0609020204030204" pitchFamily="49" charset="0"/>
              </a:rPr>
              <a:t>buf</a:t>
            </a:r>
            <a:r>
              <a:rPr lang="en-US">
                <a:latin typeface="Consolas" panose="020B0609020204030204" pitchFamily="49" charset="0"/>
              </a:rPr>
              <a:t>, </a:t>
            </a:r>
            <a:r>
              <a:rPr lang="en-US" err="1">
                <a:latin typeface="Consolas" panose="020B0609020204030204" pitchFamily="49" charset="0"/>
              </a:rPr>
              <a:t>len</a:t>
            </a:r>
            <a:r>
              <a:rPr lang="en-US">
                <a:latin typeface="Consolas" panose="020B0609020204030204" pitchFamily="49" charset="0"/>
              </a:rPr>
              <a:t>)</a:t>
            </a:r>
            <a:r>
              <a:rPr lang="en-US"/>
              <a:t> won’t write beyond </a:t>
            </a:r>
            <a:r>
              <a:rPr lang="en-US" err="1">
                <a:latin typeface="Consolas" panose="020B0609020204030204" pitchFamily="49" charset="0"/>
              </a:rPr>
              <a:t>buf</a:t>
            </a:r>
            <a:r>
              <a:rPr lang="en-US" err="1"/>
              <a:t>’s</a:t>
            </a:r>
            <a:r>
              <a:rPr lang="en-US"/>
              <a:t> capability bounds, even if </a:t>
            </a:r>
            <a:r>
              <a:rPr lang="en-US" err="1">
                <a:latin typeface="Consolas" panose="020B0609020204030204" pitchFamily="49" charset="0"/>
              </a:rPr>
              <a:t>len</a:t>
            </a:r>
            <a:r>
              <a:rPr lang="en-US"/>
              <a:t> says to!</a:t>
            </a:r>
          </a:p>
          <a:p>
            <a:pPr lvl="1"/>
            <a:r>
              <a:rPr lang="en-US"/>
              <a:t>Passes the </a:t>
            </a:r>
            <a:r>
              <a:rPr lang="en-US" i="1"/>
              <a:t>user’s</a:t>
            </a:r>
            <a:r>
              <a:rPr lang="en-US"/>
              <a:t> </a:t>
            </a:r>
            <a:r>
              <a:rPr lang="en-US" err="1">
                <a:latin typeface="Consolas" panose="020B0609020204030204" pitchFamily="49" charset="0"/>
              </a:rPr>
              <a:t>buf</a:t>
            </a:r>
            <a:r>
              <a:rPr lang="en-US"/>
              <a:t> to BSD’s centralized </a:t>
            </a:r>
            <a:r>
              <a:rPr lang="en-US" err="1">
                <a:latin typeface="Consolas" panose="020B0609020204030204" pitchFamily="49" charset="0"/>
              </a:rPr>
              <a:t>copyout</a:t>
            </a:r>
            <a:r>
              <a:rPr lang="en-US">
                <a:latin typeface="Consolas" panose="020B0609020204030204" pitchFamily="49" charset="0"/>
              </a:rPr>
              <a:t>()</a:t>
            </a:r>
            <a:r>
              <a:rPr lang="en-US"/>
              <a:t> facility.</a:t>
            </a:r>
          </a:p>
          <a:p>
            <a:pPr lvl="2"/>
            <a:r>
              <a:rPr lang="en-US"/>
              <a:t>Facility exists to deal with page faults.</a:t>
            </a:r>
          </a:p>
          <a:p>
            <a:pPr lvl="2"/>
            <a:r>
              <a:rPr lang="en-US"/>
              <a:t>Easily extended for CHERI faults; </a:t>
            </a:r>
            <a:r>
              <a:rPr lang="en-US" i="1"/>
              <a:t>no new bounds-check instructions</a:t>
            </a:r>
            <a:r>
              <a:rPr lang="en-US"/>
              <a:t>!</a:t>
            </a:r>
          </a:p>
        </p:txBody>
      </p:sp>
      <p:sp>
        <p:nvSpPr>
          <p:cNvPr id="7" name="TextBox 6">
            <a:extLst>
              <a:ext uri="{FF2B5EF4-FFF2-40B4-BE49-F238E27FC236}">
                <a16:creationId xmlns:a16="http://schemas.microsoft.com/office/drawing/2014/main" id="{4881693F-0A90-A49B-975A-E785AF8F93CF}"/>
              </a:ext>
            </a:extLst>
          </p:cNvPr>
          <p:cNvSpPr txBox="1"/>
          <p:nvPr/>
        </p:nvSpPr>
        <p:spPr>
          <a:xfrm>
            <a:off x="0" y="6550223"/>
            <a:ext cx="1219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Davis et al.  </a:t>
            </a:r>
            <a:r>
              <a:rPr kumimoji="0" lang="en-US" sz="1400" b="0" i="1" u="none" strike="noStrike" kern="1200" cap="none" spc="0" normalizeH="0" baseline="0" noProof="0" err="1">
                <a:ln>
                  <a:noFill/>
                </a:ln>
                <a:solidFill>
                  <a:prstClr val="black"/>
                </a:solidFill>
                <a:effectLst/>
                <a:uLnTx/>
                <a:uFillTx/>
                <a:latin typeface="Calibri" panose="020F0502020204030204"/>
                <a:ea typeface="+mn-ea"/>
                <a:cs typeface="+mn-cs"/>
                <a:hlinkClick r:id="rId3"/>
              </a:rPr>
              <a:t>CheriABI</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3"/>
              </a:rPr>
              <a:t>: Enforcing Valid Pointer Provenance and Minimizing Pointer Privilege in the POSIX C Run-time Environment</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  (ASPLOS 2019)</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57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F86311-0308-C6E3-2C6A-4F669C4C0329}"/>
              </a:ext>
            </a:extLst>
          </p:cNvPr>
          <p:cNvSpPr>
            <a:spLocks noGrp="1"/>
          </p:cNvSpPr>
          <p:nvPr>
            <p:ph type="title"/>
          </p:nvPr>
        </p:nvSpPr>
        <p:spPr/>
        <p:txBody>
          <a:bodyPr/>
          <a:lstStyle/>
          <a:p>
            <a:pPr algn="ctr"/>
            <a:r>
              <a:rPr lang="en-US">
                <a:solidFill>
                  <a:schemeClr val="bg1"/>
                </a:solidFill>
                <a:effectLst>
                  <a:outerShdw blurRad="50800" dist="38100" dir="2700000" algn="tl" rotWithShape="0">
                    <a:prstClr val="black">
                      <a:alpha val="40000"/>
                    </a:prstClr>
                  </a:outerShdw>
                </a:effectLst>
              </a:rPr>
              <a:t>CHERI Heap Temporal Safety</a:t>
            </a:r>
          </a:p>
        </p:txBody>
      </p:sp>
      <p:sp>
        <p:nvSpPr>
          <p:cNvPr id="6" name="Text Placeholder 5">
            <a:extLst>
              <a:ext uri="{FF2B5EF4-FFF2-40B4-BE49-F238E27FC236}">
                <a16:creationId xmlns:a16="http://schemas.microsoft.com/office/drawing/2014/main" id="{3F63F935-ADF7-FC75-68AF-5D3B883B3790}"/>
              </a:ext>
            </a:extLst>
          </p:cNvPr>
          <p:cNvSpPr>
            <a:spLocks noGrp="1"/>
          </p:cNvSpPr>
          <p:nvPr>
            <p:ph type="body" idx="1"/>
          </p:nvPr>
        </p:nvSpPr>
        <p:spPr/>
        <p:txBody>
          <a:bodyPr>
            <a:normAutofit/>
          </a:bodyPr>
          <a:lstStyle/>
          <a:p>
            <a:pPr algn="ctr"/>
            <a:endParaRPr lang="en-US" sz="3200">
              <a:solidFill>
                <a:schemeClr val="bg1">
                  <a:lumMod val="85000"/>
                </a:schemeClr>
              </a:solidFill>
              <a:effectLst>
                <a:outerShdw blurRad="50800" dist="38100" dir="2700000" algn="tl" rotWithShape="0">
                  <a:prstClr val="black">
                    <a:alpha val="40000"/>
                  </a:prstClr>
                </a:outerShdw>
              </a:effectLst>
            </a:endParaRPr>
          </a:p>
        </p:txBody>
      </p:sp>
      <p:sp>
        <p:nvSpPr>
          <p:cNvPr id="2" name="Slide Number Placeholder 1">
            <a:extLst>
              <a:ext uri="{FF2B5EF4-FFF2-40B4-BE49-F238E27FC236}">
                <a16:creationId xmlns:a16="http://schemas.microsoft.com/office/drawing/2014/main" id="{CD8A8DCA-FF36-119B-600F-C4443D626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008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034DEB-DD8D-1835-E583-F30E9DE8489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graphicFrame>
        <p:nvGraphicFramePr>
          <p:cNvPr id="5" name="Content Placeholder 4">
            <a:extLst>
              <a:ext uri="{FF2B5EF4-FFF2-40B4-BE49-F238E27FC236}">
                <a16:creationId xmlns:a16="http://schemas.microsoft.com/office/drawing/2014/main" id="{3520100F-05F4-B7BD-FEFE-B4D9B890A0E5}"/>
              </a:ext>
            </a:extLst>
          </p:cNvPr>
          <p:cNvGraphicFramePr>
            <a:graphicFrameLocks noGrp="1"/>
          </p:cNvGraphicFramePr>
          <p:nvPr>
            <p:ph sz="quarter" idx="13"/>
            <p:extLst>
              <p:ext uri="{D42A27DB-BD31-4B8C-83A1-F6EECF244321}">
                <p14:modId xmlns:p14="http://schemas.microsoft.com/office/powerpoint/2010/main" val="4246496608"/>
              </p:ext>
            </p:extLst>
          </p:nvPr>
        </p:nvGraphicFramePr>
        <p:xfrm>
          <a:off x="558800" y="1030288"/>
          <a:ext cx="11074400" cy="544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BA97A7B1-4CEB-921B-4AB4-28E26E00CFA6}"/>
              </a:ext>
            </a:extLst>
          </p:cNvPr>
          <p:cNvSpPr>
            <a:spLocks noGrp="1"/>
          </p:cNvSpPr>
          <p:nvPr>
            <p:ph type="ctrTitle"/>
          </p:nvPr>
        </p:nvSpPr>
        <p:spPr/>
        <p:txBody>
          <a:bodyPr/>
          <a:lstStyle/>
          <a:p>
            <a:r>
              <a:rPr lang="en-US"/>
              <a:t>Cornucopia: CHERI Heap Temporal Safety</a:t>
            </a:r>
          </a:p>
        </p:txBody>
      </p:sp>
      <p:sp>
        <p:nvSpPr>
          <p:cNvPr id="6" name="TextBox 5">
            <a:extLst>
              <a:ext uri="{FF2B5EF4-FFF2-40B4-BE49-F238E27FC236}">
                <a16:creationId xmlns:a16="http://schemas.microsoft.com/office/drawing/2014/main" id="{8ABDE00C-28BC-3A63-65FB-B939864678E6}"/>
              </a:ext>
            </a:extLst>
          </p:cNvPr>
          <p:cNvSpPr txBox="1"/>
          <p:nvPr/>
        </p:nvSpPr>
        <p:spPr>
          <a:xfrm>
            <a:off x="5497119" y="1113692"/>
            <a:ext cx="11977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malloc()</a:t>
            </a:r>
          </a:p>
        </p:txBody>
      </p:sp>
      <p:sp>
        <p:nvSpPr>
          <p:cNvPr id="8" name="TextBox 7">
            <a:extLst>
              <a:ext uri="{FF2B5EF4-FFF2-40B4-BE49-F238E27FC236}">
                <a16:creationId xmlns:a16="http://schemas.microsoft.com/office/drawing/2014/main" id="{EAE0CB57-C424-3769-D0F2-0AB3873C3001}"/>
              </a:ext>
            </a:extLst>
          </p:cNvPr>
          <p:cNvSpPr txBox="1"/>
          <p:nvPr/>
        </p:nvSpPr>
        <p:spPr>
          <a:xfrm>
            <a:off x="5620712" y="6016842"/>
            <a:ext cx="95057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free()</a:t>
            </a:r>
          </a:p>
        </p:txBody>
      </p:sp>
    </p:spTree>
    <p:extLst>
      <p:ext uri="{BB962C8B-B14F-4D97-AF65-F5344CB8AC3E}">
        <p14:creationId xmlns:p14="http://schemas.microsoft.com/office/powerpoint/2010/main" val="3615803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034DEB-DD8D-1835-E583-F30E9DE8489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graphicFrame>
        <p:nvGraphicFramePr>
          <p:cNvPr id="5" name="Content Placeholder 4">
            <a:extLst>
              <a:ext uri="{FF2B5EF4-FFF2-40B4-BE49-F238E27FC236}">
                <a16:creationId xmlns:a16="http://schemas.microsoft.com/office/drawing/2014/main" id="{3520100F-05F4-B7BD-FEFE-B4D9B890A0E5}"/>
              </a:ext>
            </a:extLst>
          </p:cNvPr>
          <p:cNvGraphicFramePr>
            <a:graphicFrameLocks noGrp="1"/>
          </p:cNvGraphicFramePr>
          <p:nvPr>
            <p:ph sz="quarter" idx="13"/>
            <p:extLst>
              <p:ext uri="{D42A27DB-BD31-4B8C-83A1-F6EECF244321}">
                <p14:modId xmlns:p14="http://schemas.microsoft.com/office/powerpoint/2010/main" val="881760010"/>
              </p:ext>
            </p:extLst>
          </p:nvPr>
        </p:nvGraphicFramePr>
        <p:xfrm>
          <a:off x="558800" y="1030288"/>
          <a:ext cx="11074400" cy="544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BA97A7B1-4CEB-921B-4AB4-28E26E00CFA6}"/>
              </a:ext>
            </a:extLst>
          </p:cNvPr>
          <p:cNvSpPr>
            <a:spLocks noGrp="1"/>
          </p:cNvSpPr>
          <p:nvPr>
            <p:ph type="ctrTitle"/>
          </p:nvPr>
        </p:nvSpPr>
        <p:spPr/>
        <p:txBody>
          <a:bodyPr/>
          <a:lstStyle/>
          <a:p>
            <a:r>
              <a:rPr lang="en-US"/>
              <a:t>Cornucopia: CHERI Heap Temporal Safety</a:t>
            </a:r>
          </a:p>
        </p:txBody>
      </p:sp>
      <p:sp>
        <p:nvSpPr>
          <p:cNvPr id="6" name="TextBox 5">
            <a:extLst>
              <a:ext uri="{FF2B5EF4-FFF2-40B4-BE49-F238E27FC236}">
                <a16:creationId xmlns:a16="http://schemas.microsoft.com/office/drawing/2014/main" id="{A24A1E0E-5F93-98DB-4757-B3103059016E}"/>
              </a:ext>
            </a:extLst>
          </p:cNvPr>
          <p:cNvSpPr txBox="1"/>
          <p:nvPr/>
        </p:nvSpPr>
        <p:spPr>
          <a:xfrm>
            <a:off x="8046022" y="2866292"/>
            <a:ext cx="11977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malloc()</a:t>
            </a:r>
          </a:p>
        </p:txBody>
      </p:sp>
      <p:sp>
        <p:nvSpPr>
          <p:cNvPr id="8" name="TextBox 7">
            <a:extLst>
              <a:ext uri="{FF2B5EF4-FFF2-40B4-BE49-F238E27FC236}">
                <a16:creationId xmlns:a16="http://schemas.microsoft.com/office/drawing/2014/main" id="{8FC6963B-13A6-ED00-1BDE-B66653794E79}"/>
              </a:ext>
            </a:extLst>
          </p:cNvPr>
          <p:cNvSpPr txBox="1"/>
          <p:nvPr/>
        </p:nvSpPr>
        <p:spPr>
          <a:xfrm>
            <a:off x="5555998" y="6271011"/>
            <a:ext cx="108000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free()</a:t>
            </a:r>
          </a:p>
        </p:txBody>
      </p:sp>
      <p:sp>
        <p:nvSpPr>
          <p:cNvPr id="10" name="TextBox 9">
            <a:extLst>
              <a:ext uri="{FF2B5EF4-FFF2-40B4-BE49-F238E27FC236}">
                <a16:creationId xmlns:a16="http://schemas.microsoft.com/office/drawing/2014/main" id="{9B9BD900-3D69-B73D-7724-34BA82D371CB}"/>
              </a:ext>
            </a:extLst>
          </p:cNvPr>
          <p:cNvSpPr txBox="1"/>
          <p:nvPr/>
        </p:nvSpPr>
        <p:spPr>
          <a:xfrm>
            <a:off x="2098307" y="2866292"/>
            <a:ext cx="197878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black"/>
                </a:solidFill>
                <a:effectLst/>
                <a:uLnTx/>
                <a:uFillTx/>
                <a:latin typeface="Consolas" panose="020B0609020204030204" pitchFamily="49" charset="0"/>
                <a:ea typeface="+mn-ea"/>
                <a:cs typeface="+mn-cs"/>
              </a:rPr>
              <a:t>cheri_revoke</a:t>
            </a:r>
            <a:r>
              <a:rPr kumimoji="0" lang="en-US" sz="1800" b="1" i="0" u="none" strike="noStrike" kern="1200" cap="none" spc="0" normalizeH="0" baseline="0" noProof="0">
                <a:ln>
                  <a:noFill/>
                </a:ln>
                <a:solidFill>
                  <a:prstClr val="black"/>
                </a:solidFill>
                <a:effectLst/>
                <a:uLnTx/>
                <a:uFillTx/>
                <a:latin typeface="Consolas" panose="020B0609020204030204" pitchFamily="49" charset="0"/>
                <a:ea typeface="+mn-ea"/>
                <a:cs typeface="+mn-cs"/>
              </a:rPr>
              <a:t>()</a:t>
            </a:r>
          </a:p>
        </p:txBody>
      </p:sp>
    </p:spTree>
    <p:extLst>
      <p:ext uri="{BB962C8B-B14F-4D97-AF65-F5344CB8AC3E}">
        <p14:creationId xmlns:p14="http://schemas.microsoft.com/office/powerpoint/2010/main" val="104136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29B6D0DF-4476-82A3-4AD3-E4A3038410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123167"/>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53FEAD0-11AE-D68B-4D35-D9F374F4DE24}"/>
              </a:ext>
            </a:extLst>
          </p:cNvPr>
          <p:cNvSpPr>
            <a:spLocks noGrp="1"/>
          </p:cNvSpPr>
          <p:nvPr>
            <p:ph type="title"/>
          </p:nvPr>
        </p:nvSpPr>
        <p:spPr/>
        <p:txBody>
          <a:bodyPr/>
          <a:lstStyle/>
          <a:p>
            <a:pPr algn="ctr"/>
            <a:r>
              <a:rPr lang="en-US">
                <a:solidFill>
                  <a:schemeClr val="bg1"/>
                </a:solidFill>
                <a:effectLst>
                  <a:outerShdw blurRad="50800" dist="38100" dir="2700000" algn="tl" rotWithShape="0">
                    <a:prstClr val="black">
                      <a:alpha val="40000"/>
                    </a:prstClr>
                  </a:outerShdw>
                </a:effectLst>
              </a:rPr>
              <a:t>Modern Computer Architecture:</a:t>
            </a:r>
            <a:br>
              <a:rPr lang="en-US">
                <a:solidFill>
                  <a:schemeClr val="bg1"/>
                </a:solidFill>
                <a:effectLst>
                  <a:outerShdw blurRad="50800" dist="38100" dir="2700000" algn="tl" rotWithShape="0">
                    <a:prstClr val="black">
                      <a:alpha val="40000"/>
                    </a:prstClr>
                  </a:outerShdw>
                </a:effectLst>
              </a:rPr>
            </a:br>
            <a:r>
              <a:rPr lang="en-US">
                <a:solidFill>
                  <a:schemeClr val="bg1"/>
                </a:solidFill>
                <a:effectLst>
                  <a:outerShdw blurRad="50800" dist="38100" dir="2700000" algn="tl" rotWithShape="0">
                    <a:prstClr val="black">
                      <a:alpha val="40000"/>
                    </a:prstClr>
                  </a:outerShdw>
                </a:effectLst>
              </a:rPr>
              <a:t>Unsafe at Any Speed?</a:t>
            </a:r>
          </a:p>
        </p:txBody>
      </p:sp>
      <p:sp>
        <p:nvSpPr>
          <p:cNvPr id="6" name="Text Placeholder 5">
            <a:extLst>
              <a:ext uri="{FF2B5EF4-FFF2-40B4-BE49-F238E27FC236}">
                <a16:creationId xmlns:a16="http://schemas.microsoft.com/office/drawing/2014/main" id="{44114EC9-D825-3CD1-79E0-E609197B7FB9}"/>
              </a:ext>
            </a:extLst>
          </p:cNvPr>
          <p:cNvSpPr>
            <a:spLocks noGrp="1"/>
          </p:cNvSpPr>
          <p:nvPr>
            <p:ph type="body" idx="1"/>
          </p:nvPr>
        </p:nvSpPr>
        <p:spPr/>
        <p:txBody>
          <a:bodyPr/>
          <a:lstStyle/>
          <a:p>
            <a:pPr algn="ctr"/>
            <a:endParaRPr lang="en-US"/>
          </a:p>
        </p:txBody>
      </p:sp>
      <p:sp>
        <p:nvSpPr>
          <p:cNvPr id="2" name="Slide Number Placeholder 1">
            <a:extLst>
              <a:ext uri="{FF2B5EF4-FFF2-40B4-BE49-F238E27FC236}">
                <a16:creationId xmlns:a16="http://schemas.microsoft.com/office/drawing/2014/main" id="{DEBD4494-207A-4489-CC95-B3822FA161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96E00AD-36F4-D745-11D5-A180F15494A6}"/>
              </a:ext>
            </a:extLst>
          </p:cNvPr>
          <p:cNvSpPr txBox="1"/>
          <p:nvPr/>
        </p:nvSpPr>
        <p:spPr>
          <a:xfrm>
            <a:off x="0" y="6550223"/>
            <a:ext cx="324143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Ralph Nader.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4"/>
              </a:rPr>
              <a:t>Unsafe at Any Speed</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 (1965)</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D33D207-6A9A-916E-32DD-C893AB58EF37}"/>
              </a:ext>
            </a:extLst>
          </p:cNvPr>
          <p:cNvSpPr txBox="1"/>
          <p:nvPr/>
        </p:nvSpPr>
        <p:spPr>
          <a:xfrm>
            <a:off x="3241431" y="6550223"/>
            <a:ext cx="444890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5"/>
              </a:rPr>
              <a:t>Kamp.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5"/>
              </a:rPr>
              <a:t>Linear Address Spaces: Unsafe at Any Speed</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5"/>
              </a:rPr>
              <a:t>. (2022)</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87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2B166B-A963-4C8F-9734-02A82E7FB41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3" name="Content Placeholder 2">
            <a:extLst>
              <a:ext uri="{FF2B5EF4-FFF2-40B4-BE49-F238E27FC236}">
                <a16:creationId xmlns:a16="http://schemas.microsoft.com/office/drawing/2014/main" id="{955F57A2-5C41-4025-90A2-CF515DEEC724}"/>
              </a:ext>
            </a:extLst>
          </p:cNvPr>
          <p:cNvSpPr>
            <a:spLocks noGrp="1"/>
          </p:cNvSpPr>
          <p:nvPr>
            <p:ph sz="quarter" idx="13"/>
          </p:nvPr>
        </p:nvSpPr>
        <p:spPr/>
        <p:txBody>
          <a:bodyPr anchor="ctr"/>
          <a:lstStyle/>
          <a:p>
            <a:pPr marL="0" indent="0">
              <a:buNone/>
            </a:pPr>
            <a:r>
              <a:rPr lang="en-US"/>
              <a:t>So now what?</a:t>
            </a:r>
          </a:p>
          <a:p>
            <a:pPr marL="0" indent="0">
              <a:buNone/>
            </a:pPr>
            <a:endParaRPr lang="en-US"/>
          </a:p>
          <a:p>
            <a:pPr marL="0" indent="0">
              <a:buNone/>
            </a:pPr>
            <a:r>
              <a:rPr lang="en-US">
                <a:latin typeface="Consolas" panose="020B0609020204030204" pitchFamily="49" charset="0"/>
              </a:rPr>
              <a:t>	char *p = malloc(1024); // returns </a:t>
            </a:r>
            <a:r>
              <a:rPr lang="en-US" i="1">
                <a:latin typeface="Consolas" panose="020B0609020204030204" pitchFamily="49" charset="0"/>
              </a:rPr>
              <a:t>capability</a:t>
            </a:r>
            <a:r>
              <a:rPr lang="en-US">
                <a:latin typeface="Consolas" panose="020B0609020204030204" pitchFamily="49" charset="0"/>
              </a:rPr>
              <a:t> to memory @ 0x15410DE0U</a:t>
            </a:r>
          </a:p>
          <a:p>
            <a:pPr marL="0" indent="0">
              <a:buNone/>
            </a:pPr>
            <a:r>
              <a:rPr lang="en-US" sz="2000">
                <a:latin typeface="Consolas" panose="020B0609020204030204" pitchFamily="49" charset="0"/>
              </a:rPr>
              <a:t>	free(p);</a:t>
            </a:r>
          </a:p>
          <a:p>
            <a:pPr marL="0" indent="0">
              <a:buNone/>
            </a:pPr>
            <a:r>
              <a:rPr lang="en-US">
                <a:latin typeface="Consolas" panose="020B0609020204030204" pitchFamily="49" charset="0"/>
              </a:rPr>
              <a:t>	char *q = malloc(1024); // </a:t>
            </a:r>
            <a:r>
              <a:rPr lang="en-US" b="1">
                <a:latin typeface="Consolas" panose="020B0609020204030204" pitchFamily="49" charset="0"/>
              </a:rPr>
              <a:t>definitely</a:t>
            </a:r>
            <a:r>
              <a:rPr lang="en-US">
                <a:latin typeface="Consolas" panose="020B0609020204030204" pitchFamily="49" charset="0"/>
              </a:rPr>
              <a:t> </a:t>
            </a:r>
            <a:r>
              <a:rPr lang="en-US" b="1">
                <a:latin typeface="Consolas" panose="020B0609020204030204" pitchFamily="49" charset="0"/>
              </a:rPr>
              <a:t>not</a:t>
            </a:r>
            <a:r>
              <a:rPr lang="en-US">
                <a:latin typeface="Consolas" panose="020B0609020204030204" pitchFamily="49" charset="0"/>
              </a:rPr>
              <a:t> 0x15410DE0U</a:t>
            </a:r>
          </a:p>
          <a:p>
            <a:pPr marL="0" indent="0">
              <a:buNone/>
            </a:pPr>
            <a:endParaRPr lang="en-US">
              <a:latin typeface="Consolas" panose="020B0609020204030204" pitchFamily="49" charset="0"/>
            </a:endParaRPr>
          </a:p>
          <a:p>
            <a:pPr marL="0" indent="0">
              <a:buNone/>
            </a:pPr>
            <a:r>
              <a:rPr lang="en-US">
                <a:latin typeface="Consolas" panose="020B0609020204030204" pitchFamily="49" charset="0"/>
              </a:rPr>
              <a:t>	</a:t>
            </a:r>
            <a:r>
              <a:rPr lang="en-US" err="1">
                <a:latin typeface="Consolas" panose="020B0609020204030204" pitchFamily="49" charset="0"/>
              </a:rPr>
              <a:t>strcpy</a:t>
            </a:r>
            <a:r>
              <a:rPr lang="en-US">
                <a:latin typeface="Consolas" panose="020B0609020204030204" pitchFamily="49" charset="0"/>
              </a:rPr>
              <a:t>(p, "oh no");     // Allowed for “a while”, writes to </a:t>
            </a:r>
            <a:r>
              <a:rPr lang="en-US" b="1">
                <a:latin typeface="Consolas" panose="020B0609020204030204" pitchFamily="49" charset="0"/>
              </a:rPr>
              <a:t>old p</a:t>
            </a:r>
          </a:p>
          <a:p>
            <a:pPr marL="0" indent="0">
              <a:buNone/>
            </a:pPr>
            <a:r>
              <a:rPr lang="en-US">
                <a:latin typeface="Consolas" panose="020B0609020204030204" pitchFamily="49" charset="0"/>
              </a:rPr>
              <a:t>	// At some later point, “magically”, p becomes NULL</a:t>
            </a:r>
          </a:p>
          <a:p>
            <a:pPr marL="0" indent="0">
              <a:buNone/>
            </a:pPr>
            <a:endParaRPr lang="en-US"/>
          </a:p>
          <a:p>
            <a:pPr marL="0" indent="0">
              <a:buNone/>
            </a:pPr>
            <a:r>
              <a:rPr lang="en-US"/>
              <a:t>This works because </a:t>
            </a:r>
            <a:r>
              <a:rPr lang="en-US" i="1"/>
              <a:t>CHERI tags make it easy to scan for pointers</a:t>
            </a:r>
            <a:r>
              <a:rPr lang="en-US"/>
              <a:t>;</a:t>
            </a:r>
          </a:p>
          <a:p>
            <a:pPr marL="0" indent="0">
              <a:buNone/>
            </a:pPr>
            <a:r>
              <a:rPr lang="en-US"/>
              <a:t>	pointers to free memory can be </a:t>
            </a:r>
            <a:r>
              <a:rPr lang="en-US" i="1"/>
              <a:t>deleted</a:t>
            </a:r>
            <a:r>
              <a:rPr lang="en-US"/>
              <a:t>.</a:t>
            </a:r>
          </a:p>
        </p:txBody>
      </p:sp>
      <p:sp>
        <p:nvSpPr>
          <p:cNvPr id="4" name="Title 3">
            <a:extLst>
              <a:ext uri="{FF2B5EF4-FFF2-40B4-BE49-F238E27FC236}">
                <a16:creationId xmlns:a16="http://schemas.microsoft.com/office/drawing/2014/main" id="{3CB7496D-C585-48A6-BAC2-DB8FD9340265}"/>
              </a:ext>
            </a:extLst>
          </p:cNvPr>
          <p:cNvSpPr>
            <a:spLocks noGrp="1"/>
          </p:cNvSpPr>
          <p:nvPr>
            <p:ph type="ctrTitle"/>
          </p:nvPr>
        </p:nvSpPr>
        <p:spPr/>
        <p:txBody>
          <a:bodyPr>
            <a:normAutofit/>
          </a:bodyPr>
          <a:lstStyle/>
          <a:p>
            <a:r>
              <a:rPr lang="en-US"/>
              <a:t>Cornucopia Eliminates Heap Use After Reallocation</a:t>
            </a:r>
          </a:p>
        </p:txBody>
      </p:sp>
      <p:sp>
        <p:nvSpPr>
          <p:cNvPr id="5" name="TextBox 4">
            <a:extLst>
              <a:ext uri="{FF2B5EF4-FFF2-40B4-BE49-F238E27FC236}">
                <a16:creationId xmlns:a16="http://schemas.microsoft.com/office/drawing/2014/main" id="{96E5F184-2848-E202-0DCE-F328CD3DB94A}"/>
              </a:ext>
            </a:extLst>
          </p:cNvPr>
          <p:cNvSpPr txBox="1"/>
          <p:nvPr/>
        </p:nvSpPr>
        <p:spPr>
          <a:xfrm>
            <a:off x="0" y="6488668"/>
            <a:ext cx="7239161" cy="369332"/>
          </a:xfrm>
          <a:prstGeom prst="rect">
            <a:avLst/>
          </a:prstGeom>
          <a:noFill/>
        </p:spPr>
        <p:txBody>
          <a:bodyPr wrap="none" rtlCol="0">
            <a:spAutoFit/>
          </a:bodyPr>
          <a:lstStyle/>
          <a:p>
            <a:r>
              <a:rPr lang="en-US">
                <a:hlinkClick r:id="rId3"/>
              </a:rPr>
              <a:t>Cornucopia Reloaded: Load Barriers for CHERI Heap Temporal Safety (2024)</a:t>
            </a:r>
            <a:endParaRPr lang="en-US"/>
          </a:p>
        </p:txBody>
      </p:sp>
      <p:sp>
        <p:nvSpPr>
          <p:cNvPr id="9" name="TextBox 8">
            <a:extLst>
              <a:ext uri="{FF2B5EF4-FFF2-40B4-BE49-F238E27FC236}">
                <a16:creationId xmlns:a16="http://schemas.microsoft.com/office/drawing/2014/main" id="{6072A979-9D26-ABB0-C7C5-D3AC42CB2793}"/>
              </a:ext>
            </a:extLst>
          </p:cNvPr>
          <p:cNvSpPr txBox="1"/>
          <p:nvPr/>
        </p:nvSpPr>
        <p:spPr>
          <a:xfrm>
            <a:off x="0" y="6107668"/>
            <a:ext cx="6121666" cy="369332"/>
          </a:xfrm>
          <a:prstGeom prst="rect">
            <a:avLst/>
          </a:prstGeom>
          <a:noFill/>
        </p:spPr>
        <p:txBody>
          <a:bodyPr wrap="square">
            <a:spAutoFit/>
          </a:bodyPr>
          <a:lstStyle/>
          <a:p>
            <a:r>
              <a:rPr lang="en-US">
                <a:hlinkClick r:id="rId4"/>
              </a:rPr>
              <a:t>Cornucopia: Temporal Safety for CHERI Heaps (2020)</a:t>
            </a:r>
            <a:endParaRPr lang="en-US"/>
          </a:p>
        </p:txBody>
      </p:sp>
    </p:spTree>
    <p:extLst>
      <p:ext uri="{BB962C8B-B14F-4D97-AF65-F5344CB8AC3E}">
        <p14:creationId xmlns:p14="http://schemas.microsoft.com/office/powerpoint/2010/main" val="1941970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5B201D1C-0046-E0F7-E081-71DFA2F3C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68304"/>
            <a:ext cx="12191999" cy="3162146"/>
          </a:xfrm>
          <a:prstGeom prst="rect">
            <a:avLst/>
          </a:prstGeom>
          <a:gradFill flip="none" rotWithShape="1">
            <a:gsLst>
              <a:gs pos="0">
                <a:srgbClr val="000000">
                  <a:alpha val="0"/>
                </a:srgbClr>
              </a:gs>
              <a:gs pos="25000">
                <a:srgbClr val="000000">
                  <a:alpha val="50000"/>
                </a:srgbClr>
              </a:gs>
              <a:gs pos="75000">
                <a:srgbClr val="000000">
                  <a:alpha val="50000"/>
                </a:srgbClr>
              </a:gs>
              <a:gs pos="50000">
                <a:srgbClr val="000000">
                  <a:alpha val="75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7EB35EF-4804-4361-2527-B8A1926B4683}"/>
              </a:ext>
            </a:extLst>
          </p:cNvPr>
          <p:cNvSpPr>
            <a:spLocks noGrp="1"/>
          </p:cNvSpPr>
          <p:nvPr>
            <p:ph type="title"/>
          </p:nvPr>
        </p:nvSpPr>
        <p:spPr/>
        <p:txBody>
          <a:bodyPr/>
          <a:lstStyle/>
          <a:p>
            <a:pPr algn="ctr"/>
            <a:r>
              <a:rPr lang="en-US">
                <a:solidFill>
                  <a:schemeClr val="bg1"/>
                </a:solidFill>
                <a:effectLst>
                  <a:outerShdw blurRad="50800" dist="38100" dir="2700000" algn="tl" rotWithShape="0">
                    <a:prstClr val="black">
                      <a:alpha val="40000"/>
                    </a:prstClr>
                  </a:outerShdw>
                </a:effectLst>
              </a:rPr>
              <a:t>Is New Architecture</a:t>
            </a:r>
            <a:br>
              <a:rPr lang="en-US">
                <a:solidFill>
                  <a:schemeClr val="bg1"/>
                </a:solidFill>
                <a:effectLst>
                  <a:outerShdw blurRad="50800" dist="38100" dir="2700000" algn="tl" rotWithShape="0">
                    <a:prstClr val="black">
                      <a:alpha val="40000"/>
                    </a:prstClr>
                  </a:outerShdw>
                </a:effectLst>
              </a:rPr>
            </a:br>
            <a:r>
              <a:rPr lang="en-US">
                <a:solidFill>
                  <a:schemeClr val="bg1"/>
                </a:solidFill>
                <a:effectLst>
                  <a:outerShdw blurRad="50800" dist="38100" dir="2700000" algn="tl" rotWithShape="0">
                    <a:prstClr val="black">
                      <a:alpha val="40000"/>
                    </a:prstClr>
                  </a:outerShdw>
                </a:effectLst>
              </a:rPr>
              <a:t>Competing With Safe Languages?</a:t>
            </a:r>
          </a:p>
        </p:txBody>
      </p:sp>
      <p:sp>
        <p:nvSpPr>
          <p:cNvPr id="6" name="Text Placeholder 5">
            <a:extLst>
              <a:ext uri="{FF2B5EF4-FFF2-40B4-BE49-F238E27FC236}">
                <a16:creationId xmlns:a16="http://schemas.microsoft.com/office/drawing/2014/main" id="{31152D73-5E68-EB46-FD79-D886DA077021}"/>
              </a:ext>
            </a:extLst>
          </p:cNvPr>
          <p:cNvSpPr>
            <a:spLocks noGrp="1"/>
          </p:cNvSpPr>
          <p:nvPr>
            <p:ph type="body" idx="1"/>
          </p:nvPr>
        </p:nvSpPr>
        <p:spPr/>
        <p:txBody>
          <a:bodyPr>
            <a:normAutofit/>
          </a:bodyPr>
          <a:lstStyle/>
          <a:p>
            <a:pPr algn="ctr"/>
            <a:endParaRPr lang="en-US" sz="3200">
              <a:solidFill>
                <a:schemeClr val="bg1">
                  <a:lumMod val="85000"/>
                </a:schemeClr>
              </a:solidFill>
              <a:effectLst>
                <a:outerShdw blurRad="50800" dist="38100" dir="2700000" algn="tl" rotWithShape="0">
                  <a:prstClr val="black">
                    <a:alpha val="40000"/>
                  </a:prstClr>
                </a:outerShdw>
              </a:effectLst>
            </a:endParaRPr>
          </a:p>
        </p:txBody>
      </p:sp>
      <p:sp>
        <p:nvSpPr>
          <p:cNvPr id="2" name="Slide Number Placeholder 1">
            <a:extLst>
              <a:ext uri="{FF2B5EF4-FFF2-40B4-BE49-F238E27FC236}">
                <a16:creationId xmlns:a16="http://schemas.microsoft.com/office/drawing/2014/main" id="{35FE3D23-DF14-1140-86A0-8330DF9C39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611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59DFA3-95EB-4D30-86D7-FB8B994B0382}"/>
              </a:ext>
            </a:extLst>
          </p:cNvPr>
          <p:cNvSpPr/>
          <p:nvPr/>
        </p:nvSpPr>
        <p:spPr>
          <a:xfrm>
            <a:off x="7371372" y="2653393"/>
            <a:ext cx="3608614" cy="22206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Unsafe code</a:t>
            </a:r>
          </a:p>
        </p:txBody>
      </p:sp>
      <p:sp>
        <p:nvSpPr>
          <p:cNvPr id="2" name="Title 1">
            <a:extLst>
              <a:ext uri="{FF2B5EF4-FFF2-40B4-BE49-F238E27FC236}">
                <a16:creationId xmlns:a16="http://schemas.microsoft.com/office/drawing/2014/main" id="{3C802582-88AC-469F-84BA-FD90D1C9D71C}"/>
              </a:ext>
            </a:extLst>
          </p:cNvPr>
          <p:cNvSpPr>
            <a:spLocks noGrp="1"/>
          </p:cNvSpPr>
          <p:nvPr>
            <p:ph type="ctrTitle"/>
          </p:nvPr>
        </p:nvSpPr>
        <p:spPr/>
        <p:txBody>
          <a:bodyPr/>
          <a:lstStyle/>
          <a:p>
            <a:r>
              <a:rPr lang="en-GB">
                <a:latin typeface="Calibri"/>
                <a:ea typeface="Tahoma"/>
                <a:cs typeface="Tahoma"/>
              </a:rPr>
              <a:t>A two-worlds abstraction?</a:t>
            </a:r>
            <a:endParaRPr lang="en-GB"/>
          </a:p>
        </p:txBody>
      </p:sp>
      <p:sp>
        <p:nvSpPr>
          <p:cNvPr id="4" name="Rectangle 3">
            <a:extLst>
              <a:ext uri="{FF2B5EF4-FFF2-40B4-BE49-F238E27FC236}">
                <a16:creationId xmlns:a16="http://schemas.microsoft.com/office/drawing/2014/main" id="{959CAC05-576D-4E15-9ADC-6580979C33F9}"/>
              </a:ext>
            </a:extLst>
          </p:cNvPr>
          <p:cNvSpPr/>
          <p:nvPr/>
        </p:nvSpPr>
        <p:spPr>
          <a:xfrm>
            <a:off x="1451219" y="2653393"/>
            <a:ext cx="3608614" cy="22206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Safe code</a:t>
            </a:r>
          </a:p>
        </p:txBody>
      </p:sp>
      <p:sp>
        <p:nvSpPr>
          <p:cNvPr id="7" name="Arrow: Left-Right 6">
            <a:extLst>
              <a:ext uri="{FF2B5EF4-FFF2-40B4-BE49-F238E27FC236}">
                <a16:creationId xmlns:a16="http://schemas.microsoft.com/office/drawing/2014/main" id="{0E1C43E8-796B-4D95-99F5-7FCD9BC21991}"/>
              </a:ext>
            </a:extLst>
          </p:cNvPr>
          <p:cNvSpPr/>
          <p:nvPr/>
        </p:nvSpPr>
        <p:spPr>
          <a:xfrm>
            <a:off x="5059833" y="3428999"/>
            <a:ext cx="2311539" cy="619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Function calls</a:t>
            </a:r>
          </a:p>
        </p:txBody>
      </p:sp>
    </p:spTree>
    <p:extLst>
      <p:ext uri="{BB962C8B-B14F-4D97-AF65-F5344CB8AC3E}">
        <p14:creationId xmlns:p14="http://schemas.microsoft.com/office/powerpoint/2010/main" val="4086594848"/>
      </p:ext>
    </p:extLst>
  </p:cSld>
  <p:clrMapOvr>
    <a:masterClrMapping/>
  </p:clrMapOvr>
  <mc:AlternateContent xmlns:mc="http://schemas.openxmlformats.org/markup-compatibility/2006" xmlns:p14="http://schemas.microsoft.com/office/powerpoint/2010/main">
    <mc:Choice Requires="p14">
      <p:transition spd="slow" p14:dur="2000" advTm="14500"/>
    </mc:Choice>
    <mc:Fallback xmlns="">
      <p:transition spd="slow" advTm="145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59DFA3-95EB-4D30-86D7-FB8B994B0382}"/>
              </a:ext>
            </a:extLst>
          </p:cNvPr>
          <p:cNvSpPr/>
          <p:nvPr/>
        </p:nvSpPr>
        <p:spPr>
          <a:xfrm>
            <a:off x="1109784" y="2094523"/>
            <a:ext cx="9870201" cy="418904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Unsafe code</a:t>
            </a:r>
          </a:p>
        </p:txBody>
      </p:sp>
      <p:sp>
        <p:nvSpPr>
          <p:cNvPr id="2" name="Title 1">
            <a:extLst>
              <a:ext uri="{FF2B5EF4-FFF2-40B4-BE49-F238E27FC236}">
                <a16:creationId xmlns:a16="http://schemas.microsoft.com/office/drawing/2014/main" id="{3C802582-88AC-469F-84BA-FD90D1C9D71C}"/>
              </a:ext>
            </a:extLst>
          </p:cNvPr>
          <p:cNvSpPr>
            <a:spLocks noGrp="1"/>
          </p:cNvSpPr>
          <p:nvPr>
            <p:ph type="ctrTitle"/>
          </p:nvPr>
        </p:nvSpPr>
        <p:spPr/>
        <p:txBody>
          <a:bodyPr/>
          <a:lstStyle/>
          <a:p>
            <a:r>
              <a:rPr lang="en-GB">
                <a:latin typeface="Calibri"/>
                <a:ea typeface="Tahoma"/>
                <a:cs typeface="Tahoma"/>
              </a:rPr>
              <a:t>A two-worlds abstraction... leaks!</a:t>
            </a:r>
            <a:endParaRPr lang="en-GB"/>
          </a:p>
        </p:txBody>
      </p:sp>
      <p:sp>
        <p:nvSpPr>
          <p:cNvPr id="4" name="Rectangle 3">
            <a:extLst>
              <a:ext uri="{FF2B5EF4-FFF2-40B4-BE49-F238E27FC236}">
                <a16:creationId xmlns:a16="http://schemas.microsoft.com/office/drawing/2014/main" id="{959CAC05-576D-4E15-9ADC-6580979C33F9}"/>
              </a:ext>
            </a:extLst>
          </p:cNvPr>
          <p:cNvSpPr/>
          <p:nvPr/>
        </p:nvSpPr>
        <p:spPr>
          <a:xfrm>
            <a:off x="1451219" y="2653393"/>
            <a:ext cx="3608614" cy="22206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Safe code</a:t>
            </a:r>
          </a:p>
        </p:txBody>
      </p:sp>
      <p:sp>
        <p:nvSpPr>
          <p:cNvPr id="7" name="Arrow: Left-Right 6">
            <a:extLst>
              <a:ext uri="{FF2B5EF4-FFF2-40B4-BE49-F238E27FC236}">
                <a16:creationId xmlns:a16="http://schemas.microsoft.com/office/drawing/2014/main" id="{0E1C43E8-796B-4D95-99F5-7FCD9BC21991}"/>
              </a:ext>
            </a:extLst>
          </p:cNvPr>
          <p:cNvSpPr/>
          <p:nvPr/>
        </p:nvSpPr>
        <p:spPr>
          <a:xfrm>
            <a:off x="5059833" y="3428999"/>
            <a:ext cx="2311539" cy="619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Function calls</a:t>
            </a:r>
          </a:p>
        </p:txBody>
      </p:sp>
    </p:spTree>
    <p:extLst>
      <p:ext uri="{BB962C8B-B14F-4D97-AF65-F5344CB8AC3E}">
        <p14:creationId xmlns:p14="http://schemas.microsoft.com/office/powerpoint/2010/main" val="2852610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847">
        <p159:morph option="byObject"/>
      </p:transition>
    </mc:Choice>
    <mc:Fallback xmlns="">
      <p:transition spd="slow" advTm="14847">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59DFA3-95EB-4D30-86D7-FB8B994B0382}"/>
              </a:ext>
            </a:extLst>
          </p:cNvPr>
          <p:cNvSpPr/>
          <p:nvPr/>
        </p:nvSpPr>
        <p:spPr>
          <a:xfrm>
            <a:off x="7126306" y="1654691"/>
            <a:ext cx="3608614" cy="1325563"/>
          </a:xfrm>
          <a:prstGeom prst="rect">
            <a:avLst/>
          </a:prstGeom>
          <a:ln w="762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Unsafe code</a:t>
            </a:r>
          </a:p>
        </p:txBody>
      </p:sp>
      <p:sp>
        <p:nvSpPr>
          <p:cNvPr id="2" name="Title 1">
            <a:extLst>
              <a:ext uri="{FF2B5EF4-FFF2-40B4-BE49-F238E27FC236}">
                <a16:creationId xmlns:a16="http://schemas.microsoft.com/office/drawing/2014/main" id="{3C802582-88AC-469F-84BA-FD90D1C9D71C}"/>
              </a:ext>
            </a:extLst>
          </p:cNvPr>
          <p:cNvSpPr>
            <a:spLocks noGrp="1"/>
          </p:cNvSpPr>
          <p:nvPr>
            <p:ph type="ctrTitle"/>
          </p:nvPr>
        </p:nvSpPr>
        <p:spPr/>
        <p:txBody>
          <a:bodyPr/>
          <a:lstStyle/>
          <a:p>
            <a:r>
              <a:rPr lang="en-GB">
                <a:latin typeface="Calibri"/>
                <a:ea typeface="Tahoma"/>
                <a:cs typeface="Tahoma"/>
              </a:rPr>
              <a:t>A safe many-worlds abstraction</a:t>
            </a:r>
          </a:p>
        </p:txBody>
      </p:sp>
      <p:sp>
        <p:nvSpPr>
          <p:cNvPr id="4" name="Rectangle 3">
            <a:extLst>
              <a:ext uri="{FF2B5EF4-FFF2-40B4-BE49-F238E27FC236}">
                <a16:creationId xmlns:a16="http://schemas.microsoft.com/office/drawing/2014/main" id="{959CAC05-576D-4E15-9ADC-6580979C33F9}"/>
              </a:ext>
            </a:extLst>
          </p:cNvPr>
          <p:cNvSpPr/>
          <p:nvPr/>
        </p:nvSpPr>
        <p:spPr>
          <a:xfrm>
            <a:off x="1206153" y="1553838"/>
            <a:ext cx="3608614" cy="45521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Safe code</a:t>
            </a:r>
          </a:p>
        </p:txBody>
      </p:sp>
      <p:sp>
        <p:nvSpPr>
          <p:cNvPr id="7" name="Arrow: Left-Right 6">
            <a:extLst>
              <a:ext uri="{FF2B5EF4-FFF2-40B4-BE49-F238E27FC236}">
                <a16:creationId xmlns:a16="http://schemas.microsoft.com/office/drawing/2014/main" id="{0E1C43E8-796B-4D95-99F5-7FCD9BC21991}"/>
              </a:ext>
            </a:extLst>
          </p:cNvPr>
          <p:cNvSpPr/>
          <p:nvPr/>
        </p:nvSpPr>
        <p:spPr>
          <a:xfrm>
            <a:off x="4814767" y="2007787"/>
            <a:ext cx="2311539" cy="619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Function calls</a:t>
            </a:r>
          </a:p>
        </p:txBody>
      </p:sp>
      <p:sp>
        <p:nvSpPr>
          <p:cNvPr id="3" name="Rectangle 2">
            <a:extLst>
              <a:ext uri="{FF2B5EF4-FFF2-40B4-BE49-F238E27FC236}">
                <a16:creationId xmlns:a16="http://schemas.microsoft.com/office/drawing/2014/main" id="{62E27C59-5714-4142-83AC-B023DD4B3526}"/>
              </a:ext>
            </a:extLst>
          </p:cNvPr>
          <p:cNvSpPr/>
          <p:nvPr/>
        </p:nvSpPr>
        <p:spPr>
          <a:xfrm>
            <a:off x="7126306" y="3230265"/>
            <a:ext cx="3608614" cy="1325563"/>
          </a:xfrm>
          <a:prstGeom prst="rect">
            <a:avLst/>
          </a:prstGeom>
          <a:ln w="762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Unsafe code</a:t>
            </a:r>
          </a:p>
        </p:txBody>
      </p:sp>
      <p:sp>
        <p:nvSpPr>
          <p:cNvPr id="5" name="Arrow: Left-Right 4">
            <a:extLst>
              <a:ext uri="{FF2B5EF4-FFF2-40B4-BE49-F238E27FC236}">
                <a16:creationId xmlns:a16="http://schemas.microsoft.com/office/drawing/2014/main" id="{E479DA3F-FAA7-41B8-B28A-50EED483BDA4}"/>
              </a:ext>
            </a:extLst>
          </p:cNvPr>
          <p:cNvSpPr/>
          <p:nvPr/>
        </p:nvSpPr>
        <p:spPr>
          <a:xfrm>
            <a:off x="4814767" y="3583361"/>
            <a:ext cx="2311539" cy="619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Function calls</a:t>
            </a:r>
          </a:p>
        </p:txBody>
      </p:sp>
      <p:sp>
        <p:nvSpPr>
          <p:cNvPr id="11" name="Rectangle 10">
            <a:extLst>
              <a:ext uri="{FF2B5EF4-FFF2-40B4-BE49-F238E27FC236}">
                <a16:creationId xmlns:a16="http://schemas.microsoft.com/office/drawing/2014/main" id="{38931FD2-5451-44FA-8256-6AA55B4C836D}"/>
              </a:ext>
            </a:extLst>
          </p:cNvPr>
          <p:cNvSpPr/>
          <p:nvPr/>
        </p:nvSpPr>
        <p:spPr>
          <a:xfrm>
            <a:off x="7126306" y="4771456"/>
            <a:ext cx="3608614" cy="1325563"/>
          </a:xfrm>
          <a:prstGeom prst="rect">
            <a:avLst/>
          </a:prstGeom>
          <a:ln w="762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Unsafe code</a:t>
            </a:r>
          </a:p>
        </p:txBody>
      </p:sp>
      <p:sp>
        <p:nvSpPr>
          <p:cNvPr id="13" name="Arrow: Left-Right 12">
            <a:extLst>
              <a:ext uri="{FF2B5EF4-FFF2-40B4-BE49-F238E27FC236}">
                <a16:creationId xmlns:a16="http://schemas.microsoft.com/office/drawing/2014/main" id="{6F7447B8-570A-4E6F-9FD7-3AEA1F588F25}"/>
              </a:ext>
            </a:extLst>
          </p:cNvPr>
          <p:cNvSpPr/>
          <p:nvPr/>
        </p:nvSpPr>
        <p:spPr>
          <a:xfrm>
            <a:off x="4814767" y="5124552"/>
            <a:ext cx="2311539" cy="619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Function calls</a:t>
            </a:r>
          </a:p>
        </p:txBody>
      </p:sp>
      <p:sp>
        <p:nvSpPr>
          <p:cNvPr id="18" name="Explosion: 14 Points 17">
            <a:extLst>
              <a:ext uri="{FF2B5EF4-FFF2-40B4-BE49-F238E27FC236}">
                <a16:creationId xmlns:a16="http://schemas.microsoft.com/office/drawing/2014/main" id="{D7546659-0CBC-40E2-BCDE-1D8C92A2571A}"/>
              </a:ext>
            </a:extLst>
          </p:cNvPr>
          <p:cNvSpPr/>
          <p:nvPr/>
        </p:nvSpPr>
        <p:spPr>
          <a:xfrm>
            <a:off x="7197968" y="1705709"/>
            <a:ext cx="3358833" cy="124019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Memory safety error</a:t>
            </a:r>
          </a:p>
        </p:txBody>
      </p:sp>
      <p:sp>
        <p:nvSpPr>
          <p:cNvPr id="20" name="Arrow: Left 19">
            <a:extLst>
              <a:ext uri="{FF2B5EF4-FFF2-40B4-BE49-F238E27FC236}">
                <a16:creationId xmlns:a16="http://schemas.microsoft.com/office/drawing/2014/main" id="{9DBA7581-FD3E-425D-9A5F-0A6230ABC8CC}"/>
              </a:ext>
            </a:extLst>
          </p:cNvPr>
          <p:cNvSpPr/>
          <p:nvPr/>
        </p:nvSpPr>
        <p:spPr>
          <a:xfrm>
            <a:off x="4814766" y="1872551"/>
            <a:ext cx="2311539" cy="9211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Error report</a:t>
            </a:r>
          </a:p>
        </p:txBody>
      </p:sp>
      <p:sp>
        <p:nvSpPr>
          <p:cNvPr id="8" name="TextBox 7">
            <a:extLst>
              <a:ext uri="{FF2B5EF4-FFF2-40B4-BE49-F238E27FC236}">
                <a16:creationId xmlns:a16="http://schemas.microsoft.com/office/drawing/2014/main" id="{548E2650-A9D8-7D4A-7FC7-78A4D20C61CA}"/>
              </a:ext>
            </a:extLst>
          </p:cNvPr>
          <p:cNvSpPr txBox="1"/>
          <p:nvPr/>
        </p:nvSpPr>
        <p:spPr>
          <a:xfrm>
            <a:off x="0" y="6488206"/>
            <a:ext cx="50348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Chisnall. I Don't Care About Memory Safety. (2023)</a:t>
            </a:r>
            <a:endParaRPr lang="en-US"/>
          </a:p>
        </p:txBody>
      </p:sp>
      <p:sp>
        <p:nvSpPr>
          <p:cNvPr id="12" name="TextBox 9">
            <a:extLst>
              <a:ext uri="{FF2B5EF4-FFF2-40B4-BE49-F238E27FC236}">
                <a16:creationId xmlns:a16="http://schemas.microsoft.com/office/drawing/2014/main" id="{2378F4B8-E9FF-2394-14DB-57927AFEA62A}"/>
              </a:ext>
            </a:extLst>
          </p:cNvPr>
          <p:cNvSpPr txBox="1"/>
          <p:nvPr/>
        </p:nvSpPr>
        <p:spPr>
          <a:xfrm>
            <a:off x="0" y="6263504"/>
            <a:ext cx="652145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5"/>
              </a:rPr>
              <a:t>Chisnall et al. CHERI JNI: Sinking the Java security model into the C. (ASPLOS 2017)</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658828947"/>
      </p:ext>
    </p:extLst>
  </p:cSld>
  <p:clrMapOvr>
    <a:masterClrMapping/>
  </p:clrMapOvr>
  <mc:AlternateContent xmlns:mc="http://schemas.openxmlformats.org/markup-compatibility/2006" xmlns:p14="http://schemas.microsoft.com/office/powerpoint/2010/main">
    <mc:Choice Requires="p14">
      <p:transition spd="slow" p14:dur="2000" advTm="24298"/>
    </mc:Choice>
    <mc:Fallback xmlns="">
      <p:transition spd="slow" advTm="242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9355C8-BE12-4DC9-A1C8-BCC1AB04E439}"/>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55</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53D946FE-3BCF-46F8-8B71-41AD500A730D}"/>
              </a:ext>
            </a:extLst>
          </p:cNvPr>
          <p:cNvSpPr>
            <a:spLocks noGrp="1"/>
          </p:cNvSpPr>
          <p:nvPr>
            <p:ph sz="quarter" idx="13"/>
          </p:nvPr>
        </p:nvSpPr>
        <p:spPr/>
        <p:txBody>
          <a:bodyPr anchor="ctr">
            <a:normAutofit/>
          </a:bodyPr>
          <a:lstStyle/>
          <a:p>
            <a:r>
              <a:rPr lang="en-US" dirty="0">
                <a:latin typeface="Calibri"/>
                <a:ea typeface="Tahoma"/>
                <a:cs typeface="Tahoma"/>
              </a:rPr>
              <a:t>CHERI is not actually a memory safety technology, it is a </a:t>
            </a:r>
            <a:r>
              <a:rPr lang="en-US" i="1" dirty="0">
                <a:latin typeface="Calibri"/>
                <a:ea typeface="Tahoma"/>
                <a:cs typeface="Tahoma"/>
              </a:rPr>
              <a:t>compartmentalization</a:t>
            </a:r>
            <a:r>
              <a:rPr lang="en-US" dirty="0">
                <a:latin typeface="Calibri"/>
                <a:ea typeface="Tahoma"/>
                <a:cs typeface="Tahoma"/>
              </a:rPr>
              <a:t> technology</a:t>
            </a:r>
          </a:p>
          <a:p>
            <a:pPr lvl="1"/>
            <a:r>
              <a:rPr lang="en-US" dirty="0">
                <a:latin typeface="Calibri"/>
                <a:ea typeface="Calibri"/>
                <a:cs typeface="Calibri"/>
              </a:rPr>
              <a:t>Memory safety is a necessary but not sufficient precondition</a:t>
            </a:r>
          </a:p>
          <a:p>
            <a:r>
              <a:rPr lang="en-US" dirty="0">
                <a:latin typeface="Calibri"/>
                <a:ea typeface="Tahoma"/>
                <a:cs typeface="Tahoma"/>
              </a:rPr>
              <a:t>Can </a:t>
            </a:r>
            <a:r>
              <a:rPr lang="en-US" i="1" dirty="0">
                <a:latin typeface="Calibri"/>
                <a:ea typeface="Tahoma"/>
                <a:cs typeface="Tahoma"/>
              </a:rPr>
              <a:t>build</a:t>
            </a:r>
            <a:r>
              <a:rPr lang="en-US" dirty="0">
                <a:latin typeface="Calibri"/>
                <a:ea typeface="Tahoma"/>
                <a:cs typeface="Tahoma"/>
              </a:rPr>
              <a:t> confined pieces of software with access to only particular resources</a:t>
            </a:r>
          </a:p>
          <a:p>
            <a:pPr lvl="1"/>
            <a:r>
              <a:rPr lang="en-US" dirty="0">
                <a:latin typeface="Calibri"/>
                <a:ea typeface="Calibri"/>
                <a:cs typeface="Calibri"/>
              </a:rPr>
              <a:t>Without a (transitive) capability to a given resource, no way to access it! (Even if address known!)</a:t>
            </a:r>
          </a:p>
          <a:p>
            <a:r>
              <a:rPr lang="en-US" dirty="0">
                <a:latin typeface="Calibri"/>
                <a:ea typeface="Tahoma"/>
                <a:cs typeface="Tahoma"/>
              </a:rPr>
              <a:t>Simplest case is a CODEC (</a:t>
            </a:r>
            <a:r>
              <a:rPr lang="en-US" dirty="0" err="1">
                <a:latin typeface="Consolas"/>
                <a:ea typeface="Tahoma"/>
                <a:cs typeface="Tahoma"/>
              </a:rPr>
              <a:t>xz</a:t>
            </a:r>
            <a:r>
              <a:rPr lang="en-US" dirty="0">
                <a:latin typeface="Calibri"/>
                <a:ea typeface="Tahoma"/>
                <a:cs typeface="Tahoma"/>
              </a:rPr>
              <a:t>, </a:t>
            </a:r>
            <a:r>
              <a:rPr lang="en-US" dirty="0" err="1">
                <a:latin typeface="Consolas"/>
                <a:ea typeface="Tahoma"/>
                <a:cs typeface="Tahoma"/>
              </a:rPr>
              <a:t>libpng</a:t>
            </a:r>
            <a:r>
              <a:rPr lang="en-US" dirty="0">
                <a:latin typeface="Calibri"/>
                <a:ea typeface="Tahoma"/>
                <a:cs typeface="Tahoma"/>
              </a:rPr>
              <a:t>, …).  If </a:t>
            </a:r>
            <a:r>
              <a:rPr lang="en-US" i="1" dirty="0">
                <a:latin typeface="Calibri"/>
                <a:ea typeface="Tahoma"/>
                <a:cs typeface="Tahoma"/>
              </a:rPr>
              <a:t>all</a:t>
            </a:r>
            <a:r>
              <a:rPr lang="en-US" dirty="0">
                <a:latin typeface="Calibri"/>
                <a:ea typeface="Tahoma"/>
                <a:cs typeface="Tahoma"/>
              </a:rPr>
              <a:t> we give some CODEC code is…</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a:p>
          <a:p>
            <a:pPr lvl="1"/>
            <a:r>
              <a:rPr lang="en-US" dirty="0">
                <a:latin typeface="Calibri"/>
                <a:ea typeface="Calibri"/>
                <a:cs typeface="Calibri"/>
              </a:rPr>
              <a:t>… then even a fully compromised CODEC has very limited consequence on the broader program!</a:t>
            </a:r>
          </a:p>
          <a:p>
            <a:r>
              <a:rPr lang="en-US" dirty="0">
                <a:latin typeface="Calibri"/>
                <a:ea typeface="Tahoma"/>
                <a:cs typeface="Tahoma"/>
              </a:rPr>
              <a:t>Entering sandbox is easy; getting back out might be tricky?</a:t>
            </a:r>
          </a:p>
        </p:txBody>
      </p:sp>
      <p:sp>
        <p:nvSpPr>
          <p:cNvPr id="4" name="Title 3">
            <a:extLst>
              <a:ext uri="{FF2B5EF4-FFF2-40B4-BE49-F238E27FC236}">
                <a16:creationId xmlns:a16="http://schemas.microsoft.com/office/drawing/2014/main" id="{A9F2AD09-FCFE-4B9C-B36D-D450B890D501}"/>
              </a:ext>
            </a:extLst>
          </p:cNvPr>
          <p:cNvSpPr>
            <a:spLocks noGrp="1"/>
          </p:cNvSpPr>
          <p:nvPr>
            <p:ph type="ctrTitle"/>
          </p:nvPr>
        </p:nvSpPr>
        <p:spPr/>
        <p:txBody>
          <a:bodyPr>
            <a:normAutofit/>
          </a:bodyPr>
          <a:lstStyle/>
          <a:p>
            <a:r>
              <a:rPr lang="en-US"/>
              <a:t>Deterministic Memory Safety Enables Compartmentalization</a:t>
            </a:r>
          </a:p>
        </p:txBody>
      </p:sp>
      <p:graphicFrame>
        <p:nvGraphicFramePr>
          <p:cNvPr id="5" name="Table 5">
            <a:extLst>
              <a:ext uri="{FF2B5EF4-FFF2-40B4-BE49-F238E27FC236}">
                <a16:creationId xmlns:a16="http://schemas.microsoft.com/office/drawing/2014/main" id="{26E5FD32-7613-C1FE-9BFC-8BD32EECD1AC}"/>
              </a:ext>
            </a:extLst>
          </p:cNvPr>
          <p:cNvGraphicFramePr>
            <a:graphicFrameLocks noGrp="1"/>
          </p:cNvGraphicFramePr>
          <p:nvPr>
            <p:extLst>
              <p:ext uri="{D42A27DB-BD31-4B8C-83A1-F6EECF244321}">
                <p14:modId xmlns:p14="http://schemas.microsoft.com/office/powerpoint/2010/main" val="1832428740"/>
              </p:ext>
            </p:extLst>
          </p:nvPr>
        </p:nvGraphicFramePr>
        <p:xfrm>
          <a:off x="1734887" y="3145275"/>
          <a:ext cx="6582636" cy="2225040"/>
        </p:xfrm>
        <a:graphic>
          <a:graphicData uri="http://schemas.openxmlformats.org/drawingml/2006/table">
            <a:tbl>
              <a:tblPr firstRow="1" bandRow="1">
                <a:tableStyleId>{5C22544A-7EE6-4342-B048-85BDC9FD1C3A}</a:tableStyleId>
              </a:tblPr>
              <a:tblGrid>
                <a:gridCol w="4436336">
                  <a:extLst>
                    <a:ext uri="{9D8B030D-6E8A-4147-A177-3AD203B41FA5}">
                      <a16:colId xmlns:a16="http://schemas.microsoft.com/office/drawing/2014/main" val="1775692632"/>
                    </a:ext>
                  </a:extLst>
                </a:gridCol>
                <a:gridCol w="2146300">
                  <a:extLst>
                    <a:ext uri="{9D8B030D-6E8A-4147-A177-3AD203B41FA5}">
                      <a16:colId xmlns:a16="http://schemas.microsoft.com/office/drawing/2014/main" val="2364864087"/>
                    </a:ext>
                  </a:extLst>
                </a:gridCol>
              </a:tblGrid>
              <a:tr h="370840">
                <a:tc>
                  <a:txBody>
                    <a:bodyPr/>
                    <a:lstStyle/>
                    <a:p>
                      <a:r>
                        <a:rPr lang="en-US"/>
                        <a:t>Resource</a:t>
                      </a:r>
                    </a:p>
                  </a:txBody>
                  <a:tcPr/>
                </a:tc>
                <a:tc>
                  <a:txBody>
                    <a:bodyPr/>
                    <a:lstStyle/>
                    <a:p>
                      <a:r>
                        <a:rPr lang="en-US"/>
                        <a:t>Permissions</a:t>
                      </a:r>
                    </a:p>
                  </a:txBody>
                  <a:tcPr/>
                </a:tc>
                <a:extLst>
                  <a:ext uri="{0D108BD9-81ED-4DB2-BD59-A6C34878D82A}">
                    <a16:rowId xmlns:a16="http://schemas.microsoft.com/office/drawing/2014/main" val="3551103046"/>
                  </a:ext>
                </a:extLst>
              </a:tr>
              <a:tr h="370840">
                <a:tc>
                  <a:txBody>
                    <a:bodyPr/>
                    <a:lstStyle/>
                    <a:p>
                      <a:r>
                        <a:rPr lang="en-US"/>
                        <a:t>CODEC code (&amp; constants)</a:t>
                      </a:r>
                    </a:p>
                  </a:txBody>
                  <a:tcPr/>
                </a:tc>
                <a:tc>
                  <a:txBody>
                    <a:bodyPr/>
                    <a:lstStyle/>
                    <a:p>
                      <a:r>
                        <a:rPr lang="en-US"/>
                        <a:t>Read, Execute</a:t>
                      </a:r>
                    </a:p>
                  </a:txBody>
                  <a:tcPr/>
                </a:tc>
                <a:extLst>
                  <a:ext uri="{0D108BD9-81ED-4DB2-BD59-A6C34878D82A}">
                    <a16:rowId xmlns:a16="http://schemas.microsoft.com/office/drawing/2014/main" val="1721095278"/>
                  </a:ext>
                </a:extLst>
              </a:tr>
              <a:tr h="370840">
                <a:tc>
                  <a:txBody>
                    <a:bodyPr/>
                    <a:lstStyle/>
                    <a:p>
                      <a:r>
                        <a:rPr lang="en-US"/>
                        <a:t>Input buffer(s)</a:t>
                      </a:r>
                    </a:p>
                  </a:txBody>
                  <a:tcPr/>
                </a:tc>
                <a:tc>
                  <a:txBody>
                    <a:bodyPr/>
                    <a:lstStyle/>
                    <a:p>
                      <a:r>
                        <a:rPr lang="en-US"/>
                        <a:t>Read-only</a:t>
                      </a:r>
                    </a:p>
                  </a:txBody>
                  <a:tcPr/>
                </a:tc>
                <a:extLst>
                  <a:ext uri="{0D108BD9-81ED-4DB2-BD59-A6C34878D82A}">
                    <a16:rowId xmlns:a16="http://schemas.microsoft.com/office/drawing/2014/main" val="2050333035"/>
                  </a:ext>
                </a:extLst>
              </a:tr>
              <a:tr h="370840">
                <a:tc>
                  <a:txBody>
                    <a:bodyPr/>
                    <a:lstStyle/>
                    <a:p>
                      <a:r>
                        <a:rPr lang="en-US"/>
                        <a:t>Output buffer(s)</a:t>
                      </a:r>
                    </a:p>
                  </a:txBody>
                  <a:tcPr/>
                </a:tc>
                <a:tc>
                  <a:txBody>
                    <a:bodyPr/>
                    <a:lstStyle/>
                    <a:p>
                      <a:r>
                        <a:rPr lang="en-US"/>
                        <a:t>Write-only</a:t>
                      </a:r>
                    </a:p>
                  </a:txBody>
                  <a:tcPr/>
                </a:tc>
                <a:extLst>
                  <a:ext uri="{0D108BD9-81ED-4DB2-BD59-A6C34878D82A}">
                    <a16:rowId xmlns:a16="http://schemas.microsoft.com/office/drawing/2014/main" val="3607489187"/>
                  </a:ext>
                </a:extLst>
              </a:tr>
              <a:tr h="370840">
                <a:tc>
                  <a:txBody>
                    <a:bodyPr/>
                    <a:lstStyle/>
                    <a:p>
                      <a:r>
                        <a:rPr lang="en-US"/>
                        <a:t>Ephemeral stack / scratch region</a:t>
                      </a:r>
                    </a:p>
                  </a:txBody>
                  <a:tcPr/>
                </a:tc>
                <a:tc>
                  <a:txBody>
                    <a:bodyPr/>
                    <a:lstStyle/>
                    <a:p>
                      <a:r>
                        <a:rPr lang="en-US"/>
                        <a:t>Read, Write</a:t>
                      </a:r>
                    </a:p>
                  </a:txBody>
                  <a:tcPr/>
                </a:tc>
                <a:extLst>
                  <a:ext uri="{0D108BD9-81ED-4DB2-BD59-A6C34878D82A}">
                    <a16:rowId xmlns:a16="http://schemas.microsoft.com/office/drawing/2014/main" val="3020947123"/>
                  </a:ext>
                </a:extLst>
              </a:tr>
              <a:tr h="370840">
                <a:tc>
                  <a:txBody>
                    <a:bodyPr/>
                    <a:lstStyle/>
                    <a:p>
                      <a:r>
                        <a:rPr lang="en-US"/>
                        <a:t>Return pointer</a:t>
                      </a:r>
                    </a:p>
                  </a:txBody>
                  <a:tcPr/>
                </a:tc>
                <a:tc>
                  <a:txBody>
                    <a:bodyPr/>
                    <a:lstStyle/>
                    <a:p>
                      <a:r>
                        <a:rPr lang="en-US"/>
                        <a:t>Execute only?</a:t>
                      </a:r>
                    </a:p>
                  </a:txBody>
                  <a:tcPr/>
                </a:tc>
                <a:extLst>
                  <a:ext uri="{0D108BD9-81ED-4DB2-BD59-A6C34878D82A}">
                    <a16:rowId xmlns:a16="http://schemas.microsoft.com/office/drawing/2014/main" val="734044027"/>
                  </a:ext>
                </a:extLst>
              </a:tr>
            </a:tbl>
          </a:graphicData>
        </a:graphic>
      </p:graphicFrame>
      <p:sp>
        <p:nvSpPr>
          <p:cNvPr id="6" name="TextBox 5">
            <a:hlinkClick r:id="rId3"/>
            <a:extLst>
              <a:ext uri="{FF2B5EF4-FFF2-40B4-BE49-F238E27FC236}">
                <a16:creationId xmlns:a16="http://schemas.microsoft.com/office/drawing/2014/main" id="{F4055262-B6F2-5DEB-7F0D-FC046022F84C}"/>
              </a:ext>
            </a:extLst>
          </p:cNvPr>
          <p:cNvSpPr txBox="1"/>
          <p:nvPr/>
        </p:nvSpPr>
        <p:spPr>
          <a:xfrm>
            <a:off x="0" y="6488668"/>
            <a:ext cx="6295313" cy="369332"/>
          </a:xfrm>
          <a:prstGeom prst="rect">
            <a:avLst/>
          </a:prstGeom>
          <a:noFill/>
        </p:spPr>
        <p:txBody>
          <a:bodyPr wrap="none" rtlCol="0">
            <a:spAutoFit/>
          </a:bodyPr>
          <a:lstStyle/>
          <a:p>
            <a:r>
              <a:rPr lang="en-US" err="1">
                <a:hlinkClick r:id="rId3"/>
              </a:rPr>
              <a:t>CHERIoT</a:t>
            </a:r>
            <a:r>
              <a:rPr lang="en-US">
                <a:hlinkClick r:id="rId3"/>
              </a:rPr>
              <a:t>: Complete Memory Safety for Embedded Devices (2023)</a:t>
            </a:r>
            <a:endParaRPr lang="en-US"/>
          </a:p>
        </p:txBody>
      </p:sp>
      <p:sp>
        <p:nvSpPr>
          <p:cNvPr id="7" name="TextBox 6">
            <a:extLst>
              <a:ext uri="{FF2B5EF4-FFF2-40B4-BE49-F238E27FC236}">
                <a16:creationId xmlns:a16="http://schemas.microsoft.com/office/drawing/2014/main" id="{6270B675-9555-AAC0-AB01-6A4F17435EA9}"/>
              </a:ext>
            </a:extLst>
          </p:cNvPr>
          <p:cNvSpPr txBox="1"/>
          <p:nvPr/>
        </p:nvSpPr>
        <p:spPr>
          <a:xfrm>
            <a:off x="6431797" y="6488668"/>
            <a:ext cx="5007205" cy="369332"/>
          </a:xfrm>
          <a:prstGeom prst="rect">
            <a:avLst/>
          </a:prstGeom>
          <a:noFill/>
        </p:spPr>
        <p:txBody>
          <a:bodyPr wrap="none" rtlCol="0">
            <a:spAutoFit/>
          </a:bodyPr>
          <a:lstStyle/>
          <a:p>
            <a:r>
              <a:rPr lang="en-US" err="1">
                <a:hlinkClick r:id="rId4"/>
              </a:rPr>
              <a:t>CheriOS</a:t>
            </a:r>
            <a:r>
              <a:rPr lang="en-US">
                <a:hlinkClick r:id="rId4"/>
              </a:rPr>
              <a:t>: [...] capability operating system [...] (2021)</a:t>
            </a:r>
            <a:endParaRPr lang="en-US"/>
          </a:p>
        </p:txBody>
      </p:sp>
    </p:spTree>
    <p:extLst>
      <p:ext uri="{BB962C8B-B14F-4D97-AF65-F5344CB8AC3E}">
        <p14:creationId xmlns:p14="http://schemas.microsoft.com/office/powerpoint/2010/main" val="90759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0FD5B3-3F4D-4289-9323-BE5B5636E75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4" name="Title 3">
            <a:extLst>
              <a:ext uri="{FF2B5EF4-FFF2-40B4-BE49-F238E27FC236}">
                <a16:creationId xmlns:a16="http://schemas.microsoft.com/office/drawing/2014/main" id="{98C1CD4F-62A1-48AD-93ED-DD0F008AC39E}"/>
              </a:ext>
            </a:extLst>
          </p:cNvPr>
          <p:cNvSpPr>
            <a:spLocks noGrp="1"/>
          </p:cNvSpPr>
          <p:nvPr>
            <p:ph type="ctrTitle"/>
          </p:nvPr>
        </p:nvSpPr>
        <p:spPr/>
        <p:txBody>
          <a:bodyPr>
            <a:normAutofit/>
          </a:bodyPr>
          <a:lstStyle/>
          <a:p>
            <a:r>
              <a:rPr lang="en-US"/>
              <a:t>Sealed and Sentry Capabilities</a:t>
            </a:r>
          </a:p>
        </p:txBody>
      </p:sp>
      <p:sp>
        <p:nvSpPr>
          <p:cNvPr id="6" name="Rectangle 5">
            <a:extLst>
              <a:ext uri="{FF2B5EF4-FFF2-40B4-BE49-F238E27FC236}">
                <a16:creationId xmlns:a16="http://schemas.microsoft.com/office/drawing/2014/main" id="{3A367E35-323D-4D78-B63E-180B85C5C22F}"/>
              </a:ext>
            </a:extLst>
          </p:cNvPr>
          <p:cNvSpPr/>
          <p:nvPr/>
        </p:nvSpPr>
        <p:spPr>
          <a:xfrm>
            <a:off x="1295411" y="1664208"/>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14F68AD-9D67-410D-B786-C2BBF7AA77C1}"/>
              </a:ext>
            </a:extLst>
          </p:cNvPr>
          <p:cNvSpPr/>
          <p:nvPr/>
        </p:nvSpPr>
        <p:spPr>
          <a:xfrm>
            <a:off x="1295411" y="1664208"/>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0282A56-C5A7-4BDD-A366-43D1CB55000D}"/>
              </a:ext>
            </a:extLst>
          </p:cNvPr>
          <p:cNvSpPr txBox="1"/>
          <p:nvPr/>
        </p:nvSpPr>
        <p:spPr>
          <a:xfrm>
            <a:off x="558801" y="10595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Graphic 27" descr="Key outline">
            <a:extLst>
              <a:ext uri="{FF2B5EF4-FFF2-40B4-BE49-F238E27FC236}">
                <a16:creationId xmlns:a16="http://schemas.microsoft.com/office/drawing/2014/main" id="{6DFFBE55-E0EF-459C-B7D4-D9ADC58057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666141" y="2098129"/>
            <a:ext cx="457201" cy="457201"/>
          </a:xfrm>
          <a:prstGeom prst="rect">
            <a:avLst/>
          </a:prstGeom>
        </p:spPr>
      </p:pic>
      <p:sp>
        <p:nvSpPr>
          <p:cNvPr id="32" name="Rectangle 31">
            <a:extLst>
              <a:ext uri="{FF2B5EF4-FFF2-40B4-BE49-F238E27FC236}">
                <a16:creationId xmlns:a16="http://schemas.microsoft.com/office/drawing/2014/main" id="{65EF7603-FC12-4873-8581-D5240A578167}"/>
              </a:ext>
            </a:extLst>
          </p:cNvPr>
          <p:cNvSpPr/>
          <p:nvPr/>
        </p:nvSpPr>
        <p:spPr>
          <a:xfrm>
            <a:off x="4920841" y="1664208"/>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DD569C5-79C5-4E3B-8687-7E8D7502B9B1}"/>
              </a:ext>
            </a:extLst>
          </p:cNvPr>
          <p:cNvSpPr/>
          <p:nvPr/>
        </p:nvSpPr>
        <p:spPr>
          <a:xfrm>
            <a:off x="4920841" y="1664208"/>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Connector: Elbow 43">
            <a:extLst>
              <a:ext uri="{FF2B5EF4-FFF2-40B4-BE49-F238E27FC236}">
                <a16:creationId xmlns:a16="http://schemas.microsoft.com/office/drawing/2014/main" id="{B34C2D06-8932-4807-BCFF-CD41E6A5EF07}"/>
              </a:ext>
            </a:extLst>
          </p:cNvPr>
          <p:cNvCxnSpPr>
            <a:cxnSpLocks/>
            <a:stCxn id="6" idx="3"/>
            <a:endCxn id="7" idx="2"/>
          </p:cNvCxnSpPr>
          <p:nvPr/>
        </p:nvCxnSpPr>
        <p:spPr>
          <a:xfrm flipV="1">
            <a:off x="2432833" y="1728797"/>
            <a:ext cx="1032976"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30D9C0BA-4BB3-460C-9970-B352EAE86DD3}"/>
              </a:ext>
            </a:extLst>
          </p:cNvPr>
          <p:cNvCxnSpPr>
            <a:cxnSpLocks/>
            <a:stCxn id="7" idx="6"/>
            <a:endCxn id="34" idx="1"/>
          </p:cNvCxnSpPr>
          <p:nvPr/>
        </p:nvCxnSpPr>
        <p:spPr>
          <a:xfrm>
            <a:off x="3917793" y="1728797"/>
            <a:ext cx="1003048"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F39D7C81-5C72-4A4A-932B-29B5354804B6}"/>
              </a:ext>
            </a:extLst>
          </p:cNvPr>
          <p:cNvCxnSpPr>
            <a:cxnSpLocks/>
            <a:stCxn id="32" idx="3"/>
            <a:endCxn id="15" idx="2"/>
          </p:cNvCxnSpPr>
          <p:nvPr/>
        </p:nvCxnSpPr>
        <p:spPr>
          <a:xfrm flipV="1">
            <a:off x="6058263" y="1728216"/>
            <a:ext cx="2221689" cy="58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FE99009D-954D-4D62-A4BE-9F2D476EDD6C}"/>
              </a:ext>
            </a:extLst>
          </p:cNvPr>
          <p:cNvSpPr/>
          <p:nvPr/>
        </p:nvSpPr>
        <p:spPr>
          <a:xfrm>
            <a:off x="9087272" y="1664208"/>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5F4B78B7-F8F1-4E47-9401-DDE4EB8CB1D9}"/>
              </a:ext>
            </a:extLst>
          </p:cNvPr>
          <p:cNvSpPr/>
          <p:nvPr/>
        </p:nvSpPr>
        <p:spPr>
          <a:xfrm>
            <a:off x="9087272" y="1664208"/>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5" name="Connector: Elbow 84">
            <a:extLst>
              <a:ext uri="{FF2B5EF4-FFF2-40B4-BE49-F238E27FC236}">
                <a16:creationId xmlns:a16="http://schemas.microsoft.com/office/drawing/2014/main" id="{F0A40EDD-E778-456A-A568-B15D320E88F0}"/>
              </a:ext>
            </a:extLst>
          </p:cNvPr>
          <p:cNvCxnSpPr>
            <a:cxnSpLocks/>
            <a:stCxn id="15" idx="6"/>
          </p:cNvCxnSpPr>
          <p:nvPr/>
        </p:nvCxnSpPr>
        <p:spPr>
          <a:xfrm>
            <a:off x="8731936" y="1728216"/>
            <a:ext cx="355336" cy="126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0A1D3B5-AE3E-414A-B876-1D12C4B070B9}"/>
              </a:ext>
            </a:extLst>
          </p:cNvPr>
          <p:cNvSpPr txBox="1"/>
          <p:nvPr/>
        </p:nvSpPr>
        <p:spPr>
          <a:xfrm>
            <a:off x="1316703" y="1599883"/>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RW</a:t>
            </a:r>
          </a:p>
        </p:txBody>
      </p:sp>
      <p:sp>
        <p:nvSpPr>
          <p:cNvPr id="95" name="TextBox 94">
            <a:extLst>
              <a:ext uri="{FF2B5EF4-FFF2-40B4-BE49-F238E27FC236}">
                <a16:creationId xmlns:a16="http://schemas.microsoft.com/office/drawing/2014/main" id="{9AEA997E-1F3C-4DF1-97AC-2B12184D0E37}"/>
              </a:ext>
            </a:extLst>
          </p:cNvPr>
          <p:cNvSpPr txBox="1"/>
          <p:nvPr/>
        </p:nvSpPr>
        <p:spPr>
          <a:xfrm>
            <a:off x="4950768" y="1583682"/>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RW</a:t>
            </a:r>
          </a:p>
        </p:txBody>
      </p:sp>
      <p:sp>
        <p:nvSpPr>
          <p:cNvPr id="99" name="TextBox 98">
            <a:extLst>
              <a:ext uri="{FF2B5EF4-FFF2-40B4-BE49-F238E27FC236}">
                <a16:creationId xmlns:a16="http://schemas.microsoft.com/office/drawing/2014/main" id="{B80B9FE3-79C3-4F96-8939-16E0258ED4AD}"/>
              </a:ext>
            </a:extLst>
          </p:cNvPr>
          <p:cNvSpPr txBox="1"/>
          <p:nvPr/>
        </p:nvSpPr>
        <p:spPr>
          <a:xfrm>
            <a:off x="9106224" y="1583680"/>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RW</a:t>
            </a:r>
          </a:p>
        </p:txBody>
      </p:sp>
      <p:sp>
        <p:nvSpPr>
          <p:cNvPr id="7" name="Flowchart: Or 6">
            <a:extLst>
              <a:ext uri="{FF2B5EF4-FFF2-40B4-BE49-F238E27FC236}">
                <a16:creationId xmlns:a16="http://schemas.microsoft.com/office/drawing/2014/main" id="{A9C42EF5-83A3-69D8-649F-D8DE019ED553}"/>
              </a:ext>
            </a:extLst>
          </p:cNvPr>
          <p:cNvSpPr/>
          <p:nvPr/>
        </p:nvSpPr>
        <p:spPr>
          <a:xfrm>
            <a:off x="3465809" y="1500197"/>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Lock outline">
            <a:extLst>
              <a:ext uri="{FF2B5EF4-FFF2-40B4-BE49-F238E27FC236}">
                <a16:creationId xmlns:a16="http://schemas.microsoft.com/office/drawing/2014/main" id="{4C4975F2-1132-A828-B956-6D280CCD58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74055" y="1476952"/>
            <a:ext cx="457200" cy="457200"/>
          </a:xfrm>
          <a:prstGeom prst="rect">
            <a:avLst/>
          </a:prstGeom>
        </p:spPr>
      </p:pic>
      <p:cxnSp>
        <p:nvCxnSpPr>
          <p:cNvPr id="25" name="Connector: Elbow 24">
            <a:extLst>
              <a:ext uri="{FF2B5EF4-FFF2-40B4-BE49-F238E27FC236}">
                <a16:creationId xmlns:a16="http://schemas.microsoft.com/office/drawing/2014/main" id="{8B0D081C-37B0-3F67-B0AE-B5DA70023BF2}"/>
              </a:ext>
            </a:extLst>
          </p:cNvPr>
          <p:cNvCxnSpPr>
            <a:cxnSpLocks/>
            <a:stCxn id="76" idx="3"/>
            <a:endCxn id="7" idx="4"/>
          </p:cNvCxnSpPr>
          <p:nvPr/>
        </p:nvCxnSpPr>
        <p:spPr>
          <a:xfrm flipV="1">
            <a:off x="2392808" y="1957396"/>
            <a:ext cx="1298993" cy="29203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33BDB037-8659-42BC-2420-05B60AD7DAB9}"/>
              </a:ext>
            </a:extLst>
          </p:cNvPr>
          <p:cNvSpPr/>
          <p:nvPr/>
        </p:nvSpPr>
        <p:spPr>
          <a:xfrm>
            <a:off x="4920841" y="4957603"/>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5C5C00E0-AE33-85FC-05BA-129D1ABF0368}"/>
              </a:ext>
            </a:extLst>
          </p:cNvPr>
          <p:cNvSpPr/>
          <p:nvPr/>
        </p:nvSpPr>
        <p:spPr>
          <a:xfrm>
            <a:off x="4922787" y="4957603"/>
            <a:ext cx="578692" cy="129179"/>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92DB5EAE-43E2-231E-9676-19C84AC4122A}"/>
              </a:ext>
            </a:extLst>
          </p:cNvPr>
          <p:cNvSpPr txBox="1"/>
          <p:nvPr/>
        </p:nvSpPr>
        <p:spPr>
          <a:xfrm>
            <a:off x="4904241" y="4877467"/>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RX</a:t>
            </a:r>
          </a:p>
        </p:txBody>
      </p:sp>
      <p:pic>
        <p:nvPicPr>
          <p:cNvPr id="112" name="Graphic 111" descr="Phone Vibration with solid fill">
            <a:extLst>
              <a:ext uri="{FF2B5EF4-FFF2-40B4-BE49-F238E27FC236}">
                <a16:creationId xmlns:a16="http://schemas.microsoft.com/office/drawing/2014/main" id="{0CBAB57A-9595-474F-6D3F-2582BA5FFC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208941" y="4793592"/>
            <a:ext cx="457200" cy="457200"/>
          </a:xfrm>
          <a:prstGeom prst="rect">
            <a:avLst/>
          </a:prstGeom>
        </p:spPr>
      </p:pic>
      <p:cxnSp>
        <p:nvCxnSpPr>
          <p:cNvPr id="115" name="Connector: Elbow 114">
            <a:extLst>
              <a:ext uri="{FF2B5EF4-FFF2-40B4-BE49-F238E27FC236}">
                <a16:creationId xmlns:a16="http://schemas.microsoft.com/office/drawing/2014/main" id="{F7BB4C15-9FA8-F9FA-6579-164C177F6AF1}"/>
              </a:ext>
            </a:extLst>
          </p:cNvPr>
          <p:cNvCxnSpPr>
            <a:cxnSpLocks/>
            <a:stCxn id="104" idx="3"/>
            <a:endCxn id="112" idx="1"/>
          </p:cNvCxnSpPr>
          <p:nvPr/>
        </p:nvCxnSpPr>
        <p:spPr>
          <a:xfrm flipV="1">
            <a:off x="6058263" y="5022192"/>
            <a:ext cx="1150678" cy="1"/>
          </a:xfrm>
          <a:prstGeom prst="bent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BA5FF3CA-346E-D375-4F7B-6426944653FA}"/>
              </a:ext>
            </a:extLst>
          </p:cNvPr>
          <p:cNvSpPr/>
          <p:nvPr/>
        </p:nvSpPr>
        <p:spPr>
          <a:xfrm>
            <a:off x="9106224" y="4956456"/>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18519C10-40F2-58F0-48A5-A2877D8E84A7}"/>
              </a:ext>
            </a:extLst>
          </p:cNvPr>
          <p:cNvSpPr/>
          <p:nvPr/>
        </p:nvSpPr>
        <p:spPr>
          <a:xfrm>
            <a:off x="9106224" y="4956456"/>
            <a:ext cx="578692" cy="129179"/>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3921CD9D-A8DE-724B-9731-0209C32B025B}"/>
              </a:ext>
            </a:extLst>
          </p:cNvPr>
          <p:cNvSpPr txBox="1"/>
          <p:nvPr/>
        </p:nvSpPr>
        <p:spPr>
          <a:xfrm>
            <a:off x="9106224" y="4882545"/>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RX</a:t>
            </a:r>
          </a:p>
        </p:txBody>
      </p:sp>
      <p:pic>
        <p:nvPicPr>
          <p:cNvPr id="130" name="Graphic 129" descr="Lock with solid fill">
            <a:extLst>
              <a:ext uri="{FF2B5EF4-FFF2-40B4-BE49-F238E27FC236}">
                <a16:creationId xmlns:a16="http://schemas.microsoft.com/office/drawing/2014/main" id="{953E7CDD-8276-318C-1D31-A403A2FEB5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412527" y="4792446"/>
            <a:ext cx="457200" cy="457200"/>
          </a:xfrm>
          <a:prstGeom prst="rect">
            <a:avLst/>
          </a:prstGeom>
        </p:spPr>
      </p:pic>
      <p:cxnSp>
        <p:nvCxnSpPr>
          <p:cNvPr id="140" name="Connector: Elbow 139">
            <a:extLst>
              <a:ext uri="{FF2B5EF4-FFF2-40B4-BE49-F238E27FC236}">
                <a16:creationId xmlns:a16="http://schemas.microsoft.com/office/drawing/2014/main" id="{ABDFCB49-73DE-518D-855C-10D7174C6265}"/>
              </a:ext>
            </a:extLst>
          </p:cNvPr>
          <p:cNvCxnSpPr>
            <a:cxnSpLocks/>
            <a:stCxn id="112" idx="3"/>
            <a:endCxn id="128" idx="1"/>
          </p:cNvCxnSpPr>
          <p:nvPr/>
        </p:nvCxnSpPr>
        <p:spPr>
          <a:xfrm flipV="1">
            <a:off x="7666141" y="5021045"/>
            <a:ext cx="1440083" cy="1147"/>
          </a:xfrm>
          <a:prstGeom prst="bentConnector3">
            <a:avLst>
              <a:gd name="adj1" fmla="val 50000"/>
            </a:avLst>
          </a:prstGeom>
          <a:ln>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3" name="Flowchart: Or 12">
            <a:extLst>
              <a:ext uri="{FF2B5EF4-FFF2-40B4-BE49-F238E27FC236}">
                <a16:creationId xmlns:a16="http://schemas.microsoft.com/office/drawing/2014/main" id="{AA14CA19-6B07-BEBA-CBFC-686BF9362594}"/>
              </a:ext>
            </a:extLst>
          </p:cNvPr>
          <p:cNvSpPr/>
          <p:nvPr/>
        </p:nvSpPr>
        <p:spPr>
          <a:xfrm>
            <a:off x="3465809" y="4792446"/>
            <a:ext cx="451984" cy="457199"/>
          </a:xfrm>
          <a:prstGeom prst="flowChartOr">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16">
            <a:extLst>
              <a:ext uri="{FF2B5EF4-FFF2-40B4-BE49-F238E27FC236}">
                <a16:creationId xmlns:a16="http://schemas.microsoft.com/office/drawing/2014/main" id="{7AEA3223-0C5E-1493-7D18-FA9D87900528}"/>
              </a:ext>
            </a:extLst>
          </p:cNvPr>
          <p:cNvCxnSpPr>
            <a:cxnSpLocks/>
            <a:stCxn id="21" idx="3"/>
            <a:endCxn id="13" idx="2"/>
          </p:cNvCxnSpPr>
          <p:nvPr/>
        </p:nvCxnSpPr>
        <p:spPr>
          <a:xfrm flipV="1">
            <a:off x="2300416" y="5021046"/>
            <a:ext cx="1165393" cy="1147"/>
          </a:xfrm>
          <a:prstGeom prst="bent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C01DB1B-BA69-4BE8-9019-D65FF0A48672}"/>
              </a:ext>
            </a:extLst>
          </p:cNvPr>
          <p:cNvSpPr/>
          <p:nvPr/>
        </p:nvSpPr>
        <p:spPr>
          <a:xfrm>
            <a:off x="1162994" y="4957603"/>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4339A7F-595C-3257-3553-7DF6B6B1A1C8}"/>
              </a:ext>
            </a:extLst>
          </p:cNvPr>
          <p:cNvSpPr/>
          <p:nvPr/>
        </p:nvSpPr>
        <p:spPr>
          <a:xfrm>
            <a:off x="1162994" y="4957603"/>
            <a:ext cx="578692" cy="129179"/>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0EED611-B7BD-97EA-F36B-159DE55B4704}"/>
              </a:ext>
            </a:extLst>
          </p:cNvPr>
          <p:cNvSpPr txBox="1"/>
          <p:nvPr/>
        </p:nvSpPr>
        <p:spPr>
          <a:xfrm>
            <a:off x="1162994" y="4878314"/>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RX</a:t>
            </a:r>
          </a:p>
        </p:txBody>
      </p:sp>
      <p:cxnSp>
        <p:nvCxnSpPr>
          <p:cNvPr id="29" name="Connector: Elbow 28">
            <a:extLst>
              <a:ext uri="{FF2B5EF4-FFF2-40B4-BE49-F238E27FC236}">
                <a16:creationId xmlns:a16="http://schemas.microsoft.com/office/drawing/2014/main" id="{8D94EFB5-6572-E072-3F7F-7997B3C355D7}"/>
              </a:ext>
            </a:extLst>
          </p:cNvPr>
          <p:cNvCxnSpPr>
            <a:cxnSpLocks/>
            <a:stCxn id="13" idx="6"/>
            <a:endCxn id="106" idx="1"/>
          </p:cNvCxnSpPr>
          <p:nvPr/>
        </p:nvCxnSpPr>
        <p:spPr>
          <a:xfrm>
            <a:off x="3917793" y="5021046"/>
            <a:ext cx="1004994" cy="1147"/>
          </a:xfrm>
          <a:prstGeom prst="bent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F3D9A8B-003B-7DC6-E07D-07CBA3FD1947}"/>
              </a:ext>
            </a:extLst>
          </p:cNvPr>
          <p:cNvCxnSpPr>
            <a:cxnSpLocks/>
            <a:stCxn id="97" idx="3"/>
            <a:endCxn id="13" idx="4"/>
          </p:cNvCxnSpPr>
          <p:nvPr/>
        </p:nvCxnSpPr>
        <p:spPr>
          <a:xfrm flipV="1">
            <a:off x="2430603" y="5249645"/>
            <a:ext cx="1261198" cy="307771"/>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Callout: Bent Line 8">
            <a:extLst>
              <a:ext uri="{FF2B5EF4-FFF2-40B4-BE49-F238E27FC236}">
                <a16:creationId xmlns:a16="http://schemas.microsoft.com/office/drawing/2014/main" id="{B101B1AB-3277-FF28-B9DF-204F6CE5F822}"/>
              </a:ext>
            </a:extLst>
          </p:cNvPr>
          <p:cNvSpPr/>
          <p:nvPr/>
        </p:nvSpPr>
        <p:spPr>
          <a:xfrm flipH="1">
            <a:off x="169560" y="2608197"/>
            <a:ext cx="1242750" cy="612648"/>
          </a:xfrm>
          <a:prstGeom prst="borderCallout2">
            <a:avLst>
              <a:gd name="adj1" fmla="val 18750"/>
              <a:gd name="adj2" fmla="val -8333"/>
              <a:gd name="adj3" fmla="val 18750"/>
              <a:gd name="adj4" fmla="val -16667"/>
              <a:gd name="adj5" fmla="val -10921"/>
              <a:gd name="adj6" fmla="val -58458"/>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Sealing</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Capability</a:t>
            </a:r>
          </a:p>
        </p:txBody>
      </p:sp>
      <p:sp>
        <p:nvSpPr>
          <p:cNvPr id="14" name="Callout: Bent Line 13">
            <a:extLst>
              <a:ext uri="{FF2B5EF4-FFF2-40B4-BE49-F238E27FC236}">
                <a16:creationId xmlns:a16="http://schemas.microsoft.com/office/drawing/2014/main" id="{24E8E219-F391-7C9F-DB77-983F8892C69A}"/>
              </a:ext>
            </a:extLst>
          </p:cNvPr>
          <p:cNvSpPr/>
          <p:nvPr/>
        </p:nvSpPr>
        <p:spPr>
          <a:xfrm flipH="1">
            <a:off x="2857518" y="2605998"/>
            <a:ext cx="1981430" cy="612648"/>
          </a:xfrm>
          <a:prstGeom prst="borderCallout2">
            <a:avLst>
              <a:gd name="adj1" fmla="val 18750"/>
              <a:gd name="adj2" fmla="val -8333"/>
              <a:gd name="adj3" fmla="val 18750"/>
              <a:gd name="adj4" fmla="val -16667"/>
              <a:gd name="adj5" fmla="val -103726"/>
              <a:gd name="adj6" fmla="val -28362"/>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Sealed Capability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(immutable, inert)</a:t>
            </a:r>
          </a:p>
        </p:txBody>
      </p:sp>
      <p:sp>
        <p:nvSpPr>
          <p:cNvPr id="15" name="Flowchart: Or 14">
            <a:extLst>
              <a:ext uri="{FF2B5EF4-FFF2-40B4-BE49-F238E27FC236}">
                <a16:creationId xmlns:a16="http://schemas.microsoft.com/office/drawing/2014/main" id="{C4097351-474A-8A2D-5097-673DCEC42404}"/>
              </a:ext>
            </a:extLst>
          </p:cNvPr>
          <p:cNvSpPr/>
          <p:nvPr/>
        </p:nvSpPr>
        <p:spPr>
          <a:xfrm>
            <a:off x="8279952" y="1499616"/>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Connector: Elbow 36">
            <a:extLst>
              <a:ext uri="{FF2B5EF4-FFF2-40B4-BE49-F238E27FC236}">
                <a16:creationId xmlns:a16="http://schemas.microsoft.com/office/drawing/2014/main" id="{0398C023-99AC-09A8-93C8-A95C22046E57}"/>
              </a:ext>
            </a:extLst>
          </p:cNvPr>
          <p:cNvCxnSpPr>
            <a:cxnSpLocks/>
            <a:stCxn id="28" idx="3"/>
            <a:endCxn id="15" idx="4"/>
          </p:cNvCxnSpPr>
          <p:nvPr/>
        </p:nvCxnSpPr>
        <p:spPr>
          <a:xfrm flipV="1">
            <a:off x="8123342" y="1956815"/>
            <a:ext cx="382602" cy="36991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 name="Graphic 40" descr="Old Key with solid fill">
            <a:extLst>
              <a:ext uri="{FF2B5EF4-FFF2-40B4-BE49-F238E27FC236}">
                <a16:creationId xmlns:a16="http://schemas.microsoft.com/office/drawing/2014/main" id="{E2985695-772D-AEC5-43B1-FC3503F24B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666141" y="3222610"/>
            <a:ext cx="457200" cy="457200"/>
          </a:xfrm>
          <a:prstGeom prst="rect">
            <a:avLst/>
          </a:prstGeom>
        </p:spPr>
      </p:pic>
      <p:sp>
        <p:nvSpPr>
          <p:cNvPr id="47" name="Flowchart: Or 46">
            <a:extLst>
              <a:ext uri="{FF2B5EF4-FFF2-40B4-BE49-F238E27FC236}">
                <a16:creationId xmlns:a16="http://schemas.microsoft.com/office/drawing/2014/main" id="{C6A806D9-D85F-AC45-B632-74D51AADE50F}"/>
              </a:ext>
            </a:extLst>
          </p:cNvPr>
          <p:cNvSpPr/>
          <p:nvPr/>
        </p:nvSpPr>
        <p:spPr>
          <a:xfrm>
            <a:off x="8279951" y="2671411"/>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Connector: Elbow 56">
            <a:extLst>
              <a:ext uri="{FF2B5EF4-FFF2-40B4-BE49-F238E27FC236}">
                <a16:creationId xmlns:a16="http://schemas.microsoft.com/office/drawing/2014/main" id="{F02EAF11-6DE2-F77F-4576-E63FA1E37264}"/>
              </a:ext>
            </a:extLst>
          </p:cNvPr>
          <p:cNvCxnSpPr>
            <a:cxnSpLocks/>
            <a:stCxn id="41" idx="3"/>
            <a:endCxn id="47" idx="4"/>
          </p:cNvCxnSpPr>
          <p:nvPr/>
        </p:nvCxnSpPr>
        <p:spPr>
          <a:xfrm flipV="1">
            <a:off x="8123341" y="3128610"/>
            <a:ext cx="382602" cy="3226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38553297-EF0D-8781-F27C-B03F6D6EAC08}"/>
              </a:ext>
            </a:extLst>
          </p:cNvPr>
          <p:cNvCxnSpPr>
            <a:cxnSpLocks/>
            <a:stCxn id="32" idx="3"/>
            <a:endCxn id="47" idx="2"/>
          </p:cNvCxnSpPr>
          <p:nvPr/>
        </p:nvCxnSpPr>
        <p:spPr>
          <a:xfrm>
            <a:off x="6058263" y="1728798"/>
            <a:ext cx="2221688" cy="117121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Multiplication Sign 86">
            <a:extLst>
              <a:ext uri="{FF2B5EF4-FFF2-40B4-BE49-F238E27FC236}">
                <a16:creationId xmlns:a16="http://schemas.microsoft.com/office/drawing/2014/main" id="{BD552E39-6641-425B-9970-9D16384D9777}"/>
              </a:ext>
            </a:extLst>
          </p:cNvPr>
          <p:cNvSpPr/>
          <p:nvPr/>
        </p:nvSpPr>
        <p:spPr>
          <a:xfrm>
            <a:off x="8336745" y="2710085"/>
            <a:ext cx="338396" cy="37839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Graphic 75" descr="Signature outline">
            <a:extLst>
              <a:ext uri="{FF2B5EF4-FFF2-40B4-BE49-F238E27FC236}">
                <a16:creationId xmlns:a16="http://schemas.microsoft.com/office/drawing/2014/main" id="{E2728742-F526-EA7A-2728-D540A7E267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935607" y="2020833"/>
            <a:ext cx="457201" cy="457201"/>
          </a:xfrm>
          <a:prstGeom prst="rect">
            <a:avLst/>
          </a:prstGeom>
        </p:spPr>
      </p:pic>
      <p:sp>
        <p:nvSpPr>
          <p:cNvPr id="91" name="Callout: Bent Line 90">
            <a:extLst>
              <a:ext uri="{FF2B5EF4-FFF2-40B4-BE49-F238E27FC236}">
                <a16:creationId xmlns:a16="http://schemas.microsoft.com/office/drawing/2014/main" id="{16A6FA17-E260-D535-49AA-CB4B317FF84A}"/>
              </a:ext>
            </a:extLst>
          </p:cNvPr>
          <p:cNvSpPr/>
          <p:nvPr/>
        </p:nvSpPr>
        <p:spPr>
          <a:xfrm flipH="1">
            <a:off x="5734097" y="2603117"/>
            <a:ext cx="1242750" cy="612648"/>
          </a:xfrm>
          <a:prstGeom prst="borderCallout2">
            <a:avLst>
              <a:gd name="adj1" fmla="val 18750"/>
              <a:gd name="adj2" fmla="val -8333"/>
              <a:gd name="adj3" fmla="val 18750"/>
              <a:gd name="adj4" fmla="val -16667"/>
              <a:gd name="adj5" fmla="val -10921"/>
              <a:gd name="adj6" fmla="val -58458"/>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Unsealing</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Capability</a:t>
            </a:r>
          </a:p>
        </p:txBody>
      </p:sp>
      <p:pic>
        <p:nvPicPr>
          <p:cNvPr id="97" name="Graphic 96" descr="Signature outline">
            <a:extLst>
              <a:ext uri="{FF2B5EF4-FFF2-40B4-BE49-F238E27FC236}">
                <a16:creationId xmlns:a16="http://schemas.microsoft.com/office/drawing/2014/main" id="{17CC64DC-8023-BDD0-7C36-C8C258C7384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973402" y="5328815"/>
            <a:ext cx="457201" cy="457201"/>
          </a:xfrm>
          <a:prstGeom prst="rect">
            <a:avLst/>
          </a:prstGeom>
        </p:spPr>
      </p:pic>
      <p:sp>
        <p:nvSpPr>
          <p:cNvPr id="145" name="TextBox 144">
            <a:extLst>
              <a:ext uri="{FF2B5EF4-FFF2-40B4-BE49-F238E27FC236}">
                <a16:creationId xmlns:a16="http://schemas.microsoft.com/office/drawing/2014/main" id="{1B425FC9-F3C0-1908-5E84-FBECEA61FE8C}"/>
              </a:ext>
            </a:extLst>
          </p:cNvPr>
          <p:cNvSpPr txBox="1"/>
          <p:nvPr/>
        </p:nvSpPr>
        <p:spPr>
          <a:xfrm>
            <a:off x="10243646" y="4835453"/>
            <a:ext cx="5020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PC!</a:t>
            </a:r>
          </a:p>
        </p:txBody>
      </p:sp>
      <p:sp>
        <p:nvSpPr>
          <p:cNvPr id="167" name="Callout: Bent Line 166">
            <a:extLst>
              <a:ext uri="{FF2B5EF4-FFF2-40B4-BE49-F238E27FC236}">
                <a16:creationId xmlns:a16="http://schemas.microsoft.com/office/drawing/2014/main" id="{B4654B19-9155-B42A-F22B-9686E79EDF61}"/>
              </a:ext>
            </a:extLst>
          </p:cNvPr>
          <p:cNvSpPr/>
          <p:nvPr/>
        </p:nvSpPr>
        <p:spPr>
          <a:xfrm>
            <a:off x="9931400" y="3222610"/>
            <a:ext cx="1943100" cy="612648"/>
          </a:xfrm>
          <a:prstGeom prst="borderCallout2">
            <a:avLst>
              <a:gd name="adj1" fmla="val 18750"/>
              <a:gd name="adj2" fmla="val -8333"/>
              <a:gd name="adj3" fmla="val 18750"/>
              <a:gd name="adj4" fmla="val -16667"/>
              <a:gd name="adj5" fmla="val -30960"/>
              <a:gd name="adj6" fmla="val -58458"/>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Seal and Unseal types must match</a:t>
            </a:r>
          </a:p>
        </p:txBody>
      </p:sp>
      <p:pic>
        <p:nvPicPr>
          <p:cNvPr id="12" name="Graphic 11" descr="Processor with solid fill">
            <a:extLst>
              <a:ext uri="{FF2B5EF4-FFF2-40B4-BE49-F238E27FC236}">
                <a16:creationId xmlns:a16="http://schemas.microsoft.com/office/drawing/2014/main" id="{64E0D38D-32BA-3756-397E-5202CF1F01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570797" y="5328814"/>
            <a:ext cx="457201" cy="457201"/>
          </a:xfrm>
          <a:prstGeom prst="rect">
            <a:avLst/>
          </a:prstGeom>
        </p:spPr>
      </p:pic>
      <p:pic>
        <p:nvPicPr>
          <p:cNvPr id="16" name="Graphic 15" descr="Processor with solid fill">
            <a:extLst>
              <a:ext uri="{FF2B5EF4-FFF2-40B4-BE49-F238E27FC236}">
                <a16:creationId xmlns:a16="http://schemas.microsoft.com/office/drawing/2014/main" id="{05DAB699-E5D0-192C-BD4E-DA1EC310D1E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5009734" y="4787365"/>
            <a:ext cx="457201" cy="457201"/>
          </a:xfrm>
          <a:prstGeom prst="rect">
            <a:avLst/>
          </a:prstGeom>
        </p:spPr>
      </p:pic>
    </p:spTree>
    <p:extLst>
      <p:ext uri="{BB962C8B-B14F-4D97-AF65-F5344CB8AC3E}">
        <p14:creationId xmlns:p14="http://schemas.microsoft.com/office/powerpoint/2010/main" val="42298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4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81" grpId="0" animBg="1"/>
      <p:bldP spid="83" grpId="0" animBg="1"/>
      <p:bldP spid="95" grpId="0"/>
      <p:bldP spid="99" grpId="0"/>
      <p:bldP spid="7" grpId="0" animBg="1"/>
      <p:bldP spid="104" grpId="0" animBg="1"/>
      <p:bldP spid="106" grpId="0" animBg="1"/>
      <p:bldP spid="110" grpId="0"/>
      <p:bldP spid="126" grpId="0" animBg="1"/>
      <p:bldP spid="127" grpId="0" animBg="1"/>
      <p:bldP spid="128" grpId="0"/>
      <p:bldP spid="13" grpId="0" animBg="1"/>
      <p:bldP spid="21" grpId="0" animBg="1"/>
      <p:bldP spid="22" grpId="0" animBg="1"/>
      <p:bldP spid="26" grpId="0"/>
      <p:bldP spid="9" grpId="0" animBg="1"/>
      <p:bldP spid="14" grpId="0" animBg="1"/>
      <p:bldP spid="15" grpId="0" animBg="1"/>
      <p:bldP spid="47" grpId="0" animBg="1"/>
      <p:bldP spid="87" grpId="0" animBg="1"/>
      <p:bldP spid="91" grpId="0" animBg="1"/>
      <p:bldP spid="145" grpId="0"/>
      <p:bldP spid="16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73108-D113-4DC7-B979-757530D01E08}"/>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57</a:t>
            </a:fld>
            <a:endParaRPr lang="en-US">
              <a:solidFill>
                <a:prstClr val="white">
                  <a:lumMod val="50000"/>
                </a:prstClr>
              </a:solidFill>
            </a:endParaRPr>
          </a:p>
        </p:txBody>
      </p:sp>
      <p:pic>
        <p:nvPicPr>
          <p:cNvPr id="6" name="Content Placeholder 5" descr="A diagram of a circuit board&#10;&#10;Description automatically generated with low confidence">
            <a:extLst>
              <a:ext uri="{FF2B5EF4-FFF2-40B4-BE49-F238E27FC236}">
                <a16:creationId xmlns:a16="http://schemas.microsoft.com/office/drawing/2014/main" id="{D61D55C4-C8C8-4C15-B298-2B360E2306F2}"/>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7345" y="1333796"/>
            <a:ext cx="5065550" cy="2819691"/>
          </a:xfrm>
        </p:spPr>
      </p:pic>
      <p:sp>
        <p:nvSpPr>
          <p:cNvPr id="4" name="Title 3">
            <a:extLst>
              <a:ext uri="{FF2B5EF4-FFF2-40B4-BE49-F238E27FC236}">
                <a16:creationId xmlns:a16="http://schemas.microsoft.com/office/drawing/2014/main" id="{BF371C78-5713-448F-87B8-32AE064BA372}"/>
              </a:ext>
            </a:extLst>
          </p:cNvPr>
          <p:cNvSpPr>
            <a:spLocks noGrp="1"/>
          </p:cNvSpPr>
          <p:nvPr>
            <p:ph type="ctrTitle"/>
          </p:nvPr>
        </p:nvSpPr>
        <p:spPr/>
        <p:txBody>
          <a:bodyPr>
            <a:normAutofit/>
          </a:bodyPr>
          <a:lstStyle/>
          <a:p>
            <a:r>
              <a:rPr lang="en-US"/>
              <a:t>CHERI Is Escaping The Lab And Heading For The Village</a:t>
            </a:r>
          </a:p>
        </p:txBody>
      </p:sp>
      <p:sp>
        <p:nvSpPr>
          <p:cNvPr id="5" name="TextBox 4">
            <a:extLst>
              <a:ext uri="{FF2B5EF4-FFF2-40B4-BE49-F238E27FC236}">
                <a16:creationId xmlns:a16="http://schemas.microsoft.com/office/drawing/2014/main" id="{3FC67EB0-2773-5F59-CAD4-02C612A8D8AB}"/>
              </a:ext>
            </a:extLst>
          </p:cNvPr>
          <p:cNvSpPr txBox="1"/>
          <p:nvPr/>
        </p:nvSpPr>
        <p:spPr>
          <a:xfrm>
            <a:off x="467345" y="1041956"/>
            <a:ext cx="5065550" cy="369332"/>
          </a:xfrm>
          <a:prstGeom prst="rect">
            <a:avLst/>
          </a:prstGeom>
          <a:noFill/>
        </p:spPr>
        <p:txBody>
          <a:bodyPr wrap="square">
            <a:spAutoFit/>
          </a:bodyPr>
          <a:lstStyle/>
          <a:p>
            <a:pPr algn="ctr"/>
            <a:r>
              <a:rPr lang="en-US">
                <a:hlinkClick r:id="rId4"/>
              </a:rPr>
              <a:t>“Morello” prototype SoC &amp; board: 4-core, 2.5-GHz</a:t>
            </a:r>
            <a:endParaRPr lang="en-US"/>
          </a:p>
        </p:txBody>
      </p:sp>
      <p:pic>
        <p:nvPicPr>
          <p:cNvPr id="3" name="Picture 2">
            <a:extLst>
              <a:ext uri="{FF2B5EF4-FFF2-40B4-BE49-F238E27FC236}">
                <a16:creationId xmlns:a16="http://schemas.microsoft.com/office/drawing/2014/main" id="{D5C1AC35-CF87-CED2-A9BD-D5EC0240CBE2}"/>
              </a:ext>
            </a:extLst>
          </p:cNvPr>
          <p:cNvPicPr>
            <a:picLocks noChangeAspect="1"/>
          </p:cNvPicPr>
          <p:nvPr/>
        </p:nvPicPr>
        <p:blipFill>
          <a:blip r:embed="rId5"/>
          <a:stretch>
            <a:fillRect/>
          </a:stretch>
        </p:blipFill>
        <p:spPr>
          <a:xfrm>
            <a:off x="6096000" y="867825"/>
            <a:ext cx="6096528" cy="3429297"/>
          </a:xfrm>
          <a:prstGeom prst="rect">
            <a:avLst/>
          </a:prstGeom>
        </p:spPr>
      </p:pic>
      <p:pic>
        <p:nvPicPr>
          <p:cNvPr id="7" name="Content Placeholder 5" descr="Graphical user interface, application">
            <a:extLst>
              <a:ext uri="{FF2B5EF4-FFF2-40B4-BE49-F238E27FC236}">
                <a16:creationId xmlns:a16="http://schemas.microsoft.com/office/drawing/2014/main" id="{597535E5-7828-46BD-9870-78C59F4E74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3132" y="4288795"/>
            <a:ext cx="3559444" cy="2188206"/>
          </a:xfrm>
          <a:prstGeom prst="rect">
            <a:avLst/>
          </a:prstGeom>
        </p:spPr>
      </p:pic>
      <p:pic>
        <p:nvPicPr>
          <p:cNvPr id="1026" name="Picture 2" descr="Early Sonata Prototype">
            <a:extLst>
              <a:ext uri="{FF2B5EF4-FFF2-40B4-BE49-F238E27FC236}">
                <a16:creationId xmlns:a16="http://schemas.microsoft.com/office/drawing/2014/main" id="{D11F01C5-0A2E-2ADD-66BB-41E187FD3B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177360" y="3833688"/>
            <a:ext cx="1689396" cy="31029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9B9A56D-99F0-3AFD-8A14-EF2BE080B5FB}"/>
              </a:ext>
            </a:extLst>
          </p:cNvPr>
          <p:cNvSpPr txBox="1"/>
          <p:nvPr/>
        </p:nvSpPr>
        <p:spPr>
          <a:xfrm>
            <a:off x="286719" y="4035388"/>
            <a:ext cx="5424220" cy="369332"/>
          </a:xfrm>
          <a:prstGeom prst="rect">
            <a:avLst/>
          </a:prstGeom>
          <a:noFill/>
        </p:spPr>
        <p:txBody>
          <a:bodyPr wrap="square" lIns="91440" tIns="45720" rIns="91440" bIns="45720" anchor="t">
            <a:spAutoFit/>
          </a:bodyPr>
          <a:lstStyle/>
          <a:p>
            <a:pPr algn="ctr"/>
            <a:r>
              <a:rPr lang="en-US" dirty="0">
                <a:hlinkClick r:id="rId8"/>
              </a:rPr>
              <a:t>CHERIoT (32-bit CHERI RISC-V)</a:t>
            </a:r>
            <a:endParaRPr lang="en-US" dirty="0">
              <a:ea typeface="Calibri"/>
              <a:cs typeface="Calibri"/>
            </a:endParaRPr>
          </a:p>
        </p:txBody>
      </p:sp>
      <p:sp>
        <p:nvSpPr>
          <p:cNvPr id="10" name="TextBox 9">
            <a:extLst>
              <a:ext uri="{FF2B5EF4-FFF2-40B4-BE49-F238E27FC236}">
                <a16:creationId xmlns:a16="http://schemas.microsoft.com/office/drawing/2014/main" id="{572EC148-FC70-0DC1-2B23-D74A9F6B4A35}"/>
              </a:ext>
            </a:extLst>
          </p:cNvPr>
          <p:cNvSpPr txBox="1"/>
          <p:nvPr/>
        </p:nvSpPr>
        <p:spPr>
          <a:xfrm>
            <a:off x="6377553" y="6477001"/>
            <a:ext cx="5347102" cy="286937"/>
          </a:xfrm>
          <a:prstGeom prst="rect">
            <a:avLst/>
          </a:prstGeom>
          <a:noFill/>
        </p:spPr>
        <p:txBody>
          <a:bodyPr wrap="square">
            <a:spAutoFit/>
          </a:bodyPr>
          <a:lstStyle/>
          <a:p>
            <a:r>
              <a:rPr lang="en-US" sz="1200">
                <a:hlinkClick r:id="rId9"/>
              </a:rPr>
              <a:t>Assessing the Viability of an Open-Source CHERI Desktop Software Ecosystem</a:t>
            </a:r>
            <a:endParaRPr lang="en-US" sz="1200"/>
          </a:p>
        </p:txBody>
      </p:sp>
      <p:pic>
        <p:nvPicPr>
          <p:cNvPr id="9" name="Picture 8" descr="A logo of a horse drawn in a circle&#10;&#10;Description automatically generated">
            <a:extLst>
              <a:ext uri="{FF2B5EF4-FFF2-40B4-BE49-F238E27FC236}">
                <a16:creationId xmlns:a16="http://schemas.microsoft.com/office/drawing/2014/main" id="{CAF67CDC-0F40-2768-CF40-856E858E55D0}"/>
              </a:ext>
            </a:extLst>
          </p:cNvPr>
          <p:cNvPicPr>
            <a:picLocks noChangeAspect="1"/>
          </p:cNvPicPr>
          <p:nvPr/>
        </p:nvPicPr>
        <p:blipFill>
          <a:blip r:embed="rId10"/>
          <a:stretch>
            <a:fillRect/>
          </a:stretch>
        </p:blipFill>
        <p:spPr>
          <a:xfrm>
            <a:off x="3742519" y="4597400"/>
            <a:ext cx="1647589" cy="1636215"/>
          </a:xfrm>
          <a:prstGeom prst="rect">
            <a:avLst/>
          </a:prstGeom>
        </p:spPr>
      </p:pic>
      <p:sp>
        <p:nvSpPr>
          <p:cNvPr id="11" name="TextBox 10">
            <a:extLst>
              <a:ext uri="{FF2B5EF4-FFF2-40B4-BE49-F238E27FC236}">
                <a16:creationId xmlns:a16="http://schemas.microsoft.com/office/drawing/2014/main" id="{CE2BAC56-C5B3-B71A-D23A-B531080A4E71}"/>
              </a:ext>
            </a:extLst>
          </p:cNvPr>
          <p:cNvSpPr txBox="1"/>
          <p:nvPr/>
        </p:nvSpPr>
        <p:spPr>
          <a:xfrm>
            <a:off x="3741257" y="6292453"/>
            <a:ext cx="1651378" cy="380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hlinkClick r:id="rId11"/>
              </a:rPr>
              <a:t>SCI Semi ICENI</a:t>
            </a:r>
            <a:endParaRPr lang="en-US"/>
          </a:p>
        </p:txBody>
      </p:sp>
      <p:sp>
        <p:nvSpPr>
          <p:cNvPr id="12" name="TextBox 11">
            <a:extLst>
              <a:ext uri="{FF2B5EF4-FFF2-40B4-BE49-F238E27FC236}">
                <a16:creationId xmlns:a16="http://schemas.microsoft.com/office/drawing/2014/main" id="{B55B1A8A-6BA4-CBC9-6F94-ABF6217E6006}"/>
              </a:ext>
            </a:extLst>
          </p:cNvPr>
          <p:cNvSpPr txBox="1"/>
          <p:nvPr/>
        </p:nvSpPr>
        <p:spPr>
          <a:xfrm>
            <a:off x="649027" y="62938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0563C1"/>
                </a:solidFill>
                <a:cs typeface="Segoe UI"/>
                <a:hlinkClick r:id="rId12"/>
              </a:rPr>
              <a:t>lowRISC Sonata board</a:t>
            </a:r>
            <a:r>
              <a:rPr lang="en-US">
                <a:ea typeface="Calibri"/>
                <a:cs typeface="Calibri"/>
              </a:rPr>
              <a:t>​</a:t>
            </a:r>
            <a:endParaRPr lang="en-US"/>
          </a:p>
        </p:txBody>
      </p:sp>
    </p:spTree>
    <p:extLst>
      <p:ext uri="{BB962C8B-B14F-4D97-AF65-F5344CB8AC3E}">
        <p14:creationId xmlns:p14="http://schemas.microsoft.com/office/powerpoint/2010/main" val="1136517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E0AB4A-6B39-F535-2672-2602B774F0BE}"/>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58</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273FC58C-E8E3-2FF4-DDB1-B1F30F8C592F}"/>
              </a:ext>
            </a:extLst>
          </p:cNvPr>
          <p:cNvSpPr>
            <a:spLocks noGrp="1"/>
          </p:cNvSpPr>
          <p:nvPr>
            <p:ph sz="quarter" idx="13"/>
          </p:nvPr>
        </p:nvSpPr>
        <p:spPr/>
        <p:txBody>
          <a:bodyPr anchor="ctr"/>
          <a:lstStyle/>
          <a:p>
            <a:pPr marL="0" indent="0">
              <a:buNone/>
            </a:pPr>
            <a:r>
              <a:rPr lang="en-US"/>
              <a:t>Architectural metadata: an idea whose time has finally come?</a:t>
            </a:r>
          </a:p>
          <a:p>
            <a:pPr marL="0" indent="0">
              <a:buNone/>
            </a:pPr>
            <a:endParaRPr lang="en-US"/>
          </a:p>
          <a:p>
            <a:r>
              <a:rPr lang="en-US"/>
              <a:t>New systems to better let the CPU understand </a:t>
            </a:r>
            <a:r>
              <a:rPr lang="en-US" i="1"/>
              <a:t>programmer intent</a:t>
            </a:r>
          </a:p>
          <a:p>
            <a:pPr lvl="1"/>
            <a:r>
              <a:rPr lang="en-US"/>
              <a:t>PAC: “sign” pointers to convey authenticity and intent</a:t>
            </a:r>
          </a:p>
          <a:p>
            <a:pPr lvl="1"/>
            <a:r>
              <a:rPr lang="en-US"/>
              <a:t>MTE: “color” memory to convey information about object layout and lifetime</a:t>
            </a:r>
          </a:p>
          <a:p>
            <a:pPr lvl="1"/>
            <a:r>
              <a:rPr lang="en-US">
                <a:latin typeface="Calibri"/>
                <a:ea typeface="Calibri"/>
                <a:cs typeface="Calibri"/>
              </a:rPr>
              <a:t>CHERI: replace pointers with “</a:t>
            </a:r>
            <a:r>
              <a:rPr lang="en-US" i="1">
                <a:latin typeface="Calibri"/>
                <a:ea typeface="Calibri"/>
                <a:cs typeface="Calibri"/>
              </a:rPr>
              <a:t>capabilities</a:t>
            </a:r>
            <a:r>
              <a:rPr lang="en-US">
                <a:latin typeface="Calibri"/>
                <a:ea typeface="Calibri"/>
                <a:cs typeface="Calibri"/>
              </a:rPr>
              <a:t>”, unforgeable tokens of authority</a:t>
            </a:r>
          </a:p>
          <a:p>
            <a:pPr lvl="1"/>
            <a:endParaRPr lang="en-US"/>
          </a:p>
          <a:p>
            <a:r>
              <a:rPr lang="en-US"/>
              <a:t>Useful to debug and/or mitigate the cause of many long-standing classes of security vulnerabilities</a:t>
            </a:r>
          </a:p>
          <a:p>
            <a:endParaRPr lang="en-US"/>
          </a:p>
          <a:p>
            <a:r>
              <a:rPr lang="en-US">
                <a:latin typeface="Calibri"/>
                <a:ea typeface="Tahoma"/>
                <a:cs typeface="Tahoma"/>
              </a:rPr>
              <a:t>PAC has been around, MTE shipped last year, CHERI very soon through next few years!</a:t>
            </a:r>
          </a:p>
          <a:p>
            <a:endParaRPr lang="en-US"/>
          </a:p>
          <a:p>
            <a:r>
              <a:rPr lang="en-US"/>
              <a:t>If you continue to be systems programmers, expect to see </a:t>
            </a:r>
            <a:r>
              <a:rPr lang="en-US" i="1"/>
              <a:t>more and different kinds of metadata</a:t>
            </a:r>
            <a:endParaRPr lang="en-US"/>
          </a:p>
          <a:p>
            <a:endParaRPr lang="en-US"/>
          </a:p>
        </p:txBody>
      </p:sp>
      <p:sp>
        <p:nvSpPr>
          <p:cNvPr id="4" name="Title 3">
            <a:extLst>
              <a:ext uri="{FF2B5EF4-FFF2-40B4-BE49-F238E27FC236}">
                <a16:creationId xmlns:a16="http://schemas.microsoft.com/office/drawing/2014/main" id="{6651F9E8-8E1A-C7E8-1DF1-079C2CDDE52F}"/>
              </a:ext>
            </a:extLst>
          </p:cNvPr>
          <p:cNvSpPr>
            <a:spLocks noGrp="1"/>
          </p:cNvSpPr>
          <p:nvPr>
            <p:ph type="ctrTitle"/>
          </p:nvPr>
        </p:nvSpPr>
        <p:spPr/>
        <p:txBody>
          <a:bodyPr/>
          <a:lstStyle/>
          <a:p>
            <a:r>
              <a:rPr lang="en-US"/>
              <a:t>Architectural Metadata for Memory Safety</a:t>
            </a:r>
          </a:p>
        </p:txBody>
      </p:sp>
    </p:spTree>
    <p:extLst>
      <p:ext uri="{BB962C8B-B14F-4D97-AF65-F5344CB8AC3E}">
        <p14:creationId xmlns:p14="http://schemas.microsoft.com/office/powerpoint/2010/main" val="1747027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4A78EF-FD73-140E-BB47-B82ECC980ED0}"/>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59</a:t>
            </a:fld>
            <a:endParaRPr lang="en-US">
              <a:solidFill>
                <a:prstClr val="white">
                  <a:lumMod val="50000"/>
                </a:prstClr>
              </a:solidFill>
            </a:endParaRPr>
          </a:p>
        </p:txBody>
      </p:sp>
      <p:graphicFrame>
        <p:nvGraphicFramePr>
          <p:cNvPr id="5" name="Content Placeholder 4">
            <a:extLst>
              <a:ext uri="{FF2B5EF4-FFF2-40B4-BE49-F238E27FC236}">
                <a16:creationId xmlns:a16="http://schemas.microsoft.com/office/drawing/2014/main" id="{C6C0CBD1-E725-1FD0-D7C4-5C5E5E776CEA}"/>
              </a:ext>
            </a:extLst>
          </p:cNvPr>
          <p:cNvGraphicFramePr>
            <a:graphicFrameLocks noGrp="1"/>
          </p:cNvGraphicFramePr>
          <p:nvPr>
            <p:ph sz="quarter" idx="13"/>
            <p:extLst>
              <p:ext uri="{D42A27DB-BD31-4B8C-83A1-F6EECF244321}">
                <p14:modId xmlns:p14="http://schemas.microsoft.com/office/powerpoint/2010/main" val="4105164744"/>
              </p:ext>
            </p:extLst>
          </p:nvPr>
        </p:nvGraphicFramePr>
        <p:xfrm>
          <a:off x="558801" y="939934"/>
          <a:ext cx="11074400" cy="5400040"/>
        </p:xfrm>
        <a:graphic>
          <a:graphicData uri="http://schemas.openxmlformats.org/drawingml/2006/table">
            <a:tbl>
              <a:tblPr firstRow="1" bandRow="1">
                <a:tableStyleId>{5C22544A-7EE6-4342-B048-85BDC9FD1C3A}</a:tableStyleId>
              </a:tblPr>
              <a:tblGrid>
                <a:gridCol w="2768600">
                  <a:extLst>
                    <a:ext uri="{9D8B030D-6E8A-4147-A177-3AD203B41FA5}">
                      <a16:colId xmlns:a16="http://schemas.microsoft.com/office/drawing/2014/main" val="1197497030"/>
                    </a:ext>
                  </a:extLst>
                </a:gridCol>
                <a:gridCol w="2768600">
                  <a:extLst>
                    <a:ext uri="{9D8B030D-6E8A-4147-A177-3AD203B41FA5}">
                      <a16:colId xmlns:a16="http://schemas.microsoft.com/office/drawing/2014/main" val="2449911706"/>
                    </a:ext>
                  </a:extLst>
                </a:gridCol>
                <a:gridCol w="1384300">
                  <a:extLst>
                    <a:ext uri="{9D8B030D-6E8A-4147-A177-3AD203B41FA5}">
                      <a16:colId xmlns:a16="http://schemas.microsoft.com/office/drawing/2014/main" val="200164282"/>
                    </a:ext>
                  </a:extLst>
                </a:gridCol>
                <a:gridCol w="1384300">
                  <a:extLst>
                    <a:ext uri="{9D8B030D-6E8A-4147-A177-3AD203B41FA5}">
                      <a16:colId xmlns:a16="http://schemas.microsoft.com/office/drawing/2014/main" val="925512406"/>
                    </a:ext>
                  </a:extLst>
                </a:gridCol>
                <a:gridCol w="2768600">
                  <a:extLst>
                    <a:ext uri="{9D8B030D-6E8A-4147-A177-3AD203B41FA5}">
                      <a16:colId xmlns:a16="http://schemas.microsoft.com/office/drawing/2014/main" val="562504450"/>
                    </a:ext>
                  </a:extLst>
                </a:gridCol>
              </a:tblGrid>
              <a:tr h="370840">
                <a:tc>
                  <a:txBody>
                    <a:bodyPr/>
                    <a:lstStyle/>
                    <a:p>
                      <a:pPr algn="ctr"/>
                      <a:endParaRPr lang="en-US"/>
                    </a:p>
                  </a:txBody>
                  <a:tcPr/>
                </a:tc>
                <a:tc>
                  <a:txBody>
                    <a:bodyPr/>
                    <a:lstStyle/>
                    <a:p>
                      <a:pPr algn="ctr"/>
                      <a:r>
                        <a:rPr lang="en-US"/>
                        <a:t>PAC</a:t>
                      </a:r>
                    </a:p>
                  </a:txBody>
                  <a:tcPr/>
                </a:tc>
                <a:tc gridSpan="2">
                  <a:txBody>
                    <a:bodyPr/>
                    <a:lstStyle/>
                    <a:p>
                      <a:pPr algn="ctr"/>
                      <a:r>
                        <a:rPr lang="en-US"/>
                        <a:t>MTE</a:t>
                      </a:r>
                    </a:p>
                  </a:txBody>
                  <a:tcPr/>
                </a:tc>
                <a:tc hMerge="1">
                  <a:txBody>
                    <a:bodyPr/>
                    <a:lstStyle/>
                    <a:p>
                      <a:endParaRPr lang="en-US"/>
                    </a:p>
                  </a:txBody>
                  <a:tcPr/>
                </a:tc>
                <a:tc>
                  <a:txBody>
                    <a:bodyPr/>
                    <a:lstStyle/>
                    <a:p>
                      <a:pPr algn="ctr"/>
                      <a:r>
                        <a:rPr lang="en-US"/>
                        <a:t>CHERI</a:t>
                      </a:r>
                    </a:p>
                  </a:txBody>
                  <a:tcPr/>
                </a:tc>
                <a:extLst>
                  <a:ext uri="{0D108BD9-81ED-4DB2-BD59-A6C34878D82A}">
                    <a16:rowId xmlns:a16="http://schemas.microsoft.com/office/drawing/2014/main" val="2347430851"/>
                  </a:ext>
                </a:extLst>
              </a:tr>
              <a:tr h="370840">
                <a:tc>
                  <a:txBody>
                    <a:bodyPr/>
                    <a:lstStyle/>
                    <a:p>
                      <a:pPr algn="r"/>
                      <a:r>
                        <a:rPr lang="en-US" b="1"/>
                        <a:t>Metadata Location</a:t>
                      </a:r>
                    </a:p>
                  </a:txBody>
                  <a:tcPr/>
                </a:tc>
                <a:tc>
                  <a:txBody>
                    <a:bodyPr/>
                    <a:lstStyle/>
                    <a:p>
                      <a:r>
                        <a:rPr lang="en-US"/>
                        <a:t>In-pointer</a:t>
                      </a:r>
                    </a:p>
                  </a:txBody>
                  <a:tcPr/>
                </a:tc>
                <a:tc gridSpan="2">
                  <a:txBody>
                    <a:bodyPr/>
                    <a:lstStyle/>
                    <a:p>
                      <a:r>
                        <a:rPr lang="en-US"/>
                        <a:t>In-pointer + out of band (4)</a:t>
                      </a:r>
                    </a:p>
                  </a:txBody>
                  <a:tcPr/>
                </a:tc>
                <a:tc hMerge="1">
                  <a:txBody>
                    <a:bodyPr/>
                    <a:lstStyle/>
                    <a:p>
                      <a:endParaRPr lang="en-US"/>
                    </a:p>
                  </a:txBody>
                  <a:tcPr/>
                </a:tc>
                <a:tc>
                  <a:txBody>
                    <a:bodyPr/>
                    <a:lstStyle/>
                    <a:p>
                      <a:r>
                        <a:rPr lang="en-US"/>
                        <a:t>In-pointer + out of band (1)</a:t>
                      </a:r>
                    </a:p>
                  </a:txBody>
                  <a:tcPr/>
                </a:tc>
                <a:extLst>
                  <a:ext uri="{0D108BD9-81ED-4DB2-BD59-A6C34878D82A}">
                    <a16:rowId xmlns:a16="http://schemas.microsoft.com/office/drawing/2014/main" val="3228643531"/>
                  </a:ext>
                </a:extLst>
              </a:tr>
              <a:tr h="370840">
                <a:tc>
                  <a:txBody>
                    <a:bodyPr/>
                    <a:lstStyle/>
                    <a:p>
                      <a:pPr algn="r"/>
                      <a:r>
                        <a:rPr lang="en-US" b="1"/>
                        <a:t>Pointer &amp; address size</a:t>
                      </a:r>
                    </a:p>
                  </a:txBody>
                  <a:tcPr/>
                </a:tc>
                <a:tc>
                  <a:txBody>
                    <a:bodyPr/>
                    <a:lstStyle/>
                    <a:p>
                      <a:r>
                        <a:rPr lang="en-US"/>
                        <a:t>Native; ~40 bits</a:t>
                      </a:r>
                    </a:p>
                  </a:txBody>
                  <a:tcPr>
                    <a:solidFill>
                      <a:schemeClr val="accent4">
                        <a:lumMod val="40000"/>
                        <a:lumOff val="60000"/>
                      </a:schemeClr>
                    </a:solidFill>
                  </a:tcPr>
                </a:tc>
                <a:tc gridSpan="2">
                  <a:txBody>
                    <a:bodyPr/>
                    <a:lstStyle/>
                    <a:p>
                      <a:r>
                        <a:rPr lang="en-US"/>
                        <a:t>Native; ~60 bits</a:t>
                      </a:r>
                    </a:p>
                  </a:txBody>
                  <a:tcPr>
                    <a:solidFill>
                      <a:schemeClr val="accent4">
                        <a:lumMod val="40000"/>
                        <a:lumOff val="60000"/>
                      </a:schemeClr>
                    </a:solidFill>
                  </a:tcPr>
                </a:tc>
                <a:tc hMerge="1">
                  <a:txBody>
                    <a:bodyPr/>
                    <a:lstStyle/>
                    <a:p>
                      <a:endParaRPr lang="en-US"/>
                    </a:p>
                  </a:txBody>
                  <a:tcPr/>
                </a:tc>
                <a:tc>
                  <a:txBody>
                    <a:bodyPr/>
                    <a:lstStyle/>
                    <a:p>
                      <a:r>
                        <a:rPr lang="en-US"/>
                        <a:t>2x Native; Native</a:t>
                      </a:r>
                    </a:p>
                  </a:txBody>
                  <a:tcPr>
                    <a:solidFill>
                      <a:schemeClr val="accent4">
                        <a:lumMod val="40000"/>
                        <a:lumOff val="60000"/>
                      </a:schemeClr>
                    </a:solidFill>
                  </a:tcPr>
                </a:tc>
                <a:extLst>
                  <a:ext uri="{0D108BD9-81ED-4DB2-BD59-A6C34878D82A}">
                    <a16:rowId xmlns:a16="http://schemas.microsoft.com/office/drawing/2014/main" val="1937253172"/>
                  </a:ext>
                </a:extLst>
              </a:tr>
              <a:tr h="0">
                <a:tc>
                  <a:txBody>
                    <a:bodyPr/>
                    <a:lstStyle/>
                    <a:p>
                      <a:pPr algn="r"/>
                      <a:endParaRPr lang="en-US" sz="100" b="1"/>
                    </a:p>
                  </a:txBody>
                  <a:tcPr/>
                </a:tc>
                <a:tc>
                  <a:txBody>
                    <a:bodyPr/>
                    <a:lstStyle/>
                    <a:p>
                      <a:endParaRPr lang="en-US" sz="100"/>
                    </a:p>
                  </a:txBody>
                  <a:tcPr/>
                </a:tc>
                <a:tc gridSpan="2">
                  <a:txBody>
                    <a:bodyPr/>
                    <a:lstStyle/>
                    <a:p>
                      <a:endParaRPr lang="en-US" sz="100"/>
                    </a:p>
                  </a:txBody>
                  <a:tcPr/>
                </a:tc>
                <a:tc hMerge="1">
                  <a:txBody>
                    <a:bodyPr/>
                    <a:lstStyle/>
                    <a:p>
                      <a:endParaRPr lang="en-US"/>
                    </a:p>
                  </a:txBody>
                  <a:tcPr/>
                </a:tc>
                <a:tc>
                  <a:txBody>
                    <a:bodyPr/>
                    <a:lstStyle/>
                    <a:p>
                      <a:endParaRPr lang="en-US" sz="100"/>
                    </a:p>
                  </a:txBody>
                  <a:tcPr/>
                </a:tc>
                <a:extLst>
                  <a:ext uri="{0D108BD9-81ED-4DB2-BD59-A6C34878D82A}">
                    <a16:rowId xmlns:a16="http://schemas.microsoft.com/office/drawing/2014/main" val="608761083"/>
                  </a:ext>
                </a:extLst>
              </a:tr>
              <a:tr h="370840">
                <a:tc>
                  <a:txBody>
                    <a:bodyPr/>
                    <a:lstStyle/>
                    <a:p>
                      <a:pPr algn="r"/>
                      <a:r>
                        <a:rPr lang="en-US" b="1"/>
                        <a:t>Pointer Integrity</a:t>
                      </a:r>
                    </a:p>
                  </a:txBody>
                  <a:tcPr/>
                </a:tc>
                <a:tc>
                  <a:txBody>
                    <a:bodyPr/>
                    <a:lstStyle/>
                    <a:p>
                      <a:r>
                        <a:rPr lang="en-US"/>
                        <a:t>Yes, but </a:t>
                      </a:r>
                      <a:r>
                        <a:rPr lang="en-US" i="1"/>
                        <a:t>cryptographic</a:t>
                      </a:r>
                    </a:p>
                  </a:txBody>
                  <a:tcPr>
                    <a:solidFill>
                      <a:schemeClr val="accent4">
                        <a:lumMod val="40000"/>
                        <a:lumOff val="60000"/>
                      </a:schemeClr>
                    </a:solidFill>
                  </a:tcPr>
                </a:tc>
                <a:tc gridSpan="2">
                  <a:txBody>
                    <a:bodyPr/>
                    <a:lstStyle/>
                    <a:p>
                      <a:r>
                        <a:rPr lang="en-US"/>
                        <a:t>No</a:t>
                      </a:r>
                    </a:p>
                  </a:txBody>
                  <a:tcPr>
                    <a:solidFill>
                      <a:schemeClr val="accent2">
                        <a:lumMod val="60000"/>
                        <a:lumOff val="40000"/>
                      </a:schemeClr>
                    </a:solidFill>
                  </a:tcPr>
                </a:tc>
                <a:tc hMerge="1">
                  <a:txBody>
                    <a:bodyPr/>
                    <a:lstStyle/>
                    <a:p>
                      <a:endParaRPr lang="en-US"/>
                    </a:p>
                  </a:txBody>
                  <a:tcPr/>
                </a:tc>
                <a:tc>
                  <a:txBody>
                    <a:bodyPr/>
                    <a:lstStyle/>
                    <a:p>
                      <a:r>
                        <a:rPr lang="en-US"/>
                        <a:t>Yes, </a:t>
                      </a:r>
                      <a:r>
                        <a:rPr lang="en-US" i="1"/>
                        <a:t>deterministic</a:t>
                      </a:r>
                    </a:p>
                  </a:txBody>
                  <a:tcPr>
                    <a:solidFill>
                      <a:schemeClr val="accent6">
                        <a:lumMod val="60000"/>
                        <a:lumOff val="40000"/>
                      </a:schemeClr>
                    </a:solidFill>
                  </a:tcPr>
                </a:tc>
                <a:extLst>
                  <a:ext uri="{0D108BD9-81ED-4DB2-BD59-A6C34878D82A}">
                    <a16:rowId xmlns:a16="http://schemas.microsoft.com/office/drawing/2014/main" val="411822486"/>
                  </a:ext>
                </a:extLst>
              </a:tr>
              <a:tr h="370840">
                <a:tc>
                  <a:txBody>
                    <a:bodyPr/>
                    <a:lstStyle/>
                    <a:p>
                      <a:pPr algn="r"/>
                      <a:r>
                        <a:rPr lang="en-US" b="1"/>
                        <a:t>Adjacent overflow</a:t>
                      </a:r>
                    </a:p>
                  </a:txBody>
                  <a:tcPr/>
                </a:tc>
                <a:tc rowSpan="2">
                  <a:txBody>
                    <a:bodyPr/>
                    <a:lstStyle/>
                    <a:p>
                      <a:r>
                        <a:rPr lang="en-US"/>
                        <a:t>No</a:t>
                      </a:r>
                    </a:p>
                  </a:txBody>
                  <a:tcPr anchor="ctr">
                    <a:solidFill>
                      <a:schemeClr val="accent2">
                        <a:lumMod val="60000"/>
                        <a:lumOff val="40000"/>
                      </a:schemeClr>
                    </a:solidFill>
                  </a:tcPr>
                </a:tc>
                <a:tc>
                  <a:txBody>
                    <a:bodyPr/>
                    <a:lstStyle/>
                    <a:p>
                      <a:r>
                        <a:rPr lang="en-US"/>
                        <a:t>Yes</a:t>
                      </a:r>
                    </a:p>
                  </a:txBody>
                  <a:tcPr>
                    <a:solidFill>
                      <a:schemeClr val="accent6">
                        <a:lumMod val="60000"/>
                        <a:lumOff val="40000"/>
                      </a:schemeClr>
                    </a:solidFill>
                  </a:tcPr>
                </a:tc>
                <a:tc rowSpan="2">
                  <a:txBody>
                    <a:bodyPr/>
                    <a:lstStyle/>
                    <a:p>
                      <a:r>
                        <a:rPr lang="en-US"/>
                        <a:t>O(n) and flat</a:t>
                      </a:r>
                    </a:p>
                  </a:txBody>
                  <a:tcPr anchor="ctr">
                    <a:solidFill>
                      <a:schemeClr val="accent2">
                        <a:lumMod val="60000"/>
                        <a:lumOff val="40000"/>
                      </a:schemeClr>
                    </a:solidFill>
                  </a:tcPr>
                </a:tc>
                <a:tc rowSpan="2">
                  <a:txBody>
                    <a:bodyPr/>
                    <a:lstStyle/>
                    <a:p>
                      <a:r>
                        <a:rPr lang="en-US"/>
                        <a:t>Yes, O(1) and can nest</a:t>
                      </a:r>
                    </a:p>
                  </a:txBody>
                  <a:tcPr anchor="ctr">
                    <a:solidFill>
                      <a:schemeClr val="accent6">
                        <a:lumMod val="60000"/>
                        <a:lumOff val="40000"/>
                      </a:schemeClr>
                    </a:solidFill>
                  </a:tcPr>
                </a:tc>
                <a:extLst>
                  <a:ext uri="{0D108BD9-81ED-4DB2-BD59-A6C34878D82A}">
                    <a16:rowId xmlns:a16="http://schemas.microsoft.com/office/drawing/2014/main" val="2824032160"/>
                  </a:ext>
                </a:extLst>
              </a:tr>
              <a:tr h="370840">
                <a:tc>
                  <a:txBody>
                    <a:bodyPr/>
                    <a:lstStyle/>
                    <a:p>
                      <a:pPr algn="r"/>
                      <a:r>
                        <a:rPr lang="en-US" b="1"/>
                        <a:t>General spatial bounds</a:t>
                      </a:r>
                    </a:p>
                  </a:txBody>
                  <a:tcPr/>
                </a:tc>
                <a:tc vMerge="1">
                  <a:txBody>
                    <a:bodyPr/>
                    <a:lstStyle/>
                    <a:p>
                      <a:endParaRPr/>
                    </a:p>
                  </a:txBody>
                  <a:tcPr>
                    <a:solidFill>
                      <a:schemeClr val="accent2">
                        <a:lumMod val="60000"/>
                        <a:lumOff val="40000"/>
                      </a:schemeClr>
                    </a:solidFill>
                  </a:tcPr>
                </a:tc>
                <a:tc>
                  <a:txBody>
                    <a:bodyPr/>
                    <a:lstStyle/>
                    <a:p>
                      <a:r>
                        <a:rPr lang="en-US"/>
                        <a:t>Stochastic</a:t>
                      </a:r>
                    </a:p>
                  </a:txBody>
                  <a:tcPr>
                    <a:solidFill>
                      <a:schemeClr val="accent4">
                        <a:lumMod val="40000"/>
                        <a:lumOff val="60000"/>
                      </a:schemeClr>
                    </a:solidFill>
                  </a:tcPr>
                </a:tc>
                <a:tc vMerge="1">
                  <a:txBody>
                    <a:bodyPr/>
                    <a:lstStyle/>
                    <a:p>
                      <a:endParaRPr lang="en-US"/>
                    </a:p>
                  </a:txBody>
                  <a:tcPr>
                    <a:solidFill>
                      <a:schemeClr val="accent4">
                        <a:lumMod val="40000"/>
                        <a:lumOff val="60000"/>
                      </a:schemeClr>
                    </a:solidFill>
                  </a:tcPr>
                </a:tc>
                <a:tc vMerge="1">
                  <a:txBody>
                    <a:bodyPr/>
                    <a:lstStyle/>
                    <a:p>
                      <a:endParaRPr lang="en-US"/>
                    </a:p>
                  </a:txBody>
                  <a:tcPr>
                    <a:solidFill>
                      <a:schemeClr val="accent6">
                        <a:lumMod val="60000"/>
                        <a:lumOff val="40000"/>
                      </a:schemeClr>
                    </a:solidFill>
                  </a:tcPr>
                </a:tc>
                <a:extLst>
                  <a:ext uri="{0D108BD9-81ED-4DB2-BD59-A6C34878D82A}">
                    <a16:rowId xmlns:a16="http://schemas.microsoft.com/office/drawing/2014/main" val="2980573118"/>
                  </a:ext>
                </a:extLst>
              </a:tr>
              <a:tr h="370840">
                <a:tc>
                  <a:txBody>
                    <a:bodyPr/>
                    <a:lstStyle/>
                    <a:p>
                      <a:pPr algn="r"/>
                      <a:r>
                        <a:rPr lang="en-US" b="1"/>
                        <a:t>Heap obj. temporal safety</a:t>
                      </a:r>
                    </a:p>
                  </a:txBody>
                  <a:tcPr/>
                </a:tc>
                <a:tc>
                  <a:txBody>
                    <a:bodyPr/>
                    <a:lstStyle/>
                    <a:p>
                      <a:r>
                        <a:rPr lang="en-US"/>
                        <a:t>No</a:t>
                      </a:r>
                    </a:p>
                  </a:txBody>
                  <a:tcPr>
                    <a:solidFill>
                      <a:schemeClr val="accent2">
                        <a:lumMod val="60000"/>
                        <a:lumOff val="40000"/>
                      </a:schemeClr>
                    </a:solidFill>
                  </a:tcPr>
                </a:tc>
                <a:tc gridSpan="2">
                  <a:txBody>
                    <a:bodyPr/>
                    <a:lstStyle/>
                    <a:p>
                      <a:r>
                        <a:rPr lang="en-US"/>
                        <a:t>UAF, yes; UAR, stochastic</a:t>
                      </a:r>
                    </a:p>
                  </a:txBody>
                  <a:tcPr>
                    <a:solidFill>
                      <a:schemeClr val="accent4">
                        <a:lumMod val="40000"/>
                        <a:lumOff val="60000"/>
                      </a:schemeClr>
                    </a:solidFill>
                  </a:tcPr>
                </a:tc>
                <a:tc hMerge="1">
                  <a:txBody>
                    <a:bodyPr/>
                    <a:lstStyle/>
                    <a:p>
                      <a:endParaRPr lang="en-US"/>
                    </a:p>
                  </a:txBody>
                  <a:tcPr/>
                </a:tc>
                <a:tc>
                  <a:txBody>
                    <a:bodyPr/>
                    <a:lstStyle/>
                    <a:p>
                      <a:r>
                        <a:rPr lang="en-US"/>
                        <a:t>UAF safe; UAR via sweeping</a:t>
                      </a:r>
                    </a:p>
                  </a:txBody>
                  <a:tcPr>
                    <a:solidFill>
                      <a:schemeClr val="accent4">
                        <a:lumMod val="40000"/>
                        <a:lumOff val="60000"/>
                      </a:schemeClr>
                    </a:solidFill>
                  </a:tcPr>
                </a:tc>
                <a:extLst>
                  <a:ext uri="{0D108BD9-81ED-4DB2-BD59-A6C34878D82A}">
                    <a16:rowId xmlns:a16="http://schemas.microsoft.com/office/drawing/2014/main" val="3043436467"/>
                  </a:ext>
                </a:extLst>
              </a:tr>
              <a:tr h="370840">
                <a:tc>
                  <a:txBody>
                    <a:bodyPr/>
                    <a:lstStyle/>
                    <a:p>
                      <a:pPr algn="r"/>
                      <a:r>
                        <a:rPr lang="en-US" b="1"/>
                        <a:t>Flow control</a:t>
                      </a:r>
                    </a:p>
                  </a:txBody>
                  <a:tcPr/>
                </a:tc>
                <a:tc>
                  <a:txBody>
                    <a:bodyPr/>
                    <a:lstStyle/>
                    <a:p>
                      <a:r>
                        <a:rPr lang="en-US"/>
                        <a:t>Some: context word</a:t>
                      </a:r>
                    </a:p>
                  </a:txBody>
                  <a:tcPr/>
                </a:tc>
                <a:tc gridSpan="2">
                  <a:txBody>
                    <a:bodyPr/>
                    <a:lstStyle/>
                    <a:p>
                      <a:r>
                        <a:rPr lang="en-US"/>
                        <a:t>No</a:t>
                      </a:r>
                    </a:p>
                  </a:txBody>
                  <a:tcPr/>
                </a:tc>
                <a:tc hMerge="1">
                  <a:txBody>
                    <a:bodyPr/>
                    <a:lstStyle/>
                    <a:p>
                      <a:endParaRPr lang="en-US"/>
                    </a:p>
                  </a:txBody>
                  <a:tcPr/>
                </a:tc>
                <a:tc>
                  <a:txBody>
                    <a:bodyPr/>
                    <a:lstStyle/>
                    <a:p>
                      <a:r>
                        <a:rPr lang="en-US"/>
                        <a:t>Some: sealing &amp; others</a:t>
                      </a:r>
                    </a:p>
                  </a:txBody>
                  <a:tcPr/>
                </a:tc>
                <a:extLst>
                  <a:ext uri="{0D108BD9-81ED-4DB2-BD59-A6C34878D82A}">
                    <a16:rowId xmlns:a16="http://schemas.microsoft.com/office/drawing/2014/main" val="765469740"/>
                  </a:ext>
                </a:extLst>
              </a:tr>
              <a:tr h="370840">
                <a:tc>
                  <a:txBody>
                    <a:bodyPr/>
                    <a:lstStyle/>
                    <a:p>
                      <a:pPr algn="r"/>
                      <a:r>
                        <a:rPr lang="en-US" b="1"/>
                        <a:t>Secrets?</a:t>
                      </a:r>
                    </a:p>
                  </a:txBody>
                  <a:tcPr/>
                </a:tc>
                <a:tc>
                  <a:txBody>
                    <a:bodyPr/>
                    <a:lstStyle/>
                    <a:p>
                      <a:r>
                        <a:rPr lang="en-US"/>
                        <a:t>Yes </a:t>
                      </a:r>
                      <a:r>
                        <a:rPr lang="en-US">
                          <a:sym typeface="Wingdings" panose="05000000000000000000" pitchFamily="2" charset="2"/>
                        </a:rPr>
                        <a:t></a:t>
                      </a:r>
                      <a:endParaRPr lang="en-US"/>
                    </a:p>
                  </a:txBody>
                  <a:tcPr>
                    <a:solidFill>
                      <a:schemeClr val="accent2">
                        <a:lumMod val="60000"/>
                        <a:lumOff val="40000"/>
                      </a:schemeClr>
                    </a:solidFill>
                  </a:tcPr>
                </a:tc>
                <a:tc gridSpan="2">
                  <a:txBody>
                    <a:bodyPr/>
                    <a:lstStyle/>
                    <a:p>
                      <a:r>
                        <a:rPr lang="en-US"/>
                        <a:t>Yes </a:t>
                      </a:r>
                      <a:r>
                        <a:rPr lang="en-US">
                          <a:sym typeface="Wingdings" panose="05000000000000000000" pitchFamily="2" charset="2"/>
                        </a:rPr>
                        <a:t></a:t>
                      </a:r>
                      <a:endParaRPr lang="en-US"/>
                    </a:p>
                  </a:txBody>
                  <a:tcPr>
                    <a:solidFill>
                      <a:schemeClr val="accent2">
                        <a:lumMod val="60000"/>
                        <a:lumOff val="40000"/>
                      </a:schemeClr>
                    </a:solidFill>
                  </a:tcPr>
                </a:tc>
                <a:tc hMerge="1">
                  <a:txBody>
                    <a:bodyPr/>
                    <a:lstStyle/>
                    <a:p>
                      <a:endParaRPr lang="en-US"/>
                    </a:p>
                  </a:txBody>
                  <a:tcPr/>
                </a:tc>
                <a:tc>
                  <a:txBody>
                    <a:bodyPr/>
                    <a:lstStyle/>
                    <a:p>
                      <a:r>
                        <a:rPr lang="en-US"/>
                        <a:t>No </a:t>
                      </a:r>
                      <a:r>
                        <a:rPr lang="en-US">
                          <a:sym typeface="Wingdings" panose="05000000000000000000" pitchFamily="2" charset="2"/>
                        </a:rPr>
                        <a:t></a:t>
                      </a:r>
                      <a:endParaRPr lang="en-US"/>
                    </a:p>
                  </a:txBody>
                  <a:tcPr>
                    <a:solidFill>
                      <a:schemeClr val="accent6">
                        <a:lumMod val="60000"/>
                        <a:lumOff val="40000"/>
                      </a:schemeClr>
                    </a:solidFill>
                  </a:tcPr>
                </a:tc>
                <a:extLst>
                  <a:ext uri="{0D108BD9-81ED-4DB2-BD59-A6C34878D82A}">
                    <a16:rowId xmlns:a16="http://schemas.microsoft.com/office/drawing/2014/main" val="3166502772"/>
                  </a:ext>
                </a:extLst>
              </a:tr>
              <a:tr h="0">
                <a:tc>
                  <a:txBody>
                    <a:bodyPr/>
                    <a:lstStyle/>
                    <a:p>
                      <a:pPr algn="r"/>
                      <a:endParaRPr lang="en-US" sz="100" b="1"/>
                    </a:p>
                  </a:txBody>
                  <a:tcPr/>
                </a:tc>
                <a:tc>
                  <a:txBody>
                    <a:bodyPr/>
                    <a:lstStyle/>
                    <a:p>
                      <a:endParaRPr lang="en-US" sz="100"/>
                    </a:p>
                  </a:txBody>
                  <a:tcPr/>
                </a:tc>
                <a:tc gridSpan="2">
                  <a:txBody>
                    <a:bodyPr/>
                    <a:lstStyle/>
                    <a:p>
                      <a:endParaRPr lang="en-US" sz="100"/>
                    </a:p>
                  </a:txBody>
                  <a:tcPr/>
                </a:tc>
                <a:tc hMerge="1">
                  <a:txBody>
                    <a:bodyPr/>
                    <a:lstStyle/>
                    <a:p>
                      <a:endParaRPr lang="en-US"/>
                    </a:p>
                  </a:txBody>
                  <a:tcPr/>
                </a:tc>
                <a:tc>
                  <a:txBody>
                    <a:bodyPr/>
                    <a:lstStyle/>
                    <a:p>
                      <a:endParaRPr lang="en-US" sz="100"/>
                    </a:p>
                  </a:txBody>
                  <a:tcPr/>
                </a:tc>
                <a:extLst>
                  <a:ext uri="{0D108BD9-81ED-4DB2-BD59-A6C34878D82A}">
                    <a16:rowId xmlns:a16="http://schemas.microsoft.com/office/drawing/2014/main" val="1060364449"/>
                  </a:ext>
                </a:extLst>
              </a:tr>
              <a:tr h="370840">
                <a:tc>
                  <a:txBody>
                    <a:bodyPr/>
                    <a:lstStyle/>
                    <a:p>
                      <a:pPr algn="r"/>
                      <a:r>
                        <a:rPr lang="en-US" b="1"/>
                        <a:t>Hardware mods required</a:t>
                      </a:r>
                    </a:p>
                  </a:txBody>
                  <a:tcPr/>
                </a:tc>
                <a:tc>
                  <a:txBody>
                    <a:bodyPr/>
                    <a:lstStyle/>
                    <a:p>
                      <a:r>
                        <a:rPr lang="en-US"/>
                        <a:t>New instructions</a:t>
                      </a:r>
                    </a:p>
                  </a:txBody>
                  <a:tcPr>
                    <a:solidFill>
                      <a:schemeClr val="accent6">
                        <a:lumMod val="60000"/>
                        <a:lumOff val="40000"/>
                      </a:schemeClr>
                    </a:solidFill>
                  </a:tcPr>
                </a:tc>
                <a:tc gridSpan="2">
                  <a:txBody>
                    <a:bodyPr/>
                    <a:lstStyle/>
                    <a:p>
                      <a:r>
                        <a:rPr lang="en-US"/>
                        <a:t>New instructions,</a:t>
                      </a:r>
                      <a:br>
                        <a:rPr lang="en-US"/>
                      </a:br>
                      <a:r>
                        <a:rPr lang="en-US"/>
                        <a:t>checks and traps,</a:t>
                      </a:r>
                      <a:br>
                        <a:rPr lang="en-US"/>
                      </a:br>
                      <a:r>
                        <a:rPr lang="en-US"/>
                        <a:t>OOB colors, caches</a:t>
                      </a:r>
                    </a:p>
                  </a:txBody>
                  <a:tcPr>
                    <a:solidFill>
                      <a:schemeClr val="accent4">
                        <a:lumMod val="40000"/>
                        <a:lumOff val="60000"/>
                      </a:schemeClr>
                    </a:solidFill>
                  </a:tcPr>
                </a:tc>
                <a:tc hMerge="1">
                  <a:txBody>
                    <a:bodyPr/>
                    <a:lstStyle/>
                    <a:p>
                      <a:endParaRPr lang="en-US"/>
                    </a:p>
                  </a:txBody>
                  <a:tcPr/>
                </a:tc>
                <a:tc>
                  <a:txBody>
                    <a:bodyPr/>
                    <a:lstStyle/>
                    <a:p>
                      <a:r>
                        <a:rPr lang="en-US"/>
                        <a:t>Wider registers, new instructions, checks and traps, OOB tags, caches</a:t>
                      </a:r>
                    </a:p>
                  </a:txBody>
                  <a:tcPr>
                    <a:solidFill>
                      <a:schemeClr val="accent4">
                        <a:lumMod val="40000"/>
                        <a:lumOff val="60000"/>
                      </a:schemeClr>
                    </a:solidFill>
                  </a:tcPr>
                </a:tc>
                <a:extLst>
                  <a:ext uri="{0D108BD9-81ED-4DB2-BD59-A6C34878D82A}">
                    <a16:rowId xmlns:a16="http://schemas.microsoft.com/office/drawing/2014/main" val="3017687921"/>
                  </a:ext>
                </a:extLst>
              </a:tr>
              <a:tr h="370840">
                <a:tc>
                  <a:txBody>
                    <a:bodyPr/>
                    <a:lstStyle/>
                    <a:p>
                      <a:pPr algn="r"/>
                      <a:r>
                        <a:rPr lang="en-US" b="1"/>
                        <a:t>Software modes required</a:t>
                      </a:r>
                    </a:p>
                  </a:txBody>
                  <a:tcPr/>
                </a:tc>
                <a:tc>
                  <a:txBody>
                    <a:bodyPr/>
                    <a:lstStyle/>
                    <a:p>
                      <a:r>
                        <a:rPr lang="en-US"/>
                        <a:t>Compiler (&amp; recompile), small kernel changes</a:t>
                      </a:r>
                    </a:p>
                  </a:txBody>
                  <a:tcPr>
                    <a:solidFill>
                      <a:schemeClr val="accent6">
                        <a:lumMod val="60000"/>
                        <a:lumOff val="40000"/>
                      </a:schemeClr>
                    </a:solidFill>
                  </a:tcPr>
                </a:tc>
                <a:tc gridSpan="2">
                  <a:txBody>
                    <a:bodyPr/>
                    <a:lstStyle/>
                    <a:p>
                      <a:r>
                        <a:rPr lang="en-US"/>
                        <a:t>Heap allocator, compiler (&amp; recompile), small kernel changes</a:t>
                      </a:r>
                    </a:p>
                  </a:txBody>
                  <a:tcPr>
                    <a:solidFill>
                      <a:schemeClr val="accent6">
                        <a:lumMod val="60000"/>
                        <a:lumOff val="40000"/>
                      </a:schemeClr>
                    </a:solidFill>
                  </a:tcPr>
                </a:tc>
                <a:tc hMerge="1">
                  <a:txBody>
                    <a:bodyPr/>
                    <a:lstStyle/>
                    <a:p>
                      <a:endParaRPr lang="en-US"/>
                    </a:p>
                  </a:txBody>
                  <a:tcPr/>
                </a:tc>
                <a:tc>
                  <a:txBody>
                    <a:bodyPr/>
                    <a:lstStyle/>
                    <a:p>
                      <a:r>
                        <a:rPr lang="en-US"/>
                        <a:t>Compiler (&amp; recompile), kernel, </a:t>
                      </a:r>
                      <a:r>
                        <a:rPr lang="en-US" err="1"/>
                        <a:t>libc</a:t>
                      </a:r>
                      <a:r>
                        <a:rPr lang="en-US"/>
                        <a:t>, &amp; small app changes</a:t>
                      </a:r>
                    </a:p>
                  </a:txBody>
                  <a:tcPr>
                    <a:solidFill>
                      <a:schemeClr val="accent4">
                        <a:lumMod val="40000"/>
                        <a:lumOff val="60000"/>
                      </a:schemeClr>
                    </a:solidFill>
                  </a:tcPr>
                </a:tc>
                <a:extLst>
                  <a:ext uri="{0D108BD9-81ED-4DB2-BD59-A6C34878D82A}">
                    <a16:rowId xmlns:a16="http://schemas.microsoft.com/office/drawing/2014/main" val="2680343077"/>
                  </a:ext>
                </a:extLst>
              </a:tr>
            </a:tbl>
          </a:graphicData>
        </a:graphic>
      </p:graphicFrame>
      <p:sp>
        <p:nvSpPr>
          <p:cNvPr id="4" name="Title 3">
            <a:extLst>
              <a:ext uri="{FF2B5EF4-FFF2-40B4-BE49-F238E27FC236}">
                <a16:creationId xmlns:a16="http://schemas.microsoft.com/office/drawing/2014/main" id="{50457F2A-4FDB-399C-B50D-A0BAFAF113C7}"/>
              </a:ext>
            </a:extLst>
          </p:cNvPr>
          <p:cNvSpPr>
            <a:spLocks noGrp="1"/>
          </p:cNvSpPr>
          <p:nvPr>
            <p:ph type="ctrTitle"/>
          </p:nvPr>
        </p:nvSpPr>
        <p:spPr/>
        <p:txBody>
          <a:bodyPr/>
          <a:lstStyle/>
          <a:p>
            <a:r>
              <a:rPr lang="en-US"/>
              <a:t>Design Matrix!</a:t>
            </a:r>
          </a:p>
        </p:txBody>
      </p:sp>
    </p:spTree>
    <p:extLst>
      <p:ext uri="{BB962C8B-B14F-4D97-AF65-F5344CB8AC3E}">
        <p14:creationId xmlns:p14="http://schemas.microsoft.com/office/powerpoint/2010/main" val="59740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a:bodyPr>
          <a:lstStyle/>
          <a:p>
            <a:r>
              <a:rPr lang="en-US"/>
              <a:t>CVEs and High Severity Bugs from (Lack of) Memory Safety</a:t>
            </a:r>
          </a:p>
        </p:txBody>
      </p:sp>
      <p:sp>
        <p:nvSpPr>
          <p:cNvPr id="19" name="Slide Number Placeholder 18">
            <a:extLst>
              <a:ext uri="{FF2B5EF4-FFF2-40B4-BE49-F238E27FC236}">
                <a16:creationId xmlns:a16="http://schemas.microsoft.com/office/drawing/2014/main" id="{97A9779B-91B3-4CA0-A4FE-760871F8924A}"/>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2" name="TextBox 1">
            <a:extLst>
              <a:ext uri="{FF2B5EF4-FFF2-40B4-BE49-F238E27FC236}">
                <a16:creationId xmlns:a16="http://schemas.microsoft.com/office/drawing/2014/main" id="{CA130E59-5957-6AB5-03BE-3B8A86E883AD}"/>
              </a:ext>
            </a:extLst>
          </p:cNvPr>
          <p:cNvSpPr txBox="1"/>
          <p:nvPr/>
        </p:nvSpPr>
        <p:spPr>
          <a:xfrm>
            <a:off x="3656025" y="1398912"/>
            <a:ext cx="4898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CVSS Severity Count Over Time (as of 22 Jul 2022)</a:t>
            </a:r>
          </a:p>
        </p:txBody>
      </p:sp>
      <p:sp>
        <p:nvSpPr>
          <p:cNvPr id="10" name="TextBox 9">
            <a:extLst>
              <a:ext uri="{FF2B5EF4-FFF2-40B4-BE49-F238E27FC236}">
                <a16:creationId xmlns:a16="http://schemas.microsoft.com/office/drawing/2014/main" id="{36A873A6-861C-3E20-2F6D-F6EC72E65CC7}"/>
              </a:ext>
            </a:extLst>
          </p:cNvPr>
          <p:cNvSpPr txBox="1"/>
          <p:nvPr/>
        </p:nvSpPr>
        <p:spPr>
          <a:xfrm>
            <a:off x="0" y="6550223"/>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NVD - CVSS Severity Distribution Over Time (nist.gov)</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hart, bar chart, histogram&#10;&#10;Description automatically generated">
            <a:extLst>
              <a:ext uri="{FF2B5EF4-FFF2-40B4-BE49-F238E27FC236}">
                <a16:creationId xmlns:a16="http://schemas.microsoft.com/office/drawing/2014/main" id="{E497F4FE-1DBE-33FC-DFB4-27F59CAC0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261" y="1967536"/>
            <a:ext cx="10351477" cy="3989895"/>
          </a:xfrm>
          <a:prstGeom prst="rect">
            <a:avLst/>
          </a:prstGeom>
        </p:spPr>
      </p:pic>
    </p:spTree>
    <p:extLst>
      <p:ext uri="{BB962C8B-B14F-4D97-AF65-F5344CB8AC3E}">
        <p14:creationId xmlns:p14="http://schemas.microsoft.com/office/powerpoint/2010/main" val="2828359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E8E0BC-65A4-BB0C-08AC-B4CB3349D2BE}"/>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60</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7C102C88-01EF-EF5E-D766-7B874CDFB04A}"/>
              </a:ext>
            </a:extLst>
          </p:cNvPr>
          <p:cNvSpPr>
            <a:spLocks noGrp="1"/>
          </p:cNvSpPr>
          <p:nvPr>
            <p:ph sz="quarter" idx="13"/>
          </p:nvPr>
        </p:nvSpPr>
        <p:spPr/>
        <p:txBody>
          <a:bodyPr/>
          <a:lstStyle/>
          <a:p>
            <a:endParaRPr lang="en-US"/>
          </a:p>
        </p:txBody>
      </p:sp>
      <p:sp>
        <p:nvSpPr>
          <p:cNvPr id="4" name="Title 3">
            <a:extLst>
              <a:ext uri="{FF2B5EF4-FFF2-40B4-BE49-F238E27FC236}">
                <a16:creationId xmlns:a16="http://schemas.microsoft.com/office/drawing/2014/main" id="{53C954D8-F076-41EE-F9FE-59CFDECE2133}"/>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19759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a:bodyPr>
          <a:lstStyle/>
          <a:p>
            <a:r>
              <a:rPr lang="en-US"/>
              <a:t>CVEs and High Severity Bugs from (Lack of) Memory Safety</a:t>
            </a:r>
          </a:p>
        </p:txBody>
      </p:sp>
      <p:pic>
        <p:nvPicPr>
          <p:cNvPr id="13" name="Picture 12">
            <a:extLst>
              <a:ext uri="{FF2B5EF4-FFF2-40B4-BE49-F238E27FC236}">
                <a16:creationId xmlns:a16="http://schemas.microsoft.com/office/drawing/2014/main" id="{6E9BAA8A-8DE6-4B60-81C0-21F8548E4729}"/>
              </a:ext>
            </a:extLst>
          </p:cNvPr>
          <p:cNvPicPr>
            <a:picLocks noChangeAspect="1"/>
          </p:cNvPicPr>
          <p:nvPr/>
        </p:nvPicPr>
        <p:blipFill rotWithShape="1">
          <a:blip r:embed="rId3">
            <a:extLst>
              <a:ext uri="{28A0092B-C50C-407E-A947-70E740481C1C}">
                <a14:useLocalDpi xmlns:a14="http://schemas.microsoft.com/office/drawing/2010/main" val="0"/>
              </a:ext>
            </a:extLst>
          </a:blip>
          <a:srcRect t="315" r="31291" b="15230"/>
          <a:stretch/>
        </p:blipFill>
        <p:spPr>
          <a:xfrm>
            <a:off x="990742" y="907092"/>
            <a:ext cx="9865325" cy="5541923"/>
          </a:xfrm>
          <a:prstGeom prst="rect">
            <a:avLst/>
          </a:prstGeom>
        </p:spPr>
      </p:pic>
      <p:sp>
        <p:nvSpPr>
          <p:cNvPr id="19" name="Slide Number Placeholder 18">
            <a:extLst>
              <a:ext uri="{FF2B5EF4-FFF2-40B4-BE49-F238E27FC236}">
                <a16:creationId xmlns:a16="http://schemas.microsoft.com/office/drawing/2014/main" id="{97A9779B-91B3-4CA0-A4FE-760871F8924A}"/>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61</a:t>
            </a:fld>
            <a:endParaRPr lang="en-US">
              <a:solidFill>
                <a:prstClr val="white">
                  <a:lumMod val="50000"/>
                </a:prstClr>
              </a:solidFill>
            </a:endParaRPr>
          </a:p>
        </p:txBody>
      </p:sp>
    </p:spTree>
    <p:extLst>
      <p:ext uri="{BB962C8B-B14F-4D97-AF65-F5344CB8AC3E}">
        <p14:creationId xmlns:p14="http://schemas.microsoft.com/office/powerpoint/2010/main" val="1432614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a:bodyPr>
          <a:lstStyle/>
          <a:p>
            <a:r>
              <a:rPr lang="en-US"/>
              <a:t>CVEs and High Severity Bugs from (Lack of) Memory Safety</a:t>
            </a:r>
          </a:p>
        </p:txBody>
      </p:sp>
      <p:pic>
        <p:nvPicPr>
          <p:cNvPr id="15" name="Picture 14" descr="Chart, pie chart&#10;&#10;Description automatically generated">
            <a:extLst>
              <a:ext uri="{FF2B5EF4-FFF2-40B4-BE49-F238E27FC236}">
                <a16:creationId xmlns:a16="http://schemas.microsoft.com/office/drawing/2014/main" id="{3490BC9B-0B58-493C-9227-F5AF64751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638" y="981785"/>
            <a:ext cx="8632723" cy="5392538"/>
          </a:xfrm>
          <a:prstGeom prst="rect">
            <a:avLst/>
          </a:prstGeom>
        </p:spPr>
      </p:pic>
      <p:sp>
        <p:nvSpPr>
          <p:cNvPr id="19" name="Slide Number Placeholder 18">
            <a:extLst>
              <a:ext uri="{FF2B5EF4-FFF2-40B4-BE49-F238E27FC236}">
                <a16:creationId xmlns:a16="http://schemas.microsoft.com/office/drawing/2014/main" id="{97A9779B-91B3-4CA0-A4FE-760871F8924A}"/>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62</a:t>
            </a:fld>
            <a:endParaRPr lang="en-US">
              <a:solidFill>
                <a:prstClr val="white">
                  <a:lumMod val="50000"/>
                </a:prstClr>
              </a:solidFill>
            </a:endParaRPr>
          </a:p>
        </p:txBody>
      </p:sp>
    </p:spTree>
    <p:extLst>
      <p:ext uri="{BB962C8B-B14F-4D97-AF65-F5344CB8AC3E}">
        <p14:creationId xmlns:p14="http://schemas.microsoft.com/office/powerpoint/2010/main" val="1993365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a:bodyPr>
          <a:lstStyle/>
          <a:p>
            <a:r>
              <a:rPr lang="en-US"/>
              <a:t>CVEs and High Severity Bugs from (Lack of) Memory Safety</a:t>
            </a:r>
          </a:p>
        </p:txBody>
      </p:sp>
      <p:graphicFrame>
        <p:nvGraphicFramePr>
          <p:cNvPr id="7" name="Chart 6" descr="Chart of increasing number of MSRC cases from 2016 to 2020, from Saar Amar's BlackHat talk, 2021.">
            <a:extLst>
              <a:ext uri="{FF2B5EF4-FFF2-40B4-BE49-F238E27FC236}">
                <a16:creationId xmlns:a16="http://schemas.microsoft.com/office/drawing/2014/main" id="{92D73B25-4063-49FA-8624-1AECAB09CFB5}"/>
              </a:ext>
            </a:extLst>
          </p:cNvPr>
          <p:cNvGraphicFramePr>
            <a:graphicFrameLocks/>
          </p:cNvGraphicFramePr>
          <p:nvPr/>
        </p:nvGraphicFramePr>
        <p:xfrm>
          <a:off x="558801" y="1247460"/>
          <a:ext cx="11074399" cy="4862670"/>
        </p:xfrm>
        <a:graphic>
          <a:graphicData uri="http://schemas.openxmlformats.org/drawingml/2006/chart">
            <c:chart xmlns:c="http://schemas.openxmlformats.org/drawingml/2006/chart" xmlns:r="http://schemas.openxmlformats.org/officeDocument/2006/relationships" r:id="rId3"/>
          </a:graphicData>
        </a:graphic>
      </p:graphicFrame>
      <p:sp>
        <p:nvSpPr>
          <p:cNvPr id="19" name="Slide Number Placeholder 18">
            <a:extLst>
              <a:ext uri="{FF2B5EF4-FFF2-40B4-BE49-F238E27FC236}">
                <a16:creationId xmlns:a16="http://schemas.microsoft.com/office/drawing/2014/main" id="{97A9779B-91B3-4CA0-A4FE-760871F8924A}"/>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10" name="TextBox 9">
            <a:extLst>
              <a:ext uri="{FF2B5EF4-FFF2-40B4-BE49-F238E27FC236}">
                <a16:creationId xmlns:a16="http://schemas.microsoft.com/office/drawing/2014/main" id="{2443AD8D-A4DD-487A-3E00-57A79B2CE5E0}"/>
              </a:ext>
            </a:extLst>
          </p:cNvPr>
          <p:cNvSpPr txBox="1"/>
          <p:nvPr/>
        </p:nvSpPr>
        <p:spPr>
          <a:xfrm>
            <a:off x="0" y="6554682"/>
            <a:ext cx="8078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Amar et al.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4"/>
              </a:rPr>
              <a:t>Security Analysis of CHERI ISA</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  (Blackhat 2021)</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998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3772" y="243165"/>
            <a:ext cx="10972800" cy="749898"/>
          </a:xfrm>
        </p:spPr>
        <p:txBody>
          <a:bodyPr>
            <a:normAutofit fontScale="90000"/>
          </a:bodyPr>
          <a:lstStyle/>
          <a:p>
            <a:r>
              <a:rPr lang="en-US"/>
              <a:t>CHERI enforces protection semantics for pointers</a:t>
            </a:r>
            <a:endParaRPr lang="en-US" i="1"/>
          </a:p>
        </p:txBody>
      </p:sp>
      <p:sp>
        <p:nvSpPr>
          <p:cNvPr id="2" name="Content Placeholder 1"/>
          <p:cNvSpPr>
            <a:spLocks noGrp="1"/>
          </p:cNvSpPr>
          <p:nvPr>
            <p:ph idx="1"/>
          </p:nvPr>
        </p:nvSpPr>
        <p:spPr>
          <a:xfrm>
            <a:off x="593773" y="3215522"/>
            <a:ext cx="10972799" cy="3541538"/>
          </a:xfrm>
        </p:spPr>
        <p:txBody>
          <a:bodyPr>
            <a:normAutofit fontScale="62500" lnSpcReduction="20000"/>
          </a:bodyPr>
          <a:lstStyle/>
          <a:p>
            <a:pPr>
              <a:spcAft>
                <a:spcPts val="400"/>
              </a:spcAft>
              <a:buFont typeface="Arial" panose="020B0604020202020204" pitchFamily="34" charset="0"/>
              <a:buChar char="•"/>
            </a:pPr>
            <a:r>
              <a:rPr lang="en-US" b="1"/>
              <a:t>Integrity</a:t>
            </a:r>
            <a:r>
              <a:rPr lang="en-US"/>
              <a:t> and </a:t>
            </a:r>
            <a:r>
              <a:rPr lang="en-US" b="1"/>
              <a:t>provenance validity </a:t>
            </a:r>
            <a:r>
              <a:rPr lang="en-US"/>
              <a:t>ensure that valid pointers are derived from other valid pointers via valid transformations; </a:t>
            </a:r>
            <a:r>
              <a:rPr lang="en-US" b="1"/>
              <a:t>invalid pointers cannot be used</a:t>
            </a:r>
          </a:p>
          <a:p>
            <a:pPr lvl="1">
              <a:spcAft>
                <a:spcPts val="400"/>
              </a:spcAft>
              <a:buFont typeface="Arial" panose="020B0604020202020204" pitchFamily="34" charset="0"/>
              <a:buChar char="•"/>
            </a:pPr>
            <a:r>
              <a:rPr lang="en-US"/>
              <a:t>Valid pointers, once removed, cannot be reintroduced solely unless rederived from other valid pointers</a:t>
            </a:r>
          </a:p>
          <a:p>
            <a:pPr lvl="1">
              <a:spcAft>
                <a:spcPts val="400"/>
              </a:spcAft>
              <a:buFont typeface="Arial" panose="020B0604020202020204" pitchFamily="34" charset="0"/>
              <a:buChar char="•"/>
            </a:pPr>
            <a:r>
              <a:rPr lang="en-US"/>
              <a:t>E.g., Received network data cannot be interpreted as a code/data pointer – even previously leaked pointers</a:t>
            </a:r>
          </a:p>
          <a:p>
            <a:pPr>
              <a:spcAft>
                <a:spcPts val="400"/>
              </a:spcAft>
              <a:buFont typeface="Arial" panose="020B0604020202020204" pitchFamily="34" charset="0"/>
              <a:buChar char="•"/>
            </a:pPr>
            <a:r>
              <a:rPr lang="en-US" b="1"/>
              <a:t>Bounds</a:t>
            </a:r>
            <a:r>
              <a:rPr lang="en-US"/>
              <a:t> prevent pointers from being manipulated to access the wrong object</a:t>
            </a:r>
          </a:p>
          <a:p>
            <a:pPr lvl="1">
              <a:spcAft>
                <a:spcPts val="400"/>
              </a:spcAft>
              <a:buFont typeface="Arial" panose="020B0604020202020204" pitchFamily="34" charset="0"/>
              <a:buChar char="•"/>
            </a:pPr>
            <a:r>
              <a:rPr lang="en-US"/>
              <a:t>Bounds can be minimized by software – e.g., stack allocator, heap allocator, linker</a:t>
            </a:r>
          </a:p>
          <a:p>
            <a:pPr>
              <a:spcAft>
                <a:spcPts val="400"/>
              </a:spcAft>
              <a:buFont typeface="Arial" panose="020B0604020202020204" pitchFamily="34" charset="0"/>
              <a:buChar char="•"/>
            </a:pPr>
            <a:r>
              <a:rPr lang="en-US" b="1"/>
              <a:t>Monotonicity</a:t>
            </a:r>
            <a:r>
              <a:rPr lang="en-US"/>
              <a:t> prevents pointer privilege escalation – e.g., broadening bounds</a:t>
            </a:r>
          </a:p>
          <a:p>
            <a:pPr>
              <a:spcAft>
                <a:spcPts val="400"/>
              </a:spcAft>
              <a:buFont typeface="Arial" panose="020B0604020202020204" pitchFamily="34" charset="0"/>
              <a:buChar char="•"/>
            </a:pPr>
            <a:r>
              <a:rPr lang="en-US" b="1"/>
              <a:t>Permissions</a:t>
            </a:r>
            <a:r>
              <a:rPr lang="en-US"/>
              <a:t> limit unintended use of pointers; e.g., W^X for pointers</a:t>
            </a:r>
          </a:p>
          <a:p>
            <a:pPr>
              <a:spcAft>
                <a:spcPts val="400"/>
              </a:spcAft>
              <a:buFont typeface="Arial" panose="020B0604020202020204" pitchFamily="34" charset="0"/>
              <a:buChar char="•"/>
            </a:pPr>
            <a:r>
              <a:rPr lang="en-US"/>
              <a:t>These primitives not only allow us to implement </a:t>
            </a:r>
            <a:r>
              <a:rPr lang="en-US" b="1"/>
              <a:t>strong spatial and temporal memory protection</a:t>
            </a:r>
            <a:r>
              <a:rPr lang="en-US"/>
              <a:t>, but also higher-level policies such as </a:t>
            </a:r>
            <a:r>
              <a:rPr lang="en-US" b="1"/>
              <a:t>scalable software compartmentalization</a:t>
            </a:r>
          </a:p>
        </p:txBody>
      </p:sp>
      <p:sp>
        <p:nvSpPr>
          <p:cNvPr id="4" name="Slide Number Placeholder 3"/>
          <p:cNvSpPr>
            <a:spLocks noGrp="1"/>
          </p:cNvSpPr>
          <p:nvPr>
            <p:ph type="sldNum" sz="quarter" idx="12"/>
          </p:nvPr>
        </p:nvSpPr>
        <p:spPr>
          <a:xfrm>
            <a:off x="5457927" y="6526481"/>
            <a:ext cx="1259551" cy="365125"/>
          </a:xfrm>
        </p:spPr>
        <p:txBody>
          <a:bodyPr/>
          <a:lstStyle/>
          <a:p>
            <a:fld id="{69F7022F-BFDE-A24F-8B41-A294A002DD0C}" type="slidenum">
              <a:rPr lang="en-US" smtClean="0"/>
              <a:t>64</a:t>
            </a:fld>
            <a:endParaRPr lang="en-US"/>
          </a:p>
        </p:txBody>
      </p:sp>
      <p:grpSp>
        <p:nvGrpSpPr>
          <p:cNvPr id="80" name="Group 79">
            <a:extLst>
              <a:ext uri="{FF2B5EF4-FFF2-40B4-BE49-F238E27FC236}">
                <a16:creationId xmlns:a16="http://schemas.microsoft.com/office/drawing/2014/main" id="{1209C8FB-5006-6A40-920A-DAFC0B042274}"/>
              </a:ext>
            </a:extLst>
          </p:cNvPr>
          <p:cNvGrpSpPr/>
          <p:nvPr/>
        </p:nvGrpSpPr>
        <p:grpSpPr>
          <a:xfrm>
            <a:off x="5137016" y="1528193"/>
            <a:ext cx="1580462" cy="1036415"/>
            <a:chOff x="156391" y="2833832"/>
            <a:chExt cx="1805744" cy="1381878"/>
          </a:xfrm>
        </p:grpSpPr>
        <p:sp>
          <p:nvSpPr>
            <p:cNvPr id="81" name="Rounded Rectangle 80">
              <a:extLst>
                <a:ext uri="{FF2B5EF4-FFF2-40B4-BE49-F238E27FC236}">
                  <a16:creationId xmlns:a16="http://schemas.microsoft.com/office/drawing/2014/main" id="{E9A924D2-79F5-B940-88BD-49920CE771F5}"/>
                </a:ext>
              </a:extLst>
            </p:cNvPr>
            <p:cNvSpPr/>
            <p:nvPr/>
          </p:nvSpPr>
          <p:spPr>
            <a:xfrm>
              <a:off x="156391" y="2833832"/>
              <a:ext cx="1805744" cy="1381878"/>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err="1">
                  <a:solidFill>
                    <a:schemeClr val="tx1"/>
                  </a:solidFill>
                </a:rPr>
                <a:t>Globals</a:t>
              </a:r>
              <a:endParaRPr lang="en-US" sz="1350">
                <a:solidFill>
                  <a:schemeClr val="tx1"/>
                </a:solidFill>
              </a:endParaRPr>
            </a:p>
          </p:txBody>
        </p:sp>
        <p:sp>
          <p:nvSpPr>
            <p:cNvPr id="82" name="Rectangle 81">
              <a:extLst>
                <a:ext uri="{FF2B5EF4-FFF2-40B4-BE49-F238E27FC236}">
                  <a16:creationId xmlns:a16="http://schemas.microsoft.com/office/drawing/2014/main" id="{523CD91E-7CD2-6D4C-9E46-F3C876049E34}"/>
                </a:ext>
              </a:extLst>
            </p:cNvPr>
            <p:cNvSpPr/>
            <p:nvPr/>
          </p:nvSpPr>
          <p:spPr>
            <a:xfrm>
              <a:off x="762764" y="2991355"/>
              <a:ext cx="1043386" cy="229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83" name="Rectangle 82">
              <a:extLst>
                <a:ext uri="{FF2B5EF4-FFF2-40B4-BE49-F238E27FC236}">
                  <a16:creationId xmlns:a16="http://schemas.microsoft.com/office/drawing/2014/main" id="{35FAF4EF-A879-C040-87A6-5CD55213A06B}"/>
                </a:ext>
              </a:extLst>
            </p:cNvPr>
            <p:cNvSpPr/>
            <p:nvPr/>
          </p:nvSpPr>
          <p:spPr>
            <a:xfrm>
              <a:off x="877896" y="3008667"/>
              <a:ext cx="241957" cy="24024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84" name="Straight Connector 83">
              <a:extLst>
                <a:ext uri="{FF2B5EF4-FFF2-40B4-BE49-F238E27FC236}">
                  <a16:creationId xmlns:a16="http://schemas.microsoft.com/office/drawing/2014/main" id="{63A1310E-50FA-E64F-BC93-1984B9A38BC2}"/>
                </a:ext>
              </a:extLst>
            </p:cNvPr>
            <p:cNvCxnSpPr/>
            <p:nvPr/>
          </p:nvCxnSpPr>
          <p:spPr>
            <a:xfrm>
              <a:off x="1806150" y="2991355"/>
              <a:ext cx="0" cy="22965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C459FE13-6BD7-374B-991A-23B038ABC3BD}"/>
                </a:ext>
              </a:extLst>
            </p:cNvPr>
            <p:cNvSpPr/>
            <p:nvPr/>
          </p:nvSpPr>
          <p:spPr>
            <a:xfrm>
              <a:off x="277518" y="3621266"/>
              <a:ext cx="1046722" cy="2296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86" name="Rectangle 85">
              <a:extLst>
                <a:ext uri="{FF2B5EF4-FFF2-40B4-BE49-F238E27FC236}">
                  <a16:creationId xmlns:a16="http://schemas.microsoft.com/office/drawing/2014/main" id="{5BE242D9-D3DB-564D-B88D-071CDAC69D51}"/>
                </a:ext>
              </a:extLst>
            </p:cNvPr>
            <p:cNvSpPr/>
            <p:nvPr/>
          </p:nvSpPr>
          <p:spPr>
            <a:xfrm>
              <a:off x="408291" y="3621266"/>
              <a:ext cx="132525" cy="22965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87" name="Straight Connector 86">
              <a:extLst>
                <a:ext uri="{FF2B5EF4-FFF2-40B4-BE49-F238E27FC236}">
                  <a16:creationId xmlns:a16="http://schemas.microsoft.com/office/drawing/2014/main" id="{495D6080-E34F-8E47-898D-5994DB1B714B}"/>
                </a:ext>
              </a:extLst>
            </p:cNvPr>
            <p:cNvCxnSpPr/>
            <p:nvPr/>
          </p:nvCxnSpPr>
          <p:spPr>
            <a:xfrm>
              <a:off x="1325527" y="3621266"/>
              <a:ext cx="0" cy="229651"/>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F14A8076-F00B-F44E-925F-B03D1FB9BB43}"/>
                </a:ext>
              </a:extLst>
            </p:cNvPr>
            <p:cNvCxnSpPr>
              <a:cxnSpLocks/>
              <a:stCxn id="83" idx="2"/>
              <a:endCxn id="86" idx="0"/>
            </p:cNvCxnSpPr>
            <p:nvPr/>
          </p:nvCxnSpPr>
          <p:spPr>
            <a:xfrm flipH="1">
              <a:off x="474553" y="3248908"/>
              <a:ext cx="524321" cy="372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89" name="Rectangle 88">
            <a:extLst>
              <a:ext uri="{FF2B5EF4-FFF2-40B4-BE49-F238E27FC236}">
                <a16:creationId xmlns:a16="http://schemas.microsoft.com/office/drawing/2014/main" id="{90BFC39E-D56B-6048-8A52-317FCA2E7018}"/>
              </a:ext>
            </a:extLst>
          </p:cNvPr>
          <p:cNvSpPr/>
          <p:nvPr/>
        </p:nvSpPr>
        <p:spPr>
          <a:xfrm>
            <a:off x="4927543" y="1294582"/>
            <a:ext cx="1516563" cy="17223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350"/>
          </a:p>
        </p:txBody>
      </p:sp>
      <p:sp>
        <p:nvSpPr>
          <p:cNvPr id="90" name="Rectangle 89">
            <a:extLst>
              <a:ext uri="{FF2B5EF4-FFF2-40B4-BE49-F238E27FC236}">
                <a16:creationId xmlns:a16="http://schemas.microsoft.com/office/drawing/2014/main" id="{0F8C13C9-28C5-9D46-8D1D-D7D670560C7A}"/>
              </a:ext>
            </a:extLst>
          </p:cNvPr>
          <p:cNvSpPr/>
          <p:nvPr/>
        </p:nvSpPr>
        <p:spPr>
          <a:xfrm>
            <a:off x="4777069" y="1294582"/>
            <a:ext cx="771589" cy="1722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350"/>
          </a:p>
        </p:txBody>
      </p:sp>
      <p:cxnSp>
        <p:nvCxnSpPr>
          <p:cNvPr id="91" name="Straight Connector 90">
            <a:extLst>
              <a:ext uri="{FF2B5EF4-FFF2-40B4-BE49-F238E27FC236}">
                <a16:creationId xmlns:a16="http://schemas.microsoft.com/office/drawing/2014/main" id="{44353365-E60A-FA47-8F86-5B80FAEBD5FA}"/>
              </a:ext>
            </a:extLst>
          </p:cNvPr>
          <p:cNvCxnSpPr/>
          <p:nvPr/>
        </p:nvCxnSpPr>
        <p:spPr>
          <a:xfrm>
            <a:off x="5546461" y="1294582"/>
            <a:ext cx="0" cy="172238"/>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3982B96A-7FC4-2947-AA01-4B460990B636}"/>
              </a:ext>
            </a:extLst>
          </p:cNvPr>
          <p:cNvSpPr txBox="1"/>
          <p:nvPr/>
        </p:nvSpPr>
        <p:spPr>
          <a:xfrm>
            <a:off x="4267605" y="1248257"/>
            <a:ext cx="579703" cy="300082"/>
          </a:xfrm>
          <a:prstGeom prst="rect">
            <a:avLst/>
          </a:prstGeom>
          <a:noFill/>
        </p:spPr>
        <p:txBody>
          <a:bodyPr wrap="square" rtlCol="0">
            <a:spAutoFit/>
          </a:bodyPr>
          <a:lstStyle/>
          <a:p>
            <a:pPr algn="ctr"/>
            <a:r>
              <a:rPr lang="en-US" sz="1350"/>
              <a:t>Data</a:t>
            </a:r>
          </a:p>
        </p:txBody>
      </p:sp>
      <p:grpSp>
        <p:nvGrpSpPr>
          <p:cNvPr id="94" name="Group 93">
            <a:extLst>
              <a:ext uri="{FF2B5EF4-FFF2-40B4-BE49-F238E27FC236}">
                <a16:creationId xmlns:a16="http://schemas.microsoft.com/office/drawing/2014/main" id="{9CC549B2-3597-2840-A990-3BCCF052B669}"/>
              </a:ext>
            </a:extLst>
          </p:cNvPr>
          <p:cNvGrpSpPr/>
          <p:nvPr/>
        </p:nvGrpSpPr>
        <p:grpSpPr>
          <a:xfrm>
            <a:off x="2584765" y="1530637"/>
            <a:ext cx="2462049" cy="1036415"/>
            <a:chOff x="156391" y="2833831"/>
            <a:chExt cx="2812993" cy="1381878"/>
          </a:xfrm>
        </p:grpSpPr>
        <p:sp>
          <p:nvSpPr>
            <p:cNvPr id="95" name="Rounded Rectangle 94">
              <a:extLst>
                <a:ext uri="{FF2B5EF4-FFF2-40B4-BE49-F238E27FC236}">
                  <a16:creationId xmlns:a16="http://schemas.microsoft.com/office/drawing/2014/main" id="{9E5FBDD3-3F78-EB40-9819-81B9B42C390D}"/>
                </a:ext>
              </a:extLst>
            </p:cNvPr>
            <p:cNvSpPr/>
            <p:nvPr/>
          </p:nvSpPr>
          <p:spPr>
            <a:xfrm>
              <a:off x="156391" y="2833831"/>
              <a:ext cx="2812993" cy="1381878"/>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a:solidFill>
                    <a:schemeClr val="tx1"/>
                  </a:solidFill>
                </a:rPr>
                <a:t>Heap</a:t>
              </a:r>
            </a:p>
          </p:txBody>
        </p:sp>
        <p:sp>
          <p:nvSpPr>
            <p:cNvPr id="96" name="Rectangle 95">
              <a:extLst>
                <a:ext uri="{FF2B5EF4-FFF2-40B4-BE49-F238E27FC236}">
                  <a16:creationId xmlns:a16="http://schemas.microsoft.com/office/drawing/2014/main" id="{8D94F6F6-3BC2-D643-B4E8-5F10F6FB2D55}"/>
                </a:ext>
              </a:extLst>
            </p:cNvPr>
            <p:cNvSpPr/>
            <p:nvPr/>
          </p:nvSpPr>
          <p:spPr>
            <a:xfrm>
              <a:off x="762764" y="2991355"/>
              <a:ext cx="1043386" cy="229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97" name="Rectangle 96">
              <a:extLst>
                <a:ext uri="{FF2B5EF4-FFF2-40B4-BE49-F238E27FC236}">
                  <a16:creationId xmlns:a16="http://schemas.microsoft.com/office/drawing/2014/main" id="{02E3BD89-9AE7-554D-8EBC-317AC2B8474C}"/>
                </a:ext>
              </a:extLst>
            </p:cNvPr>
            <p:cNvSpPr/>
            <p:nvPr/>
          </p:nvSpPr>
          <p:spPr>
            <a:xfrm>
              <a:off x="1062225" y="2991355"/>
              <a:ext cx="425463" cy="2296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98" name="Straight Connector 97">
              <a:extLst>
                <a:ext uri="{FF2B5EF4-FFF2-40B4-BE49-F238E27FC236}">
                  <a16:creationId xmlns:a16="http://schemas.microsoft.com/office/drawing/2014/main" id="{8AD5BDCB-E608-4642-9965-6A30EC1EC42A}"/>
                </a:ext>
              </a:extLst>
            </p:cNvPr>
            <p:cNvCxnSpPr/>
            <p:nvPr/>
          </p:nvCxnSpPr>
          <p:spPr>
            <a:xfrm>
              <a:off x="1806150" y="2991355"/>
              <a:ext cx="0" cy="22965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7B920D47-BF25-4A44-A300-A8CEC13F19FC}"/>
                </a:ext>
              </a:extLst>
            </p:cNvPr>
            <p:cNvSpPr/>
            <p:nvPr/>
          </p:nvSpPr>
          <p:spPr>
            <a:xfrm>
              <a:off x="1702261" y="3593962"/>
              <a:ext cx="1044379" cy="2296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101" name="Rectangle 100">
              <a:extLst>
                <a:ext uri="{FF2B5EF4-FFF2-40B4-BE49-F238E27FC236}">
                  <a16:creationId xmlns:a16="http://schemas.microsoft.com/office/drawing/2014/main" id="{30BF283D-5FFA-5940-97CC-EF27049B9764}"/>
                </a:ext>
              </a:extLst>
            </p:cNvPr>
            <p:cNvSpPr/>
            <p:nvPr/>
          </p:nvSpPr>
          <p:spPr>
            <a:xfrm>
              <a:off x="2174169" y="3593962"/>
              <a:ext cx="207505" cy="22965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102" name="Straight Connector 101">
              <a:extLst>
                <a:ext uri="{FF2B5EF4-FFF2-40B4-BE49-F238E27FC236}">
                  <a16:creationId xmlns:a16="http://schemas.microsoft.com/office/drawing/2014/main" id="{02C501FF-DAE5-3849-AD46-2AF22011B993}"/>
                </a:ext>
              </a:extLst>
            </p:cNvPr>
            <p:cNvCxnSpPr/>
            <p:nvPr/>
          </p:nvCxnSpPr>
          <p:spPr>
            <a:xfrm>
              <a:off x="2755399" y="3593962"/>
              <a:ext cx="0" cy="229651"/>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103" name="Rectangle 102">
              <a:extLst>
                <a:ext uri="{FF2B5EF4-FFF2-40B4-BE49-F238E27FC236}">
                  <a16:creationId xmlns:a16="http://schemas.microsoft.com/office/drawing/2014/main" id="{860A6162-039D-1142-B14E-5FC31A25B7AE}"/>
                </a:ext>
              </a:extLst>
            </p:cNvPr>
            <p:cNvSpPr/>
            <p:nvPr/>
          </p:nvSpPr>
          <p:spPr>
            <a:xfrm>
              <a:off x="277518" y="3436067"/>
              <a:ext cx="1046722" cy="229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104" name="Rectangle 103">
              <a:extLst>
                <a:ext uri="{FF2B5EF4-FFF2-40B4-BE49-F238E27FC236}">
                  <a16:creationId xmlns:a16="http://schemas.microsoft.com/office/drawing/2014/main" id="{03A3BB26-E05D-DB4D-BC2B-529954089FDC}"/>
                </a:ext>
              </a:extLst>
            </p:cNvPr>
            <p:cNvSpPr/>
            <p:nvPr/>
          </p:nvSpPr>
          <p:spPr>
            <a:xfrm>
              <a:off x="566986" y="3436067"/>
              <a:ext cx="203807" cy="2296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105" name="Straight Connector 104">
              <a:extLst>
                <a:ext uri="{FF2B5EF4-FFF2-40B4-BE49-F238E27FC236}">
                  <a16:creationId xmlns:a16="http://schemas.microsoft.com/office/drawing/2014/main" id="{591888D5-983F-1449-A766-3B873042EEBC}"/>
                </a:ext>
              </a:extLst>
            </p:cNvPr>
            <p:cNvCxnSpPr/>
            <p:nvPr/>
          </p:nvCxnSpPr>
          <p:spPr>
            <a:xfrm>
              <a:off x="1325527" y="3436067"/>
              <a:ext cx="0" cy="22965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C07F116C-6A31-F74F-AA77-8DC565BE816B}"/>
                </a:ext>
              </a:extLst>
            </p:cNvPr>
            <p:cNvCxnSpPr>
              <a:stCxn id="97" idx="2"/>
              <a:endCxn id="104" idx="0"/>
            </p:cNvCxnSpPr>
            <p:nvPr/>
          </p:nvCxnSpPr>
          <p:spPr>
            <a:xfrm flipH="1">
              <a:off x="668890" y="3221005"/>
              <a:ext cx="606066" cy="2150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735F5B3F-C390-F847-A58E-461F7DD5CEF4}"/>
                </a:ext>
              </a:extLst>
            </p:cNvPr>
            <p:cNvCxnSpPr>
              <a:stCxn id="97" idx="2"/>
              <a:endCxn id="101" idx="0"/>
            </p:cNvCxnSpPr>
            <p:nvPr/>
          </p:nvCxnSpPr>
          <p:spPr>
            <a:xfrm>
              <a:off x="1274957" y="3221006"/>
              <a:ext cx="1002965" cy="3729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108" name="Straight Arrow Connector 107">
            <a:extLst>
              <a:ext uri="{FF2B5EF4-FFF2-40B4-BE49-F238E27FC236}">
                <a16:creationId xmlns:a16="http://schemas.microsoft.com/office/drawing/2014/main" id="{808806CC-1B27-544B-B0AF-EA3076C99B17}"/>
              </a:ext>
            </a:extLst>
          </p:cNvPr>
          <p:cNvCxnSpPr>
            <a:cxnSpLocks/>
            <a:stCxn id="90" idx="2"/>
            <a:endCxn id="97" idx="0"/>
          </p:cNvCxnSpPr>
          <p:nvPr/>
        </p:nvCxnSpPr>
        <p:spPr>
          <a:xfrm flipH="1">
            <a:off x="3563781" y="1466820"/>
            <a:ext cx="1599083" cy="1819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9" name="Rounded Rectangle 108">
            <a:extLst>
              <a:ext uri="{FF2B5EF4-FFF2-40B4-BE49-F238E27FC236}">
                <a16:creationId xmlns:a16="http://schemas.microsoft.com/office/drawing/2014/main" id="{8A09E6F4-E2E1-D24C-B7D3-6BD85310E6E6}"/>
              </a:ext>
            </a:extLst>
          </p:cNvPr>
          <p:cNvSpPr/>
          <p:nvPr/>
        </p:nvSpPr>
        <p:spPr>
          <a:xfrm>
            <a:off x="6815024" y="1530637"/>
            <a:ext cx="1699358" cy="1036415"/>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a:solidFill>
                  <a:schemeClr val="tx1"/>
                </a:solidFill>
              </a:rPr>
              <a:t>Stack</a:t>
            </a:r>
          </a:p>
        </p:txBody>
      </p:sp>
      <p:sp>
        <p:nvSpPr>
          <p:cNvPr id="110" name="Rectangle 109">
            <a:extLst>
              <a:ext uri="{FF2B5EF4-FFF2-40B4-BE49-F238E27FC236}">
                <a16:creationId xmlns:a16="http://schemas.microsoft.com/office/drawing/2014/main" id="{8D645981-D4F7-944B-B47A-EFF18C346A2E}"/>
              </a:ext>
            </a:extLst>
          </p:cNvPr>
          <p:cNvSpPr/>
          <p:nvPr/>
        </p:nvSpPr>
        <p:spPr>
          <a:xfrm>
            <a:off x="7135822" y="1649993"/>
            <a:ext cx="824590" cy="1722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r"/>
            <a:endParaRPr lang="en-US" sz="1350"/>
          </a:p>
        </p:txBody>
      </p:sp>
      <p:sp>
        <p:nvSpPr>
          <p:cNvPr id="111" name="Rectangle 110">
            <a:extLst>
              <a:ext uri="{FF2B5EF4-FFF2-40B4-BE49-F238E27FC236}">
                <a16:creationId xmlns:a16="http://schemas.microsoft.com/office/drawing/2014/main" id="{3705D0D7-76D5-5B48-A201-FFD2458216DC}"/>
              </a:ext>
            </a:extLst>
          </p:cNvPr>
          <p:cNvSpPr/>
          <p:nvPr/>
        </p:nvSpPr>
        <p:spPr>
          <a:xfrm>
            <a:off x="7724709" y="1649993"/>
            <a:ext cx="229887" cy="17223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r"/>
            <a:endParaRPr lang="en-US" sz="1350"/>
          </a:p>
        </p:txBody>
      </p:sp>
      <p:sp>
        <p:nvSpPr>
          <p:cNvPr id="112" name="Rectangle 111">
            <a:extLst>
              <a:ext uri="{FF2B5EF4-FFF2-40B4-BE49-F238E27FC236}">
                <a16:creationId xmlns:a16="http://schemas.microsoft.com/office/drawing/2014/main" id="{B02712F6-E9EE-FE44-9D09-65DD6AABF476}"/>
              </a:ext>
            </a:extLst>
          </p:cNvPr>
          <p:cNvSpPr/>
          <p:nvPr/>
        </p:nvSpPr>
        <p:spPr>
          <a:xfrm>
            <a:off x="7501971" y="2099777"/>
            <a:ext cx="818774" cy="1722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r"/>
            <a:endParaRPr lang="en-US" sz="1350"/>
          </a:p>
        </p:txBody>
      </p:sp>
      <p:sp>
        <p:nvSpPr>
          <p:cNvPr id="113" name="Rectangle 112">
            <a:extLst>
              <a:ext uri="{FF2B5EF4-FFF2-40B4-BE49-F238E27FC236}">
                <a16:creationId xmlns:a16="http://schemas.microsoft.com/office/drawing/2014/main" id="{7A0FE9C1-BBF2-2B45-80D4-53D1974562E6}"/>
              </a:ext>
            </a:extLst>
          </p:cNvPr>
          <p:cNvSpPr/>
          <p:nvPr/>
        </p:nvSpPr>
        <p:spPr>
          <a:xfrm>
            <a:off x="8129420" y="2099777"/>
            <a:ext cx="88837" cy="17223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r"/>
            <a:endParaRPr lang="en-US" sz="1350"/>
          </a:p>
        </p:txBody>
      </p:sp>
      <p:cxnSp>
        <p:nvCxnSpPr>
          <p:cNvPr id="114" name="Straight Connector 113">
            <a:extLst>
              <a:ext uri="{FF2B5EF4-FFF2-40B4-BE49-F238E27FC236}">
                <a16:creationId xmlns:a16="http://schemas.microsoft.com/office/drawing/2014/main" id="{794FFC9D-8033-DB4F-9AB3-7C8FAB8A4CEB}"/>
              </a:ext>
            </a:extLst>
          </p:cNvPr>
          <p:cNvCxnSpPr/>
          <p:nvPr/>
        </p:nvCxnSpPr>
        <p:spPr>
          <a:xfrm>
            <a:off x="7960413" y="1649993"/>
            <a:ext cx="0" cy="172239"/>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1CAEE8C4-A09A-6F48-820C-8405E9CA62B5}"/>
              </a:ext>
            </a:extLst>
          </p:cNvPr>
          <p:cNvCxnSpPr/>
          <p:nvPr/>
        </p:nvCxnSpPr>
        <p:spPr>
          <a:xfrm>
            <a:off x="8317930" y="2101945"/>
            <a:ext cx="0" cy="172239"/>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31E796E7-BAD8-7A4A-B23E-B27739E1F6A3}"/>
              </a:ext>
            </a:extLst>
          </p:cNvPr>
          <p:cNvCxnSpPr>
            <a:stCxn id="90" idx="2"/>
            <a:endCxn id="111" idx="0"/>
          </p:cNvCxnSpPr>
          <p:nvPr/>
        </p:nvCxnSpPr>
        <p:spPr>
          <a:xfrm>
            <a:off x="5162864" y="1466820"/>
            <a:ext cx="2676789" cy="1831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D6BE6C6E-0FAF-4846-A134-B3B8270907D2}"/>
              </a:ext>
            </a:extLst>
          </p:cNvPr>
          <p:cNvCxnSpPr>
            <a:stCxn id="111" idx="2"/>
            <a:endCxn id="113" idx="0"/>
          </p:cNvCxnSpPr>
          <p:nvPr/>
        </p:nvCxnSpPr>
        <p:spPr>
          <a:xfrm>
            <a:off x="7839653" y="1822232"/>
            <a:ext cx="334186" cy="2775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8" name="Rectangle 117">
            <a:extLst>
              <a:ext uri="{FF2B5EF4-FFF2-40B4-BE49-F238E27FC236}">
                <a16:creationId xmlns:a16="http://schemas.microsoft.com/office/drawing/2014/main" id="{CC8EDCD3-A7FB-A043-BE94-7CD9E87C2955}"/>
              </a:ext>
            </a:extLst>
          </p:cNvPr>
          <p:cNvSpPr/>
          <p:nvPr/>
        </p:nvSpPr>
        <p:spPr>
          <a:xfrm>
            <a:off x="8851425" y="1307691"/>
            <a:ext cx="1516562" cy="17223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350"/>
          </a:p>
        </p:txBody>
      </p:sp>
      <p:sp>
        <p:nvSpPr>
          <p:cNvPr id="119" name="Rectangle 118">
            <a:extLst>
              <a:ext uri="{FF2B5EF4-FFF2-40B4-BE49-F238E27FC236}">
                <a16:creationId xmlns:a16="http://schemas.microsoft.com/office/drawing/2014/main" id="{1FFAD770-0621-A747-A664-14B0C97B6835}"/>
              </a:ext>
            </a:extLst>
          </p:cNvPr>
          <p:cNvSpPr/>
          <p:nvPr/>
        </p:nvSpPr>
        <p:spPr>
          <a:xfrm>
            <a:off x="8851425" y="1306770"/>
            <a:ext cx="772779" cy="1722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cxnSp>
        <p:nvCxnSpPr>
          <p:cNvPr id="120" name="Straight Connector 119">
            <a:extLst>
              <a:ext uri="{FF2B5EF4-FFF2-40B4-BE49-F238E27FC236}">
                <a16:creationId xmlns:a16="http://schemas.microsoft.com/office/drawing/2014/main" id="{B3213269-2BC0-E149-B2C3-BA7558E0DACF}"/>
              </a:ext>
            </a:extLst>
          </p:cNvPr>
          <p:cNvCxnSpPr/>
          <p:nvPr/>
        </p:nvCxnSpPr>
        <p:spPr>
          <a:xfrm>
            <a:off x="9629210" y="1306770"/>
            <a:ext cx="0" cy="172238"/>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0E514AB2-2957-7241-8FEA-A11066A3B29C}"/>
              </a:ext>
            </a:extLst>
          </p:cNvPr>
          <p:cNvSpPr txBox="1"/>
          <p:nvPr/>
        </p:nvSpPr>
        <p:spPr>
          <a:xfrm>
            <a:off x="8288757" y="1267268"/>
            <a:ext cx="577244" cy="300082"/>
          </a:xfrm>
          <a:prstGeom prst="rect">
            <a:avLst/>
          </a:prstGeom>
          <a:noFill/>
        </p:spPr>
        <p:txBody>
          <a:bodyPr wrap="square" rtlCol="0">
            <a:spAutoFit/>
          </a:bodyPr>
          <a:lstStyle/>
          <a:p>
            <a:pPr algn="ctr"/>
            <a:r>
              <a:rPr lang="en-US" sz="1350"/>
              <a:t>Code</a:t>
            </a:r>
          </a:p>
        </p:txBody>
      </p:sp>
      <p:sp>
        <p:nvSpPr>
          <p:cNvPr id="122" name="Rounded Rectangle 121">
            <a:extLst>
              <a:ext uri="{FF2B5EF4-FFF2-40B4-BE49-F238E27FC236}">
                <a16:creationId xmlns:a16="http://schemas.microsoft.com/office/drawing/2014/main" id="{052EB468-6959-154D-8FB5-6DC8740936A0}"/>
              </a:ext>
            </a:extLst>
          </p:cNvPr>
          <p:cNvSpPr/>
          <p:nvPr/>
        </p:nvSpPr>
        <p:spPr>
          <a:xfrm>
            <a:off x="8801152" y="1542808"/>
            <a:ext cx="1644623" cy="1028401"/>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a:solidFill>
                  <a:schemeClr val="tx1"/>
                </a:solidFill>
              </a:rPr>
              <a:t>Control flow</a:t>
            </a:r>
          </a:p>
        </p:txBody>
      </p:sp>
      <p:sp>
        <p:nvSpPr>
          <p:cNvPr id="123" name="Rectangle 122">
            <a:extLst>
              <a:ext uri="{FF2B5EF4-FFF2-40B4-BE49-F238E27FC236}">
                <a16:creationId xmlns:a16="http://schemas.microsoft.com/office/drawing/2014/main" id="{605F0AE6-C972-684C-AD23-F43DDF0AA59C}"/>
              </a:ext>
            </a:extLst>
          </p:cNvPr>
          <p:cNvSpPr/>
          <p:nvPr/>
        </p:nvSpPr>
        <p:spPr>
          <a:xfrm>
            <a:off x="8903655" y="1794309"/>
            <a:ext cx="775131" cy="1794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124" name="Rectangle 123">
            <a:extLst>
              <a:ext uri="{FF2B5EF4-FFF2-40B4-BE49-F238E27FC236}">
                <a16:creationId xmlns:a16="http://schemas.microsoft.com/office/drawing/2014/main" id="{57766F1E-2CCB-FE4B-976A-842B4D540F96}"/>
              </a:ext>
            </a:extLst>
          </p:cNvPr>
          <p:cNvSpPr/>
          <p:nvPr/>
        </p:nvSpPr>
        <p:spPr>
          <a:xfrm>
            <a:off x="9038366" y="1794309"/>
            <a:ext cx="160305" cy="17942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sz="1350"/>
          </a:p>
        </p:txBody>
      </p:sp>
      <p:cxnSp>
        <p:nvCxnSpPr>
          <p:cNvPr id="125" name="Straight Connector 124">
            <a:extLst>
              <a:ext uri="{FF2B5EF4-FFF2-40B4-BE49-F238E27FC236}">
                <a16:creationId xmlns:a16="http://schemas.microsoft.com/office/drawing/2014/main" id="{6B8C2E05-B735-3445-B96B-E97F19BB6996}"/>
              </a:ext>
            </a:extLst>
          </p:cNvPr>
          <p:cNvCxnSpPr/>
          <p:nvPr/>
        </p:nvCxnSpPr>
        <p:spPr>
          <a:xfrm>
            <a:off x="9681276" y="1791945"/>
            <a:ext cx="0" cy="179426"/>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127" name="Rectangle 126">
            <a:extLst>
              <a:ext uri="{FF2B5EF4-FFF2-40B4-BE49-F238E27FC236}">
                <a16:creationId xmlns:a16="http://schemas.microsoft.com/office/drawing/2014/main" id="{84B147BF-B01E-2B49-9BFA-C6C5240CAC5C}"/>
              </a:ext>
            </a:extLst>
          </p:cNvPr>
          <p:cNvSpPr/>
          <p:nvPr/>
        </p:nvSpPr>
        <p:spPr>
          <a:xfrm>
            <a:off x="9585074" y="2104898"/>
            <a:ext cx="775130" cy="1794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128" name="Rectangle 127">
            <a:extLst>
              <a:ext uri="{FF2B5EF4-FFF2-40B4-BE49-F238E27FC236}">
                <a16:creationId xmlns:a16="http://schemas.microsoft.com/office/drawing/2014/main" id="{D42FE162-FBAA-194F-A8E9-DB154028D922}"/>
              </a:ext>
            </a:extLst>
          </p:cNvPr>
          <p:cNvSpPr/>
          <p:nvPr/>
        </p:nvSpPr>
        <p:spPr>
          <a:xfrm>
            <a:off x="10107475" y="2105347"/>
            <a:ext cx="90857" cy="17942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sz="1350"/>
          </a:p>
        </p:txBody>
      </p:sp>
      <p:cxnSp>
        <p:nvCxnSpPr>
          <p:cNvPr id="129" name="Straight Connector 128">
            <a:extLst>
              <a:ext uri="{FF2B5EF4-FFF2-40B4-BE49-F238E27FC236}">
                <a16:creationId xmlns:a16="http://schemas.microsoft.com/office/drawing/2014/main" id="{0B75E191-BED4-9746-ABEB-C10202903F1E}"/>
              </a:ext>
            </a:extLst>
          </p:cNvPr>
          <p:cNvCxnSpPr/>
          <p:nvPr/>
        </p:nvCxnSpPr>
        <p:spPr>
          <a:xfrm>
            <a:off x="10360204" y="2104423"/>
            <a:ext cx="0" cy="179426"/>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4BB095F1-E469-CA42-A1C2-CA483F6981A1}"/>
              </a:ext>
            </a:extLst>
          </p:cNvPr>
          <p:cNvCxnSpPr>
            <a:stCxn id="119" idx="2"/>
            <a:endCxn id="124" idx="0"/>
          </p:cNvCxnSpPr>
          <p:nvPr/>
        </p:nvCxnSpPr>
        <p:spPr>
          <a:xfrm flipH="1">
            <a:off x="9118519" y="1479006"/>
            <a:ext cx="119296" cy="3152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A0193B11-A390-B248-8E70-3ED05B38EBA4}"/>
              </a:ext>
            </a:extLst>
          </p:cNvPr>
          <p:cNvCxnSpPr>
            <a:stCxn id="119" idx="2"/>
            <a:endCxn id="128" idx="0"/>
          </p:cNvCxnSpPr>
          <p:nvPr/>
        </p:nvCxnSpPr>
        <p:spPr>
          <a:xfrm>
            <a:off x="9237815" y="1479010"/>
            <a:ext cx="915089" cy="626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a:extLst>
              <a:ext uri="{FF2B5EF4-FFF2-40B4-BE49-F238E27FC236}">
                <a16:creationId xmlns:a16="http://schemas.microsoft.com/office/drawing/2014/main" id="{01D37A32-4C74-BE4A-8CF1-1208ED052407}"/>
              </a:ext>
            </a:extLst>
          </p:cNvPr>
          <p:cNvCxnSpPr/>
          <p:nvPr/>
        </p:nvCxnSpPr>
        <p:spPr>
          <a:xfrm flipH="1" flipV="1">
            <a:off x="7343685" y="1702106"/>
            <a:ext cx="467519" cy="467513"/>
          </a:xfrm>
          <a:prstGeom prst="straightConnector1">
            <a:avLst/>
          </a:prstGeom>
          <a:ln w="889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33" name="&quot;No&quot; Symbol 132">
            <a:extLst>
              <a:ext uri="{FF2B5EF4-FFF2-40B4-BE49-F238E27FC236}">
                <a16:creationId xmlns:a16="http://schemas.microsoft.com/office/drawing/2014/main" id="{47BEA227-E6AB-F445-B921-6F9919F9CD2E}"/>
              </a:ext>
            </a:extLst>
          </p:cNvPr>
          <p:cNvSpPr/>
          <p:nvPr/>
        </p:nvSpPr>
        <p:spPr>
          <a:xfrm rot="19879475">
            <a:off x="7473529" y="1840065"/>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cxnSp>
        <p:nvCxnSpPr>
          <p:cNvPr id="134" name="Straight Arrow Connector 133">
            <a:extLst>
              <a:ext uri="{FF2B5EF4-FFF2-40B4-BE49-F238E27FC236}">
                <a16:creationId xmlns:a16="http://schemas.microsoft.com/office/drawing/2014/main" id="{DAABE37C-0627-EB4F-993D-622D1E803448}"/>
              </a:ext>
            </a:extLst>
          </p:cNvPr>
          <p:cNvCxnSpPr>
            <a:stCxn id="112" idx="3"/>
          </p:cNvCxnSpPr>
          <p:nvPr/>
        </p:nvCxnSpPr>
        <p:spPr>
          <a:xfrm flipV="1">
            <a:off x="8335760" y="1922620"/>
            <a:ext cx="681287" cy="249812"/>
          </a:xfrm>
          <a:prstGeom prst="straightConnector1">
            <a:avLst/>
          </a:prstGeom>
          <a:ln w="889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5" name="&quot;No&quot; Symbol 134">
            <a:extLst>
              <a:ext uri="{FF2B5EF4-FFF2-40B4-BE49-F238E27FC236}">
                <a16:creationId xmlns:a16="http://schemas.microsoft.com/office/drawing/2014/main" id="{8BA27980-DD8B-9840-AF51-B71F8E94C452}"/>
              </a:ext>
            </a:extLst>
          </p:cNvPr>
          <p:cNvSpPr/>
          <p:nvPr/>
        </p:nvSpPr>
        <p:spPr>
          <a:xfrm rot="19879475">
            <a:off x="8536436" y="1879231"/>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36" name="Rounded Rectangular Callout 135">
            <a:extLst>
              <a:ext uri="{FF2B5EF4-FFF2-40B4-BE49-F238E27FC236}">
                <a16:creationId xmlns:a16="http://schemas.microsoft.com/office/drawing/2014/main" id="{1A23737D-7F56-6749-BDE9-1219EBB342D1}"/>
              </a:ext>
            </a:extLst>
          </p:cNvPr>
          <p:cNvSpPr/>
          <p:nvPr/>
        </p:nvSpPr>
        <p:spPr>
          <a:xfrm>
            <a:off x="6941735" y="2657343"/>
            <a:ext cx="1312307" cy="392869"/>
          </a:xfrm>
          <a:prstGeom prst="wedgeRoundRectCallout">
            <a:avLst>
              <a:gd name="adj1" fmla="val -10646"/>
              <a:gd name="adj2" fmla="val -180918"/>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a:t>Monotonicity</a:t>
            </a:r>
          </a:p>
        </p:txBody>
      </p:sp>
      <p:sp>
        <p:nvSpPr>
          <p:cNvPr id="137" name="Rounded Rectangular Callout 136">
            <a:extLst>
              <a:ext uri="{FF2B5EF4-FFF2-40B4-BE49-F238E27FC236}">
                <a16:creationId xmlns:a16="http://schemas.microsoft.com/office/drawing/2014/main" id="{084ED019-E65B-604D-8DBD-051D21E25EC5}"/>
              </a:ext>
            </a:extLst>
          </p:cNvPr>
          <p:cNvSpPr/>
          <p:nvPr/>
        </p:nvSpPr>
        <p:spPr>
          <a:xfrm>
            <a:off x="8792282" y="2644520"/>
            <a:ext cx="1208108" cy="393722"/>
          </a:xfrm>
          <a:prstGeom prst="wedgeRoundRectCallout">
            <a:avLst>
              <a:gd name="adj1" fmla="val -47111"/>
              <a:gd name="adj2" fmla="val -161530"/>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a:t>Permissions</a:t>
            </a:r>
          </a:p>
        </p:txBody>
      </p:sp>
      <p:sp>
        <p:nvSpPr>
          <p:cNvPr id="138" name="Rounded Rectangular Callout 137">
            <a:extLst>
              <a:ext uri="{FF2B5EF4-FFF2-40B4-BE49-F238E27FC236}">
                <a16:creationId xmlns:a16="http://schemas.microsoft.com/office/drawing/2014/main" id="{4BB35059-E938-F54D-983A-39075C419B5F}"/>
              </a:ext>
            </a:extLst>
          </p:cNvPr>
          <p:cNvSpPr/>
          <p:nvPr/>
        </p:nvSpPr>
        <p:spPr>
          <a:xfrm>
            <a:off x="1808950" y="2642861"/>
            <a:ext cx="1908471" cy="395381"/>
          </a:xfrm>
          <a:prstGeom prst="wedgeRoundRectCallout">
            <a:avLst>
              <a:gd name="adj1" fmla="val -21350"/>
              <a:gd name="adj2" fmla="val -115551"/>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a:t>Integrity </a:t>
            </a:r>
            <a:r>
              <a:rPr lang="en-US" sz="1200"/>
              <a:t>and</a:t>
            </a:r>
            <a:r>
              <a:rPr lang="en-US" sz="1200" b="1"/>
              <a:t> provenance validity</a:t>
            </a:r>
          </a:p>
        </p:txBody>
      </p:sp>
      <p:cxnSp>
        <p:nvCxnSpPr>
          <p:cNvPr id="139" name="Straight Arrow Connector 138">
            <a:extLst>
              <a:ext uri="{FF2B5EF4-FFF2-40B4-BE49-F238E27FC236}">
                <a16:creationId xmlns:a16="http://schemas.microsoft.com/office/drawing/2014/main" id="{E19D1B01-8331-024D-BB65-8FCE5F0D1E66}"/>
              </a:ext>
            </a:extLst>
          </p:cNvPr>
          <p:cNvCxnSpPr>
            <a:cxnSpLocks/>
          </p:cNvCxnSpPr>
          <p:nvPr/>
        </p:nvCxnSpPr>
        <p:spPr>
          <a:xfrm flipV="1">
            <a:off x="2134355" y="2053802"/>
            <a:ext cx="772713" cy="177324"/>
          </a:xfrm>
          <a:prstGeom prst="straightConnector1">
            <a:avLst/>
          </a:prstGeom>
          <a:ln w="889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0" name="Cloud 139">
            <a:extLst>
              <a:ext uri="{FF2B5EF4-FFF2-40B4-BE49-F238E27FC236}">
                <a16:creationId xmlns:a16="http://schemas.microsoft.com/office/drawing/2014/main" id="{4807885C-FEDB-AA47-BF55-CE104CA3BB48}"/>
              </a:ext>
            </a:extLst>
          </p:cNvPr>
          <p:cNvSpPr/>
          <p:nvPr/>
        </p:nvSpPr>
        <p:spPr>
          <a:xfrm>
            <a:off x="1869258" y="2130001"/>
            <a:ext cx="334737" cy="266546"/>
          </a:xfrm>
          <a:prstGeom prst="cloud">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p>
        </p:txBody>
      </p:sp>
      <p:sp>
        <p:nvSpPr>
          <p:cNvPr id="141" name="&quot;No&quot; Symbol 140">
            <a:extLst>
              <a:ext uri="{FF2B5EF4-FFF2-40B4-BE49-F238E27FC236}">
                <a16:creationId xmlns:a16="http://schemas.microsoft.com/office/drawing/2014/main" id="{F0335968-E699-6445-B394-EDE47C07511F}"/>
              </a:ext>
            </a:extLst>
          </p:cNvPr>
          <p:cNvSpPr/>
          <p:nvPr/>
        </p:nvSpPr>
        <p:spPr>
          <a:xfrm rot="19879475">
            <a:off x="2235221" y="2008442"/>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42" name="Rounded Rectangular Callout 141">
            <a:extLst>
              <a:ext uri="{FF2B5EF4-FFF2-40B4-BE49-F238E27FC236}">
                <a16:creationId xmlns:a16="http://schemas.microsoft.com/office/drawing/2014/main" id="{9A2C8F01-3B4C-5E47-B438-8D23FE578F49}"/>
              </a:ext>
            </a:extLst>
          </p:cNvPr>
          <p:cNvSpPr/>
          <p:nvPr/>
        </p:nvSpPr>
        <p:spPr>
          <a:xfrm>
            <a:off x="4940624" y="2651147"/>
            <a:ext cx="1208108" cy="395381"/>
          </a:xfrm>
          <a:prstGeom prst="wedgeRoundRectCallout">
            <a:avLst>
              <a:gd name="adj1" fmla="val -40603"/>
              <a:gd name="adj2" fmla="val -130857"/>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a:t>Bounds</a:t>
            </a:r>
          </a:p>
        </p:txBody>
      </p:sp>
      <p:cxnSp>
        <p:nvCxnSpPr>
          <p:cNvPr id="143" name="Straight Arrow Connector 142">
            <a:extLst>
              <a:ext uri="{FF2B5EF4-FFF2-40B4-BE49-F238E27FC236}">
                <a16:creationId xmlns:a16="http://schemas.microsoft.com/office/drawing/2014/main" id="{090C123A-928C-8E46-BEC2-2FAEAE3E7F73}"/>
              </a:ext>
            </a:extLst>
          </p:cNvPr>
          <p:cNvCxnSpPr>
            <a:cxnSpLocks/>
            <a:stCxn id="101" idx="3"/>
            <a:endCxn id="86" idx="1"/>
          </p:cNvCxnSpPr>
          <p:nvPr/>
        </p:nvCxnSpPr>
        <p:spPr>
          <a:xfrm>
            <a:off x="4532426" y="2186859"/>
            <a:ext cx="825063" cy="18033"/>
          </a:xfrm>
          <a:prstGeom prst="straightConnector1">
            <a:avLst/>
          </a:prstGeom>
          <a:ln w="889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4" name="&quot;No&quot; Symbol 143">
            <a:extLst>
              <a:ext uri="{FF2B5EF4-FFF2-40B4-BE49-F238E27FC236}">
                <a16:creationId xmlns:a16="http://schemas.microsoft.com/office/drawing/2014/main" id="{7AFF5C3C-059D-C64A-B5FB-9DE44B66B433}"/>
              </a:ext>
            </a:extLst>
          </p:cNvPr>
          <p:cNvSpPr/>
          <p:nvPr/>
        </p:nvSpPr>
        <p:spPr>
          <a:xfrm rot="19879475">
            <a:off x="4795911" y="2039238"/>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cxnSp>
        <p:nvCxnSpPr>
          <p:cNvPr id="145" name="Straight Arrow Connector 144">
            <a:extLst>
              <a:ext uri="{FF2B5EF4-FFF2-40B4-BE49-F238E27FC236}">
                <a16:creationId xmlns:a16="http://schemas.microsoft.com/office/drawing/2014/main" id="{FF55143D-7C90-4D41-A1B3-658119C48FDD}"/>
              </a:ext>
            </a:extLst>
          </p:cNvPr>
          <p:cNvCxnSpPr>
            <a:cxnSpLocks/>
            <a:stCxn id="90" idx="2"/>
            <a:endCxn id="83" idx="0"/>
          </p:cNvCxnSpPr>
          <p:nvPr/>
        </p:nvCxnSpPr>
        <p:spPr>
          <a:xfrm>
            <a:off x="5162864" y="1466820"/>
            <a:ext cx="711529" cy="192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373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5" grpId="0" animBg="1"/>
      <p:bldP spid="136" grpId="0" animBg="1"/>
      <p:bldP spid="137" grpId="0" animBg="1"/>
      <p:bldP spid="138" grpId="0" animBg="1"/>
      <p:bldP spid="140" grpId="0" animBg="1"/>
      <p:bldP spid="141" grpId="0" animBg="1"/>
      <p:bldP spid="142" grpId="0" animBg="1"/>
      <p:bldP spid="1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a:t>Misbehaving C Program, Now With CHERI but Without Narrowed Bounds?</a:t>
            </a:r>
          </a:p>
        </p:txBody>
      </p: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65</a:t>
            </a:fld>
            <a:endParaRPr lang="en-US">
              <a:solidFill>
                <a:prstClr val="white">
                  <a:lumMod val="50000"/>
                </a:prstClr>
              </a:solidFill>
            </a:endParaRPr>
          </a:p>
        </p:txBody>
      </p:sp>
      <p:sp>
        <p:nvSpPr>
          <p:cNvPr id="17" name="Content Placeholder 1">
            <a:extLst>
              <a:ext uri="{FF2B5EF4-FFF2-40B4-BE49-F238E27FC236}">
                <a16:creationId xmlns:a16="http://schemas.microsoft.com/office/drawing/2014/main" id="{B4B4E519-9C07-1CED-1692-C4035A134A97}"/>
              </a:ext>
            </a:extLst>
          </p:cNvPr>
          <p:cNvSpPr>
            <a:spLocks noGrp="1"/>
          </p:cNvSpPr>
          <p:nvPr>
            <p:ph sz="quarter" idx="13"/>
          </p:nvPr>
        </p:nvSpPr>
        <p:spPr>
          <a:xfrm>
            <a:off x="161102" y="1577492"/>
            <a:ext cx="2926080" cy="2620991"/>
          </a:xfrm>
          <a:ln>
            <a:solidFill>
              <a:schemeClr val="bg2">
                <a:lumMod val="50000"/>
              </a:schemeClr>
            </a:solidFill>
          </a:ln>
        </p:spPr>
        <p:txBody>
          <a:bodyPr anchor="ctr">
            <a:noAutofit/>
          </a:bodyPr>
          <a:lstStyle/>
          <a:p>
            <a:pPr marL="0" indent="0">
              <a:spcBef>
                <a:spcPts val="100"/>
              </a:spcBef>
              <a:buNone/>
            </a:pPr>
            <a:r>
              <a:rPr lang="en-US" sz="1600">
                <a:latin typeface="Consolas"/>
                <a:ea typeface="Tahoma"/>
                <a:cs typeface="Tahoma"/>
              </a:rPr>
              <a:t>void foo(char *</a:t>
            </a:r>
            <a:r>
              <a:rPr lang="en-US" sz="1600" err="1">
                <a:latin typeface="Consolas"/>
                <a:ea typeface="Tahoma"/>
                <a:cs typeface="Tahoma"/>
              </a:rPr>
              <a:t>buf</a:t>
            </a:r>
            <a:r>
              <a:rPr lang="en-US" sz="1600">
                <a:latin typeface="Consolas"/>
                <a:ea typeface="Tahoma"/>
                <a:cs typeface="Tahoma"/>
              </a:rPr>
              <a:t>) {</a:t>
            </a:r>
          </a:p>
          <a:p>
            <a:pPr marL="0" indent="0">
              <a:spcBef>
                <a:spcPts val="100"/>
              </a:spcBef>
              <a:buNone/>
            </a:pPr>
            <a:r>
              <a:rPr lang="en-US" sz="1600">
                <a:latin typeface="Consolas"/>
                <a:ea typeface="Tahoma"/>
                <a:cs typeface="Tahoma"/>
              </a:rPr>
              <a:t>  </a:t>
            </a:r>
            <a:r>
              <a:rPr lang="en-US" sz="1600" err="1">
                <a:latin typeface="Consolas"/>
                <a:ea typeface="Tahoma"/>
                <a:cs typeface="Tahoma"/>
              </a:rPr>
              <a:t>buf</a:t>
            </a:r>
            <a:r>
              <a:rPr lang="en-US" sz="1600">
                <a:latin typeface="Consolas"/>
                <a:ea typeface="Tahoma"/>
                <a:cs typeface="Tahoma"/>
              </a:rPr>
              <a:t>[16] = 'A';</a:t>
            </a:r>
          </a:p>
          <a:p>
            <a:pPr marL="0" indent="0">
              <a:spcBef>
                <a:spcPts val="100"/>
              </a:spcBef>
              <a:buNone/>
            </a:pPr>
            <a:r>
              <a:rPr lang="en-US" sz="1600">
                <a:latin typeface="Consolas"/>
                <a:ea typeface="Tahoma"/>
                <a:cs typeface="Tahoma"/>
              </a:rPr>
              <a:t>  buf[32] = 'A';</a:t>
            </a:r>
          </a:p>
          <a:p>
            <a:pPr marL="0" indent="0">
              <a:spcBef>
                <a:spcPts val="100"/>
              </a:spcBef>
              <a:buNone/>
            </a:pPr>
            <a:r>
              <a:rPr lang="en-US" sz="1600">
                <a:latin typeface="Consolas" panose="020B0609020204030204" pitchFamily="49" charset="0"/>
              </a:rPr>
              <a:t>}</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int main(void) {</a:t>
            </a:r>
          </a:p>
          <a:p>
            <a:pPr marL="0" indent="0">
              <a:spcBef>
                <a:spcPts val="100"/>
              </a:spcBef>
              <a:buNone/>
            </a:pPr>
            <a:r>
              <a:rPr lang="en-US" sz="1600">
                <a:latin typeface="Consolas"/>
                <a:ea typeface="Tahoma"/>
                <a:cs typeface="Tahoma"/>
              </a:rPr>
              <a:t>  char pad[16], </a:t>
            </a:r>
            <a:r>
              <a:rPr lang="en-US" sz="1600" err="1">
                <a:latin typeface="Consolas"/>
                <a:ea typeface="Tahoma"/>
                <a:cs typeface="Tahoma"/>
              </a:rPr>
              <a:t>buf</a:t>
            </a:r>
            <a:r>
              <a:rPr lang="en-US" sz="1600">
                <a:latin typeface="Consolas"/>
                <a:ea typeface="Tahoma"/>
                <a:cs typeface="Tahoma"/>
              </a:rPr>
              <a:t>[16];</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a:ea typeface="Tahoma"/>
                <a:cs typeface="Tahoma"/>
              </a:rPr>
              <a:t>  foo(</a:t>
            </a:r>
            <a:r>
              <a:rPr lang="en-US" sz="1600" err="1">
                <a:latin typeface="Consolas"/>
                <a:ea typeface="Tahoma"/>
                <a:cs typeface="Tahoma"/>
              </a:rPr>
              <a:t>buf</a:t>
            </a:r>
            <a:r>
              <a:rPr lang="en-US" sz="1600">
                <a:latin typeface="Consolas"/>
                <a:ea typeface="Tahoma"/>
                <a:cs typeface="Tahoma"/>
              </a:rPr>
              <a:t>);</a:t>
            </a:r>
          </a:p>
          <a:p>
            <a:pPr marL="0" indent="0">
              <a:spcBef>
                <a:spcPts val="100"/>
              </a:spcBef>
              <a:buNone/>
            </a:pPr>
            <a:r>
              <a:rPr lang="en-US" sz="1600">
                <a:latin typeface="Consolas" panose="020B0609020204030204" pitchFamily="49" charset="0"/>
              </a:rPr>
              <a:t>  return 0;</a:t>
            </a:r>
          </a:p>
          <a:p>
            <a:pPr marL="0" indent="0">
              <a:spcBef>
                <a:spcPts val="100"/>
              </a:spcBef>
              <a:buNone/>
            </a:pPr>
            <a:r>
              <a:rPr lang="en-US" sz="1600">
                <a:latin typeface="Consolas" panose="020B0609020204030204" pitchFamily="49" charset="0"/>
              </a:rPr>
              <a:t>}</a:t>
            </a:r>
          </a:p>
        </p:txBody>
      </p:sp>
      <p:sp>
        <p:nvSpPr>
          <p:cNvPr id="18" name="Content Placeholder 1">
            <a:extLst>
              <a:ext uri="{FF2B5EF4-FFF2-40B4-BE49-F238E27FC236}">
                <a16:creationId xmlns:a16="http://schemas.microsoft.com/office/drawing/2014/main" id="{828B8B41-FA13-CF90-6626-D4985A5B7256}"/>
              </a:ext>
            </a:extLst>
          </p:cNvPr>
          <p:cNvSpPr txBox="1">
            <a:spLocks/>
          </p:cNvSpPr>
          <p:nvPr/>
        </p:nvSpPr>
        <p:spPr>
          <a:xfrm>
            <a:off x="6406507" y="905663"/>
            <a:ext cx="5682016" cy="3964648"/>
          </a:xfrm>
          <a:prstGeom prst="rect">
            <a:avLst/>
          </a:prstGeom>
          <a:ln>
            <a:solidFill>
              <a:schemeClr val="bg2">
                <a:lumMod val="50000"/>
              </a:schemeClr>
            </a:solidFill>
          </a:ln>
        </p:spPr>
        <p:txBody>
          <a:bodyPr vert="horz" lIns="91440" tIns="45720" rIns="91440" bIns="45720" rtlCol="0" anchor="t">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a:solidFill>
                  <a:schemeClr val="bg1">
                    <a:lumMod val="50000"/>
                  </a:schemeClr>
                </a:solidFill>
                <a:latin typeface="Consolas" panose="020B0609020204030204" pitchFamily="49" charset="0"/>
              </a:rPr>
              <a:t>0000000000001b00 &lt;foo&gt;:</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addi</a:t>
            </a:r>
            <a:r>
              <a:rPr lang="en-US" sz="1600">
                <a:solidFill>
                  <a:schemeClr val="bg1">
                    <a:lumMod val="50000"/>
                  </a:schemeClr>
                </a:solidFill>
                <a:latin typeface="Consolas" panose="020B0609020204030204" pitchFamily="49" charset="0"/>
              </a:rPr>
              <a:t>        a1, zero, 65</a:t>
            </a:r>
          </a:p>
          <a:p>
            <a:pPr marL="0" indent="0">
              <a:lnSpc>
                <a:spcPct val="100000"/>
              </a:lnSpc>
              <a:spcBef>
                <a:spcPts val="0"/>
              </a:spcBef>
              <a:buNone/>
            </a:pPr>
            <a:r>
              <a:rPr lang="en-US" sz="1600">
                <a:latin typeface="Consolas" panose="020B0609020204030204" pitchFamily="49" charset="0"/>
              </a:rPr>
              <a:t>   </a:t>
            </a:r>
            <a:r>
              <a:rPr lang="en-US" sz="1600" err="1">
                <a:latin typeface="Consolas" panose="020B0609020204030204" pitchFamily="49" charset="0"/>
              </a:rPr>
              <a:t>csb</a:t>
            </a:r>
            <a:r>
              <a:rPr lang="en-US" sz="1600">
                <a:latin typeface="Consolas" panose="020B0609020204030204" pitchFamily="49" charset="0"/>
              </a:rPr>
              <a:t>         a1, 16(ca0)</a:t>
            </a:r>
          </a:p>
          <a:p>
            <a:pPr marL="0" indent="0">
              <a:lnSpc>
                <a:spcPct val="100000"/>
              </a:lnSpc>
              <a:spcBef>
                <a:spcPts val="0"/>
              </a:spcBef>
              <a:buNone/>
            </a:pPr>
            <a:r>
              <a:rPr lang="en-US" sz="1600">
                <a:latin typeface="Consolas"/>
                <a:ea typeface="Tahoma"/>
                <a:cs typeface="Tahoma"/>
              </a:rPr>
              <a:t>   </a:t>
            </a:r>
            <a:r>
              <a:rPr lang="en-US" sz="1600" err="1">
                <a:latin typeface="Consolas"/>
                <a:ea typeface="Tahoma"/>
                <a:cs typeface="Tahoma"/>
              </a:rPr>
              <a:t>csb</a:t>
            </a:r>
            <a:r>
              <a:rPr lang="en-US" sz="1600">
                <a:latin typeface="Consolas"/>
                <a:ea typeface="Tahoma"/>
                <a:cs typeface="Tahoma"/>
              </a:rPr>
              <a:t>         a1, 32(ca0)</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cret</a:t>
            </a: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0000000000001b10 &lt;main&gt;:</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cincoffset</a:t>
            </a: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csp</a:t>
            </a: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csp</a:t>
            </a:r>
            <a:r>
              <a:rPr lang="en-US" sz="1600">
                <a:solidFill>
                  <a:schemeClr val="bg1">
                    <a:lumMod val="50000"/>
                  </a:schemeClr>
                </a:solidFill>
                <a:latin typeface="Consolas" panose="020B0609020204030204" pitchFamily="49" charset="0"/>
              </a:rPr>
              <a:t>, -48</a:t>
            </a:r>
          </a:p>
          <a:p>
            <a:pPr marL="0" indent="0">
              <a:lnSpc>
                <a:spcPct val="100000"/>
              </a:lnSpc>
              <a:spcBef>
                <a:spcPts val="0"/>
              </a:spcBef>
              <a:buNone/>
            </a:pPr>
            <a:r>
              <a:rPr lang="en-US" sz="1600">
                <a:solidFill>
                  <a:schemeClr val="bg1">
                    <a:lumMod val="50000"/>
                  </a:schemeClr>
                </a:solidFill>
                <a:latin typeface="Consolas"/>
                <a:ea typeface="Tahoma"/>
                <a:cs typeface="Tahoma"/>
              </a:rPr>
              <a:t>   csc         </a:t>
            </a:r>
            <a:r>
              <a:rPr lang="en-US" sz="1600" err="1">
                <a:solidFill>
                  <a:schemeClr val="bg1">
                    <a:lumMod val="50000"/>
                  </a:schemeClr>
                </a:solidFill>
                <a:latin typeface="Consolas"/>
                <a:ea typeface="Tahoma"/>
                <a:cs typeface="Tahoma"/>
              </a:rPr>
              <a:t>cra</a:t>
            </a:r>
            <a:r>
              <a:rPr lang="en-US" sz="1600">
                <a:solidFill>
                  <a:schemeClr val="bg1">
                    <a:lumMod val="50000"/>
                  </a:schemeClr>
                </a:solidFill>
                <a:latin typeface="Consolas"/>
                <a:ea typeface="Tahoma"/>
                <a:cs typeface="Tahoma"/>
              </a:rPr>
              <a:t>, 32(</a:t>
            </a:r>
            <a:r>
              <a:rPr lang="en-US" sz="1600" err="1">
                <a:solidFill>
                  <a:schemeClr val="bg1">
                    <a:lumMod val="50000"/>
                  </a:schemeClr>
                </a:solidFill>
                <a:latin typeface="Consolas"/>
                <a:ea typeface="Tahoma"/>
                <a:cs typeface="Tahoma"/>
              </a:rPr>
              <a:t>csp</a:t>
            </a:r>
            <a:r>
              <a:rPr lang="en-US" sz="1600">
                <a:solidFill>
                  <a:schemeClr val="bg1">
                    <a:lumMod val="50000"/>
                  </a:schemeClr>
                </a:solidFill>
                <a:latin typeface="Consolas"/>
                <a:ea typeface="Tahoma"/>
                <a:cs typeface="Tahoma"/>
              </a:rPr>
              <a:t>)</a:t>
            </a:r>
          </a:p>
          <a:p>
            <a:pPr marL="0" indent="0">
              <a:lnSpc>
                <a:spcPct val="100000"/>
              </a:lnSpc>
              <a:spcBef>
                <a:spcPts val="0"/>
              </a:spcBef>
              <a:buNone/>
            </a:pPr>
            <a:r>
              <a:rPr lang="en-US" sz="1600">
                <a:solidFill>
                  <a:schemeClr val="accent1"/>
                </a:solidFill>
                <a:latin typeface="Consolas"/>
                <a:ea typeface="Tahoma"/>
                <a:cs typeface="Tahoma"/>
              </a:rPr>
              <a:t>   </a:t>
            </a:r>
            <a:r>
              <a:rPr lang="en-US" sz="1600" err="1">
                <a:solidFill>
                  <a:schemeClr val="accent2"/>
                </a:solidFill>
                <a:latin typeface="Consolas"/>
                <a:ea typeface="Tahoma"/>
                <a:cs typeface="Tahoma"/>
              </a:rPr>
              <a:t>cmove</a:t>
            </a:r>
            <a:r>
              <a:rPr lang="en-US" sz="1600">
                <a:solidFill>
                  <a:schemeClr val="accent2"/>
                </a:solidFill>
                <a:latin typeface="Consolas"/>
                <a:ea typeface="Tahoma"/>
                <a:cs typeface="Tahoma"/>
              </a:rPr>
              <a:t>       ca0, </a:t>
            </a:r>
            <a:r>
              <a:rPr lang="en-US" sz="1600" err="1">
                <a:solidFill>
                  <a:schemeClr val="accent2"/>
                </a:solidFill>
                <a:latin typeface="Consolas"/>
                <a:ea typeface="Tahoma"/>
                <a:cs typeface="Tahoma"/>
              </a:rPr>
              <a:t>csp</a:t>
            </a:r>
            <a:endParaRPr lang="en-US" sz="1600">
              <a:solidFill>
                <a:schemeClr val="accent2"/>
              </a:solidFill>
              <a:latin typeface="Consolas"/>
              <a:ea typeface="Tahoma"/>
              <a:cs typeface="Tahoma"/>
            </a:endParaRPr>
          </a:p>
          <a:p>
            <a:pPr marL="0" indent="0">
              <a:lnSpc>
                <a:spcPct val="100000"/>
              </a:lnSpc>
              <a:spcBef>
                <a:spcPts val="0"/>
              </a:spcBef>
              <a:buNone/>
            </a:pP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auipcc</a:t>
            </a: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cra</a:t>
            </a:r>
            <a:r>
              <a:rPr lang="en-US" sz="1600">
                <a:solidFill>
                  <a:schemeClr val="bg1">
                    <a:lumMod val="50000"/>
                  </a:schemeClr>
                </a:solidFill>
                <a:latin typeface="Consolas"/>
                <a:ea typeface="Tahoma"/>
                <a:cs typeface="Tahoma"/>
              </a:rPr>
              <a:t>, 0</a:t>
            </a:r>
          </a:p>
          <a:p>
            <a:pPr marL="0" indent="0">
              <a:lnSpc>
                <a:spcPct val="100000"/>
              </a:lnSpc>
              <a:spcBef>
                <a:spcPts val="0"/>
              </a:spcBef>
              <a:buNone/>
            </a:pP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cjalr</a:t>
            </a:r>
            <a:r>
              <a:rPr lang="en-US" sz="1600">
                <a:solidFill>
                  <a:schemeClr val="bg1">
                    <a:lumMod val="50000"/>
                  </a:schemeClr>
                </a:solidFill>
                <a:latin typeface="Consolas"/>
                <a:ea typeface="Tahoma"/>
                <a:cs typeface="Tahoma"/>
              </a:rPr>
              <a:t>       -28(</a:t>
            </a:r>
            <a:r>
              <a:rPr lang="en-US" sz="1600" err="1">
                <a:solidFill>
                  <a:schemeClr val="bg1">
                    <a:lumMod val="50000"/>
                  </a:schemeClr>
                </a:solidFill>
                <a:latin typeface="Consolas"/>
                <a:ea typeface="Tahoma"/>
                <a:cs typeface="Tahoma"/>
              </a:rPr>
              <a:t>cra</a:t>
            </a:r>
            <a:r>
              <a:rPr lang="en-US" sz="1600">
                <a:solidFill>
                  <a:schemeClr val="bg1">
                    <a:lumMod val="50000"/>
                  </a:schemeClr>
                </a:solidFill>
                <a:latin typeface="Consolas"/>
                <a:ea typeface="Tahoma"/>
                <a:cs typeface="Tahoma"/>
              </a:rPr>
              <a:t>)</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mv          a0, zero</a:t>
            </a:r>
          </a:p>
          <a:p>
            <a:pPr marL="0" indent="0">
              <a:lnSpc>
                <a:spcPct val="100000"/>
              </a:lnSpc>
              <a:spcBef>
                <a:spcPts val="0"/>
              </a:spcBef>
              <a:buNone/>
            </a:pPr>
            <a:r>
              <a:rPr lang="en-US" sz="1600">
                <a:solidFill>
                  <a:schemeClr val="accent1"/>
                </a:solidFill>
                <a:latin typeface="Consolas"/>
                <a:ea typeface="Tahoma"/>
                <a:cs typeface="Tahoma"/>
              </a:rPr>
              <a:t>   </a:t>
            </a:r>
            <a:r>
              <a:rPr lang="en-US" sz="1600" err="1">
                <a:solidFill>
                  <a:schemeClr val="accent1"/>
                </a:solidFill>
                <a:latin typeface="Consolas"/>
                <a:ea typeface="Tahoma"/>
                <a:cs typeface="Tahoma"/>
              </a:rPr>
              <a:t>clc</a:t>
            </a:r>
            <a:r>
              <a:rPr lang="en-US" sz="1600">
                <a:solidFill>
                  <a:schemeClr val="accent1"/>
                </a:solidFill>
                <a:latin typeface="Consolas"/>
                <a:ea typeface="Tahoma"/>
                <a:cs typeface="Tahoma"/>
              </a:rPr>
              <a:t>         </a:t>
            </a:r>
            <a:r>
              <a:rPr lang="en-US" sz="1600" err="1">
                <a:solidFill>
                  <a:schemeClr val="accent1"/>
                </a:solidFill>
                <a:latin typeface="Consolas"/>
                <a:ea typeface="Tahoma"/>
                <a:cs typeface="Tahoma"/>
              </a:rPr>
              <a:t>cra</a:t>
            </a:r>
            <a:r>
              <a:rPr lang="en-US" sz="1600">
                <a:solidFill>
                  <a:schemeClr val="accent1"/>
                </a:solidFill>
                <a:latin typeface="Consolas"/>
                <a:ea typeface="Tahoma"/>
                <a:cs typeface="Tahoma"/>
              </a:rPr>
              <a:t>, 32(</a:t>
            </a:r>
            <a:r>
              <a:rPr lang="en-US" sz="1600" err="1">
                <a:solidFill>
                  <a:schemeClr val="accent1"/>
                </a:solidFill>
                <a:latin typeface="Consolas"/>
                <a:ea typeface="Tahoma"/>
                <a:cs typeface="Tahoma"/>
              </a:rPr>
              <a:t>csp</a:t>
            </a:r>
            <a:r>
              <a:rPr lang="en-US" sz="1600">
                <a:solidFill>
                  <a:schemeClr val="accent1"/>
                </a:solidFill>
                <a:latin typeface="Consolas"/>
                <a:ea typeface="Tahoma"/>
                <a:cs typeface="Tahoma"/>
              </a:rPr>
              <a:t>)</a:t>
            </a:r>
          </a:p>
          <a:p>
            <a:pPr marL="0" indent="0">
              <a:lnSpc>
                <a:spcPct val="100000"/>
              </a:lnSpc>
              <a:spcBef>
                <a:spcPts val="0"/>
              </a:spcBef>
              <a:buNone/>
            </a:pP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cincoffset</a:t>
            </a: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csp</a:t>
            </a:r>
            <a:r>
              <a:rPr lang="en-US" sz="1600">
                <a:solidFill>
                  <a:schemeClr val="bg1">
                    <a:lumMod val="50000"/>
                  </a:schemeClr>
                </a:solidFill>
                <a:latin typeface="Consolas"/>
                <a:ea typeface="Tahoma"/>
                <a:cs typeface="Tahoma"/>
              </a:rPr>
              <a:t>, </a:t>
            </a:r>
            <a:r>
              <a:rPr lang="en-US" sz="1600" err="1">
                <a:solidFill>
                  <a:schemeClr val="bg1">
                    <a:lumMod val="50000"/>
                  </a:schemeClr>
                </a:solidFill>
                <a:latin typeface="Consolas"/>
                <a:ea typeface="Tahoma"/>
                <a:cs typeface="Tahoma"/>
              </a:rPr>
              <a:t>csp</a:t>
            </a:r>
            <a:r>
              <a:rPr lang="en-US" sz="1600">
                <a:solidFill>
                  <a:schemeClr val="bg1">
                    <a:lumMod val="50000"/>
                  </a:schemeClr>
                </a:solidFill>
                <a:latin typeface="Consolas"/>
                <a:ea typeface="Tahoma"/>
                <a:cs typeface="Tahoma"/>
              </a:rPr>
              <a:t>, 48</a:t>
            </a:r>
          </a:p>
          <a:p>
            <a:pPr marL="0" indent="0">
              <a:lnSpc>
                <a:spcPct val="100000"/>
              </a:lnSpc>
              <a:spcBef>
                <a:spcPts val="0"/>
              </a:spcBef>
              <a:buNone/>
            </a:pPr>
            <a:r>
              <a:rPr lang="en-US" sz="1600">
                <a:solidFill>
                  <a:schemeClr val="accent1"/>
                </a:solidFill>
                <a:latin typeface="Consolas"/>
                <a:ea typeface="Tahoma"/>
                <a:cs typeface="Tahoma"/>
              </a:rPr>
              <a:t>   </a:t>
            </a:r>
            <a:r>
              <a:rPr lang="en-US" sz="1600" err="1">
                <a:solidFill>
                  <a:schemeClr val="accent1"/>
                </a:solidFill>
                <a:latin typeface="Consolas"/>
                <a:ea typeface="Tahoma"/>
                <a:cs typeface="Tahoma"/>
              </a:rPr>
              <a:t>cret</a:t>
            </a:r>
            <a:endParaRPr lang="en-US" sz="1600">
              <a:solidFill>
                <a:schemeClr val="accent1"/>
              </a:solidFill>
              <a:latin typeface="Consolas"/>
              <a:ea typeface="Tahoma"/>
              <a:cs typeface="Tahoma"/>
            </a:endParaRPr>
          </a:p>
        </p:txBody>
      </p:sp>
      <p:cxnSp>
        <p:nvCxnSpPr>
          <p:cNvPr id="20" name="Straight Arrow Connector 19">
            <a:extLst>
              <a:ext uri="{FF2B5EF4-FFF2-40B4-BE49-F238E27FC236}">
                <a16:creationId xmlns:a16="http://schemas.microsoft.com/office/drawing/2014/main" id="{53566763-1385-B63B-AEC5-656060C70FD8}"/>
              </a:ext>
              <a:ext uri="{C183D7F6-B498-43B3-948B-1728B52AA6E4}">
                <adec:decorative xmlns:adec="http://schemas.microsoft.com/office/drawing/2017/decorative" val="1"/>
              </a:ext>
            </a:extLst>
          </p:cNvPr>
          <p:cNvCxnSpPr>
            <a:cxnSpLocks/>
            <a:stCxn id="17" idx="3"/>
            <a:endCxn id="18" idx="1"/>
          </p:cNvCxnSpPr>
          <p:nvPr/>
        </p:nvCxnSpPr>
        <p:spPr>
          <a:xfrm flipV="1">
            <a:off x="3087182" y="2887987"/>
            <a:ext cx="33193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A53393D-52D4-48F6-B9F4-E319837F11A8}"/>
              </a:ext>
            </a:extLst>
          </p:cNvPr>
          <p:cNvSpPr txBox="1"/>
          <p:nvPr/>
        </p:nvSpPr>
        <p:spPr>
          <a:xfrm>
            <a:off x="3422381" y="2554571"/>
            <a:ext cx="2251744" cy="646331"/>
          </a:xfrm>
          <a:prstGeom prst="rect">
            <a:avLst/>
          </a:prstGeom>
          <a:noFill/>
        </p:spPr>
        <p:txBody>
          <a:bodyPr wrap="square" rtlCol="0">
            <a:spAutoFit/>
          </a:bodyPr>
          <a:lstStyle/>
          <a:p>
            <a:r>
              <a:rPr lang="en-US"/>
              <a:t>CHERI RISC-V, w/o </a:t>
            </a:r>
            <a:r>
              <a:rPr lang="en-US" err="1"/>
              <a:t>csetbounds</a:t>
            </a:r>
            <a:endParaRPr lang="en-US"/>
          </a:p>
        </p:txBody>
      </p:sp>
      <p:sp>
        <p:nvSpPr>
          <p:cNvPr id="11" name="Left Bracket 10">
            <a:extLst>
              <a:ext uri="{FF2B5EF4-FFF2-40B4-BE49-F238E27FC236}">
                <a16:creationId xmlns:a16="http://schemas.microsoft.com/office/drawing/2014/main" id="{6FC77982-3F82-D0BB-F087-39742EEECD4E}"/>
              </a:ext>
            </a:extLst>
          </p:cNvPr>
          <p:cNvSpPr/>
          <p:nvPr/>
        </p:nvSpPr>
        <p:spPr>
          <a:xfrm flipH="1">
            <a:off x="3283996" y="4487221"/>
            <a:ext cx="115174" cy="2301135"/>
          </a:xfrm>
          <a:prstGeom prst="leftBracket">
            <a:avLst/>
          </a:prstGeom>
          <a:ln>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2"/>
              </a:solidFill>
            </a:endParaRPr>
          </a:p>
        </p:txBody>
      </p:sp>
      <p:sp>
        <p:nvSpPr>
          <p:cNvPr id="12" name="TextBox 11">
            <a:extLst>
              <a:ext uri="{FF2B5EF4-FFF2-40B4-BE49-F238E27FC236}">
                <a16:creationId xmlns:a16="http://schemas.microsoft.com/office/drawing/2014/main" id="{2374C3CF-83C8-B32A-4C11-B7F5173A2EBE}"/>
              </a:ext>
            </a:extLst>
          </p:cNvPr>
          <p:cNvSpPr txBox="1"/>
          <p:nvPr/>
        </p:nvSpPr>
        <p:spPr>
          <a:xfrm>
            <a:off x="3399170" y="5617240"/>
            <a:ext cx="564578" cy="369332"/>
          </a:xfrm>
          <a:prstGeom prst="rect">
            <a:avLst/>
          </a:prstGeom>
          <a:noFill/>
        </p:spPr>
        <p:txBody>
          <a:bodyPr wrap="none" rtlCol="0">
            <a:spAutoFit/>
          </a:bodyPr>
          <a:lstStyle/>
          <a:p>
            <a:r>
              <a:rPr lang="en-US">
                <a:solidFill>
                  <a:schemeClr val="accent2"/>
                </a:solidFill>
                <a:latin typeface="Consolas" panose="020B0609020204030204" pitchFamily="49" charset="0"/>
              </a:rPr>
              <a:t>ca0</a:t>
            </a:r>
          </a:p>
        </p:txBody>
      </p:sp>
      <p:cxnSp>
        <p:nvCxnSpPr>
          <p:cNvPr id="13" name="Straight Arrow Connector 12">
            <a:extLst>
              <a:ext uri="{FF2B5EF4-FFF2-40B4-BE49-F238E27FC236}">
                <a16:creationId xmlns:a16="http://schemas.microsoft.com/office/drawing/2014/main" id="{F963207F-3FE9-B039-5D86-6056D4D283F1}"/>
              </a:ext>
            </a:extLst>
          </p:cNvPr>
          <p:cNvCxnSpPr>
            <a:cxnSpLocks/>
          </p:cNvCxnSpPr>
          <p:nvPr/>
        </p:nvCxnSpPr>
        <p:spPr>
          <a:xfrm flipH="1">
            <a:off x="3237631" y="5986572"/>
            <a:ext cx="323079" cy="0"/>
          </a:xfrm>
          <a:prstGeom prst="straightConnector1">
            <a:avLst/>
          </a:prstGeom>
          <a:ln>
            <a:solidFill>
              <a:schemeClr val="accent2"/>
            </a:solidFill>
            <a:tailEnd type="triangle"/>
          </a:ln>
        </p:spPr>
        <p:style>
          <a:lnRef idx="1">
            <a:schemeClr val="accent2"/>
          </a:lnRef>
          <a:fillRef idx="0">
            <a:schemeClr val="accent2"/>
          </a:fillRef>
          <a:effectRef idx="0">
            <a:schemeClr val="accent2"/>
          </a:effectRef>
          <a:fontRef idx="minor">
            <a:schemeClr val="tx1"/>
          </a:fontRef>
        </p:style>
      </p:cxnSp>
      <p:graphicFrame>
        <p:nvGraphicFramePr>
          <p:cNvPr id="14" name="Table 5">
            <a:extLst>
              <a:ext uri="{FF2B5EF4-FFF2-40B4-BE49-F238E27FC236}">
                <a16:creationId xmlns:a16="http://schemas.microsoft.com/office/drawing/2014/main" id="{DB6714DB-E791-B22D-4DAB-A386DEF43A43}"/>
              </a:ext>
            </a:extLst>
          </p:cNvPr>
          <p:cNvGraphicFramePr>
            <a:graphicFrameLocks noGrp="1"/>
          </p:cNvGraphicFramePr>
          <p:nvPr/>
        </p:nvGraphicFramePr>
        <p:xfrm>
          <a:off x="219456" y="4626864"/>
          <a:ext cx="3018175" cy="1463040"/>
        </p:xfrm>
        <a:graphic>
          <a:graphicData uri="http://schemas.openxmlformats.org/drawingml/2006/table">
            <a:tbl>
              <a:tblPr firstRow="1" bandRow="1">
                <a:tableStyleId>{073A0DAA-6AF3-43AB-8588-CEC1D06C72B9}</a:tableStyleId>
              </a:tblPr>
              <a:tblGrid>
                <a:gridCol w="820373">
                  <a:extLst>
                    <a:ext uri="{9D8B030D-6E8A-4147-A177-3AD203B41FA5}">
                      <a16:colId xmlns:a16="http://schemas.microsoft.com/office/drawing/2014/main" val="1932568475"/>
                    </a:ext>
                  </a:extLst>
                </a:gridCol>
                <a:gridCol w="1989522">
                  <a:extLst>
                    <a:ext uri="{9D8B030D-6E8A-4147-A177-3AD203B41FA5}">
                      <a16:colId xmlns:a16="http://schemas.microsoft.com/office/drawing/2014/main" val="523213194"/>
                    </a:ext>
                  </a:extLst>
                </a:gridCol>
                <a:gridCol w="208280">
                  <a:extLst>
                    <a:ext uri="{9D8B030D-6E8A-4147-A177-3AD203B41FA5}">
                      <a16:colId xmlns:a16="http://schemas.microsoft.com/office/drawing/2014/main" val="2891056428"/>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n-lt"/>
                        </a:rPr>
                        <a:t>Stack as of entry to </a:t>
                      </a:r>
                      <a:r>
                        <a:rPr lang="en-US">
                          <a:latin typeface="Consolas" panose="020B0609020204030204" pitchFamily="49" charset="0"/>
                        </a:rPr>
                        <a:t>foo()</a:t>
                      </a:r>
                    </a:p>
                  </a:txBody>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accent4">
                              <a:lumMod val="75000"/>
                            </a:schemeClr>
                          </a:solidFill>
                          <a:latin typeface="Consolas" panose="020B0609020204030204" pitchFamily="49" charset="0"/>
                        </a:rPr>
                        <a:t>V</a:t>
                      </a:r>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main</a:t>
                      </a:r>
                      <a:r>
                        <a:rPr lang="en-US"/>
                        <a:t>’s saved </a:t>
                      </a:r>
                      <a:r>
                        <a:rPr lang="en-US">
                          <a:latin typeface="Consolas" panose="020B0609020204030204" pitchFamily="49" charset="0"/>
                        </a:rPr>
                        <a:t>%</a:t>
                      </a:r>
                      <a:r>
                        <a:rPr lang="en-US" err="1">
                          <a:latin typeface="Consolas" panose="020B0609020204030204" pitchFamily="49" charset="0"/>
                        </a:rPr>
                        <a:t>cra</a:t>
                      </a:r>
                      <a:endParaRPr lang="en-US">
                        <a:latin typeface="Consolas" panose="020B0609020204030204" pitchFamily="49"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chemeClr val="accent4">
                            <a:lumMod val="75000"/>
                          </a:schemeClr>
                        </a:solidFill>
                        <a:latin typeface="Consolas" panose="020B0609020204030204" pitchFamily="49" charset="0"/>
                      </a:endParaRPr>
                    </a:p>
                  </a:txBody>
                  <a:tcPr anchor="ctr"/>
                </a:tc>
                <a:extLst>
                  <a:ext uri="{0D108BD9-81ED-4DB2-BD59-A6C34878D82A}">
                    <a16:rowId xmlns:a16="http://schemas.microsoft.com/office/drawing/2014/main" val="2483768975"/>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pad[0]</a:t>
                      </a:r>
                      <a:r>
                        <a:rPr lang="en-US"/>
                        <a:t> … </a:t>
                      </a:r>
                      <a:r>
                        <a:rPr lang="en-US">
                          <a:latin typeface="Consolas" panose="020B0609020204030204" pitchFamily="49" charset="0"/>
                        </a:rPr>
                        <a:t>[15]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accent4">
                              <a:lumMod val="75000"/>
                            </a:schemeClr>
                          </a:solidFill>
                          <a:latin typeface="Consolas" panose="020B0609020204030204" pitchFamily="49" charset="0"/>
                        </a:rPr>
                        <a:t>0</a:t>
                      </a:r>
                    </a:p>
                  </a:txBody>
                  <a:tcPr/>
                </a:tc>
                <a:extLst>
                  <a:ext uri="{0D108BD9-81ED-4DB2-BD59-A6C34878D82A}">
                    <a16:rowId xmlns:a16="http://schemas.microsoft.com/office/drawing/2014/main" val="1466743093"/>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sp+0</a:t>
                      </a:r>
                    </a:p>
                  </a:txBody>
                  <a:tcPr/>
                </a:tc>
                <a:tc>
                  <a:txBody>
                    <a:bodyPr/>
                    <a:lstStyle/>
                    <a:p>
                      <a:pPr algn="ctr"/>
                      <a:r>
                        <a:rPr lang="en-US" err="1">
                          <a:latin typeface="Consolas" panose="020B0609020204030204" pitchFamily="49" charset="0"/>
                        </a:rPr>
                        <a:t>buf</a:t>
                      </a:r>
                      <a:r>
                        <a:rPr lang="en-US">
                          <a:latin typeface="Consolas" panose="020B0609020204030204" pitchFamily="49" charset="0"/>
                        </a:rPr>
                        <a:t>[0]</a:t>
                      </a:r>
                      <a:r>
                        <a:rPr lang="en-US"/>
                        <a:t> … [15]</a:t>
                      </a:r>
                      <a:endParaRPr lang="en-US">
                        <a:latin typeface="+mn-lt"/>
                      </a:endParaRPr>
                    </a:p>
                  </a:txBody>
                  <a:tcPr/>
                </a:tc>
                <a:tc>
                  <a:txBody>
                    <a:bodyPr/>
                    <a:lstStyle/>
                    <a:p>
                      <a:pPr algn="ctr"/>
                      <a:r>
                        <a:rPr lang="en-US">
                          <a:solidFill>
                            <a:schemeClr val="accent4">
                              <a:lumMod val="75000"/>
                            </a:schemeClr>
                          </a:solidFill>
                          <a:latin typeface="Consolas" panose="020B0609020204030204" pitchFamily="49" charset="0"/>
                        </a:rPr>
                        <a:t>0</a:t>
                      </a:r>
                    </a:p>
                  </a:txBody>
                  <a:tcPr/>
                </a:tc>
                <a:extLst>
                  <a:ext uri="{0D108BD9-81ED-4DB2-BD59-A6C34878D82A}">
                    <a16:rowId xmlns:a16="http://schemas.microsoft.com/office/drawing/2014/main" val="2422379822"/>
                  </a:ext>
                </a:extLst>
              </a:tr>
            </a:tbl>
          </a:graphicData>
        </a:graphic>
      </p:graphicFrame>
      <p:sp>
        <p:nvSpPr>
          <p:cNvPr id="23" name="Right Brace 22">
            <a:extLst>
              <a:ext uri="{FF2B5EF4-FFF2-40B4-BE49-F238E27FC236}">
                <a16:creationId xmlns:a16="http://schemas.microsoft.com/office/drawing/2014/main" id="{9BFDABAE-7FF0-85A3-EFBE-6053D7297131}"/>
              </a:ext>
            </a:extLst>
          </p:cNvPr>
          <p:cNvSpPr/>
          <p:nvPr/>
        </p:nvSpPr>
        <p:spPr>
          <a:xfrm>
            <a:off x="9617535" y="3200902"/>
            <a:ext cx="200702" cy="135370"/>
          </a:xfrm>
          <a:prstGeom prst="rightBrace">
            <a:avLst/>
          </a:prstGeom>
          <a:ln>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D89E3230-9D80-7ADA-BE2C-011F7378E8BE}"/>
              </a:ext>
            </a:extLst>
          </p:cNvPr>
          <p:cNvSpPr txBox="1"/>
          <p:nvPr/>
        </p:nvSpPr>
        <p:spPr>
          <a:xfrm>
            <a:off x="9803682" y="2945421"/>
            <a:ext cx="1918667" cy="646331"/>
          </a:xfrm>
          <a:prstGeom prst="rect">
            <a:avLst/>
          </a:prstGeom>
          <a:noFill/>
        </p:spPr>
        <p:txBody>
          <a:bodyPr wrap="none" rtlCol="0">
            <a:spAutoFit/>
          </a:bodyPr>
          <a:lstStyle/>
          <a:p>
            <a:pPr algn="ctr"/>
            <a:r>
              <a:rPr lang="en-US">
                <a:solidFill>
                  <a:schemeClr val="accent2"/>
                </a:solidFill>
              </a:rPr>
              <a:t>Whoops!  Forgot</a:t>
            </a:r>
            <a:br>
              <a:rPr lang="en-US">
                <a:solidFill>
                  <a:schemeClr val="accent2"/>
                </a:solidFill>
              </a:rPr>
            </a:br>
            <a:r>
              <a:rPr lang="en-US">
                <a:solidFill>
                  <a:schemeClr val="accent2"/>
                </a:solidFill>
              </a:rPr>
              <a:t>to narrow bounds.</a:t>
            </a:r>
            <a:endParaRPr lang="en-US">
              <a:solidFill>
                <a:schemeClr val="accent1"/>
              </a:solidFill>
            </a:endParaRPr>
          </a:p>
        </p:txBody>
      </p:sp>
      <p:sp>
        <p:nvSpPr>
          <p:cNvPr id="25" name="Explosion: 8 Points 24">
            <a:extLst>
              <a:ext uri="{FF2B5EF4-FFF2-40B4-BE49-F238E27FC236}">
                <a16:creationId xmlns:a16="http://schemas.microsoft.com/office/drawing/2014/main" id="{E532FE62-3644-5E0C-8455-F2431BC5A3F4}"/>
              </a:ext>
              <a:ext uri="{C183D7F6-B498-43B3-948B-1728B52AA6E4}">
                <adec:decorative xmlns:adec="http://schemas.microsoft.com/office/drawing/2017/decorative" val="1"/>
              </a:ext>
            </a:extLst>
          </p:cNvPr>
          <p:cNvSpPr/>
          <p:nvPr/>
        </p:nvSpPr>
        <p:spPr>
          <a:xfrm>
            <a:off x="1118464" y="5408266"/>
            <a:ext cx="268224" cy="305922"/>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Explosion: 8 Points 25">
            <a:extLst>
              <a:ext uri="{FF2B5EF4-FFF2-40B4-BE49-F238E27FC236}">
                <a16:creationId xmlns:a16="http://schemas.microsoft.com/office/drawing/2014/main" id="{4366877B-C3E5-8581-0D9F-1285C0D61BA1}"/>
              </a:ext>
              <a:ext uri="{C183D7F6-B498-43B3-948B-1728B52AA6E4}">
                <adec:decorative xmlns:adec="http://schemas.microsoft.com/office/drawing/2017/decorative" val="1"/>
              </a:ext>
            </a:extLst>
          </p:cNvPr>
          <p:cNvSpPr/>
          <p:nvPr/>
        </p:nvSpPr>
        <p:spPr>
          <a:xfrm>
            <a:off x="1129213" y="5028689"/>
            <a:ext cx="268224" cy="305922"/>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27496A6-9E9C-CB4C-6155-1C848F6D49BD}"/>
              </a:ext>
              <a:ext uri="{C183D7F6-B498-43B3-948B-1728B52AA6E4}">
                <adec:decorative xmlns:adec="http://schemas.microsoft.com/office/drawing/2017/decorative" val="1"/>
              </a:ext>
            </a:extLst>
          </p:cNvPr>
          <p:cNvCxnSpPr>
            <a:cxnSpLocks/>
            <a:endCxn id="25" idx="0"/>
          </p:cNvCxnSpPr>
          <p:nvPr/>
        </p:nvCxnSpPr>
        <p:spPr>
          <a:xfrm>
            <a:off x="794014" y="2064970"/>
            <a:ext cx="504781" cy="33432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5829B578-ADCC-C2E8-EC1B-3006EA516C94}"/>
              </a:ext>
              <a:ext uri="{C183D7F6-B498-43B3-948B-1728B52AA6E4}">
                <adec:decorative xmlns:adec="http://schemas.microsoft.com/office/drawing/2017/decorative" val="1"/>
              </a:ext>
            </a:extLst>
          </p:cNvPr>
          <p:cNvCxnSpPr>
            <a:cxnSpLocks/>
            <a:endCxn id="26" idx="0"/>
          </p:cNvCxnSpPr>
          <p:nvPr/>
        </p:nvCxnSpPr>
        <p:spPr>
          <a:xfrm>
            <a:off x="929727" y="2295083"/>
            <a:ext cx="379817" cy="273360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0EC49597-CCBB-13AE-FF5F-75D4D3FA5382}"/>
              </a:ext>
            </a:extLst>
          </p:cNvPr>
          <p:cNvSpPr txBox="1"/>
          <p:nvPr/>
        </p:nvSpPr>
        <p:spPr>
          <a:xfrm>
            <a:off x="4317664" y="4487221"/>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AB563941-CC94-5627-4082-585034C1FDAE}"/>
              </a:ext>
            </a:extLst>
          </p:cNvPr>
          <p:cNvSpPr txBox="1"/>
          <p:nvPr/>
        </p:nvSpPr>
        <p:spPr>
          <a:xfrm>
            <a:off x="2980056" y="4989052"/>
            <a:ext cx="311304" cy="369332"/>
          </a:xfrm>
          <a:prstGeom prst="rect">
            <a:avLst/>
          </a:prstGeom>
          <a:noFill/>
        </p:spPr>
        <p:txBody>
          <a:bodyPr wrap="none" rtlCol="0">
            <a:spAutoFit/>
          </a:bodyPr>
          <a:lstStyle/>
          <a:p>
            <a:r>
              <a:rPr lang="en-US">
                <a:solidFill>
                  <a:schemeClr val="accent4">
                    <a:lumMod val="75000"/>
                  </a:schemeClr>
                </a:solidFill>
                <a:latin typeface="Consolas" panose="020B0609020204030204" pitchFamily="49" charset="0"/>
              </a:rPr>
              <a:t>0</a:t>
            </a:r>
          </a:p>
        </p:txBody>
      </p:sp>
      <p:sp>
        <p:nvSpPr>
          <p:cNvPr id="7" name="TextBox 6">
            <a:extLst>
              <a:ext uri="{FF2B5EF4-FFF2-40B4-BE49-F238E27FC236}">
                <a16:creationId xmlns:a16="http://schemas.microsoft.com/office/drawing/2014/main" id="{ADF20273-8785-E84C-997A-72F4613F5CFC}"/>
              </a:ext>
            </a:extLst>
          </p:cNvPr>
          <p:cNvSpPr txBox="1"/>
          <p:nvPr/>
        </p:nvSpPr>
        <p:spPr>
          <a:xfrm>
            <a:off x="2980056" y="4989052"/>
            <a:ext cx="311304" cy="369332"/>
          </a:xfrm>
          <a:prstGeom prst="rect">
            <a:avLst/>
          </a:prstGeom>
          <a:noFill/>
        </p:spPr>
        <p:txBody>
          <a:bodyPr wrap="none" rtlCol="0">
            <a:spAutoFit/>
          </a:bodyPr>
          <a:lstStyle/>
          <a:p>
            <a:r>
              <a:rPr lang="en-US">
                <a:solidFill>
                  <a:schemeClr val="accent4">
                    <a:lumMod val="75000"/>
                  </a:schemeClr>
                </a:solidFill>
                <a:latin typeface="Consolas" panose="020B0609020204030204" pitchFamily="49" charset="0"/>
              </a:rPr>
              <a:t>1</a:t>
            </a:r>
          </a:p>
        </p:txBody>
      </p:sp>
      <p:sp>
        <p:nvSpPr>
          <p:cNvPr id="30" name="TextBox 29">
            <a:extLst>
              <a:ext uri="{FF2B5EF4-FFF2-40B4-BE49-F238E27FC236}">
                <a16:creationId xmlns:a16="http://schemas.microsoft.com/office/drawing/2014/main" id="{8859B00B-A0E5-E9DA-AB17-E40B0386B6ED}"/>
              </a:ext>
            </a:extLst>
          </p:cNvPr>
          <p:cNvSpPr txBox="1"/>
          <p:nvPr/>
        </p:nvSpPr>
        <p:spPr>
          <a:xfrm>
            <a:off x="4258056" y="5119658"/>
            <a:ext cx="7656263" cy="923330"/>
          </a:xfrm>
          <a:prstGeom prst="rect">
            <a:avLst/>
          </a:prstGeom>
          <a:noFill/>
        </p:spPr>
        <p:txBody>
          <a:bodyPr wrap="none" rtlCol="0">
            <a:spAutoFit/>
          </a:bodyPr>
          <a:lstStyle/>
          <a:p>
            <a:r>
              <a:rPr lang="en-US">
                <a:latin typeface="Consolas" panose="020B0609020204030204" pitchFamily="49" charset="0"/>
              </a:rPr>
              <a:t>Program received signal </a:t>
            </a:r>
            <a:r>
              <a:rPr lang="en-US">
                <a:solidFill>
                  <a:schemeClr val="accent1"/>
                </a:solidFill>
                <a:latin typeface="Consolas" panose="020B0609020204030204" pitchFamily="49" charset="0"/>
              </a:rPr>
              <a:t>SIGPROT</a:t>
            </a:r>
            <a:r>
              <a:rPr lang="en-US">
                <a:latin typeface="Consolas" panose="020B0609020204030204" pitchFamily="49" charset="0"/>
              </a:rPr>
              <a:t>, CHERI protection violation</a:t>
            </a:r>
          </a:p>
          <a:p>
            <a:r>
              <a:rPr lang="en-US">
                <a:solidFill>
                  <a:schemeClr val="accent1"/>
                </a:solidFill>
                <a:latin typeface="Consolas" panose="020B0609020204030204" pitchFamily="49" charset="0"/>
              </a:rPr>
              <a:t>Capability tag fault</a:t>
            </a:r>
            <a:r>
              <a:rPr lang="en-US">
                <a:latin typeface="Consolas" panose="020B0609020204030204" pitchFamily="49" charset="0"/>
              </a:rPr>
              <a:t> caused by register </a:t>
            </a:r>
            <a:r>
              <a:rPr lang="en-US" err="1">
                <a:solidFill>
                  <a:schemeClr val="accent1"/>
                </a:solidFill>
                <a:latin typeface="Consolas" panose="020B0609020204030204" pitchFamily="49" charset="0"/>
              </a:rPr>
              <a:t>cra</a:t>
            </a:r>
          </a:p>
          <a:p>
            <a:r>
              <a:rPr lang="en-US">
                <a:latin typeface="Consolas" panose="020B0609020204030204" pitchFamily="49" charset="0"/>
              </a:rPr>
              <a:t>… in main ()</a:t>
            </a:r>
          </a:p>
        </p:txBody>
      </p:sp>
      <p:sp>
        <p:nvSpPr>
          <p:cNvPr id="31" name="TextBox 30">
            <a:extLst>
              <a:ext uri="{FF2B5EF4-FFF2-40B4-BE49-F238E27FC236}">
                <a16:creationId xmlns:a16="http://schemas.microsoft.com/office/drawing/2014/main" id="{ADCCF26E-70D9-D0FB-C34B-BE8F0336634C}"/>
              </a:ext>
            </a:extLst>
          </p:cNvPr>
          <p:cNvSpPr txBox="1"/>
          <p:nvPr/>
        </p:nvSpPr>
        <p:spPr>
          <a:xfrm>
            <a:off x="4258056" y="4750326"/>
            <a:ext cx="1038554" cy="369332"/>
          </a:xfrm>
          <a:prstGeom prst="rect">
            <a:avLst/>
          </a:prstGeom>
          <a:noFill/>
        </p:spPr>
        <p:txBody>
          <a:bodyPr wrap="none" rtlCol="0">
            <a:spAutoFit/>
          </a:bodyPr>
          <a:lstStyle/>
          <a:p>
            <a:r>
              <a:rPr lang="en-US" err="1"/>
              <a:t>gdb</a:t>
            </a:r>
            <a:r>
              <a:rPr lang="en-US"/>
              <a:t> says:</a:t>
            </a:r>
          </a:p>
        </p:txBody>
      </p:sp>
      <p:cxnSp>
        <p:nvCxnSpPr>
          <p:cNvPr id="6" name="Connector: Elbow 5">
            <a:extLst>
              <a:ext uri="{FF2B5EF4-FFF2-40B4-BE49-F238E27FC236}">
                <a16:creationId xmlns:a16="http://schemas.microsoft.com/office/drawing/2014/main" id="{0A7542A2-FD7B-B2F0-A05C-F4E1339CBB24}"/>
              </a:ext>
            </a:extLst>
          </p:cNvPr>
          <p:cNvCxnSpPr/>
          <p:nvPr/>
        </p:nvCxnSpPr>
        <p:spPr>
          <a:xfrm flipV="1">
            <a:off x="5600700" y="4750326"/>
            <a:ext cx="1151164" cy="736074"/>
          </a:xfrm>
          <a:prstGeom prst="bentConnector3">
            <a:avLst>
              <a:gd name="adj1" fmla="val 106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96A2667-F337-AD53-2CD0-79005FD54C34}"/>
              </a:ext>
              <a:ext uri="{C183D7F6-B498-43B3-948B-1728B52AA6E4}">
                <adec:decorative xmlns:adec="http://schemas.microsoft.com/office/drawing/2017/decorative" val="1"/>
              </a:ext>
            </a:extLst>
          </p:cNvPr>
          <p:cNvCxnSpPr>
            <a:cxnSpLocks/>
            <a:stCxn id="7" idx="3"/>
          </p:cNvCxnSpPr>
          <p:nvPr/>
        </p:nvCxnSpPr>
        <p:spPr>
          <a:xfrm flipV="1">
            <a:off x="3291360" y="4286209"/>
            <a:ext cx="3466722" cy="887509"/>
          </a:xfrm>
          <a:prstGeom prst="straightConnector1">
            <a:avLst/>
          </a:prstGeom>
          <a:ln w="158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6313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5" presetClass="emph" presetSubtype="0" nodeType="withEffect">
                                  <p:stCondLst>
                                    <p:cond delay="0"/>
                                  </p:stCondLst>
                                  <p:iterate type="lt">
                                    <p:tmAbs val="25"/>
                                  </p:iterate>
                                  <p:childTnLst>
                                    <p:set>
                                      <p:cBhvr override="childStyle">
                                        <p:cTn id="26" dur="indefinite"/>
                                        <p:tgtEl>
                                          <p:spTgt spid="18">
                                            <p:txEl>
                                              <p:pRg st="15" end="15"/>
                                            </p:txEl>
                                          </p:spTgt>
                                        </p:tgtEl>
                                        <p:attrNameLst>
                                          <p:attrName>style.fontWeight</p:attrName>
                                        </p:attrNameLst>
                                      </p:cBhvr>
                                      <p:to>
                                        <p:strVal val="bold"/>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4" grpId="0"/>
      <p:bldP spid="7" grpId="0"/>
      <p:bldP spid="30" grpId="0"/>
      <p:bldP spid="3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0BA63B-3E96-4B03-88F6-799C493C5CB8}"/>
              </a:ext>
            </a:extLst>
          </p:cNvPr>
          <p:cNvSpPr>
            <a:spLocks noGrp="1"/>
          </p:cNvSpPr>
          <p:nvPr>
            <p:ph sz="quarter" idx="13"/>
          </p:nvPr>
        </p:nvSpPr>
        <p:spPr/>
        <p:txBody>
          <a:bodyPr anchor="ctr">
            <a:normAutofit/>
          </a:bodyPr>
          <a:lstStyle/>
          <a:p>
            <a:pPr marL="0" indent="0">
              <a:buNone/>
            </a:pPr>
            <a:r>
              <a:rPr lang="en-US"/>
              <a:t>CHERI is…</a:t>
            </a:r>
          </a:p>
          <a:p>
            <a:r>
              <a:rPr lang="en-US"/>
              <a:t>12+ year project from the University of Cambridge’s Computer Laboratory</a:t>
            </a:r>
          </a:p>
          <a:p>
            <a:endParaRPr lang="en-US"/>
          </a:p>
          <a:p>
            <a:r>
              <a:rPr lang="en-US"/>
              <a:t>radical, “new computer” approach: change </a:t>
            </a:r>
            <a:r>
              <a:rPr lang="en-US" i="1"/>
              <a:t>how pointers work</a:t>
            </a:r>
            <a:endParaRPr lang="en-US"/>
          </a:p>
          <a:p>
            <a:pPr lvl="1"/>
            <a:r>
              <a:rPr lang="en-US"/>
              <a:t>A foundational shift akin to turning on virtual memory between P1 and P3; things will be </a:t>
            </a:r>
            <a:r>
              <a:rPr lang="en-US" i="1"/>
              <a:t>different</a:t>
            </a:r>
            <a:r>
              <a:rPr lang="en-US"/>
              <a:t>.</a:t>
            </a:r>
            <a:endParaRPr lang="en-US" i="1"/>
          </a:p>
          <a:p>
            <a:pPr lvl="1"/>
            <a:endParaRPr lang="en-US" i="1"/>
          </a:p>
          <a:p>
            <a:r>
              <a:rPr lang="en-US"/>
              <a:t>not so radical after all?</a:t>
            </a:r>
          </a:p>
          <a:p>
            <a:pPr lvl="1"/>
            <a:r>
              <a:rPr lang="en-US"/>
              <a:t>CHERI composes well with modern microarchitectures</a:t>
            </a:r>
          </a:p>
          <a:p>
            <a:pPr lvl="1"/>
            <a:r>
              <a:rPr lang="en-US"/>
              <a:t>Maybe C/C++ (and FFI) can be made safe(r)</a:t>
            </a:r>
          </a:p>
        </p:txBody>
      </p:sp>
      <p:sp>
        <p:nvSpPr>
          <p:cNvPr id="3" name="Title 2">
            <a:extLst>
              <a:ext uri="{FF2B5EF4-FFF2-40B4-BE49-F238E27FC236}">
                <a16:creationId xmlns:a16="http://schemas.microsoft.com/office/drawing/2014/main" id="{91005983-1A6C-48DF-82F1-A02692B09DCE}"/>
              </a:ext>
            </a:extLst>
          </p:cNvPr>
          <p:cNvSpPr>
            <a:spLocks noGrp="1"/>
          </p:cNvSpPr>
          <p:nvPr>
            <p:ph type="ctrTitle"/>
          </p:nvPr>
        </p:nvSpPr>
        <p:spPr/>
        <p:txBody>
          <a:bodyPr/>
          <a:lstStyle/>
          <a:p>
            <a:r>
              <a:rPr lang="en-US"/>
              <a:t>CHERI: A New Foundation for Software Security?</a:t>
            </a:r>
          </a:p>
        </p:txBody>
      </p:sp>
      <p:sp>
        <p:nvSpPr>
          <p:cNvPr id="9" name="Slide Number Placeholder 8">
            <a:extLst>
              <a:ext uri="{FF2B5EF4-FFF2-40B4-BE49-F238E27FC236}">
                <a16:creationId xmlns:a16="http://schemas.microsoft.com/office/drawing/2014/main" id="{E5848975-A036-428B-A955-2176E88F2B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6" name="TextBox 5">
            <a:extLst>
              <a:ext uri="{FF2B5EF4-FFF2-40B4-BE49-F238E27FC236}">
                <a16:creationId xmlns:a16="http://schemas.microsoft.com/office/drawing/2014/main" id="{CDFA3D10-53B6-ECF9-CCF0-EFF792B422EF}"/>
              </a:ext>
            </a:extLst>
          </p:cNvPr>
          <p:cNvSpPr txBox="1"/>
          <p:nvPr/>
        </p:nvSpPr>
        <p:spPr>
          <a:xfrm>
            <a:off x="0" y="6550352"/>
            <a:ext cx="107063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Chisnall et al.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3"/>
              </a:rPr>
              <a:t>Beyond the PDP-11: Architectural support for a memory-safe C abstract machine</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  (ASPLOS 2015)</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endParaRPr>
          </a:p>
        </p:txBody>
      </p:sp>
    </p:spTree>
    <p:extLst>
      <p:ext uri="{BB962C8B-B14F-4D97-AF65-F5344CB8AC3E}">
        <p14:creationId xmlns:p14="http://schemas.microsoft.com/office/powerpoint/2010/main" val="245619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1E4CA3-E91F-457B-82AF-FAC92818F3DD}"/>
              </a:ext>
            </a:extLst>
          </p:cNvPr>
          <p:cNvSpPr>
            <a:spLocks noGrp="1"/>
          </p:cNvSpPr>
          <p:nvPr>
            <p:ph sz="quarter" idx="13"/>
          </p:nvPr>
        </p:nvSpPr>
        <p:spPr/>
        <p:txBody>
          <a:bodyPr anchor="ctr">
            <a:normAutofit/>
          </a:bodyPr>
          <a:lstStyle/>
          <a:p>
            <a:r>
              <a:rPr lang="en-US"/>
              <a:t>CHERI enriches CPUs to have tagged </a:t>
            </a:r>
            <a:r>
              <a:rPr lang="en-US" i="1"/>
              <a:t>capabilities</a:t>
            </a:r>
            <a:r>
              <a:rPr lang="en-US"/>
              <a:t> with architecturally-enforced </a:t>
            </a:r>
            <a:r>
              <a:rPr lang="en-US" i="1"/>
              <a:t>invariants</a:t>
            </a:r>
          </a:p>
          <a:p>
            <a:pPr lvl="1"/>
            <a:r>
              <a:rPr lang="en-US"/>
              <a:t>Solves many </a:t>
            </a:r>
            <a:r>
              <a:rPr lang="en-US" i="1"/>
              <a:t>root causes</a:t>
            </a:r>
            <a:r>
              <a:rPr lang="en-US"/>
              <a:t> of long-standing security vulnerabilities</a:t>
            </a:r>
          </a:p>
          <a:p>
            <a:pPr lvl="1"/>
            <a:r>
              <a:rPr lang="en-US"/>
              <a:t>Promising </a:t>
            </a:r>
            <a:r>
              <a:rPr lang="en-US" i="1"/>
              <a:t>compartmentalization</a:t>
            </a:r>
            <a:r>
              <a:rPr lang="en-US"/>
              <a:t> designs</a:t>
            </a:r>
          </a:p>
          <a:p>
            <a:pPr lvl="1"/>
            <a:r>
              <a:rPr lang="en-US"/>
              <a:t>If nothing else, a good candidate for the 410 book-report!</a:t>
            </a:r>
            <a:br>
              <a:rPr lang="en-US"/>
            </a:br>
            <a:endParaRPr lang="en-US"/>
          </a:p>
          <a:p>
            <a:r>
              <a:rPr lang="en-US"/>
              <a:t>Looks quite real: FPGA RISC-V &amp; Arm Morello SoC, LLVM, </a:t>
            </a:r>
            <a:r>
              <a:rPr lang="en-US" err="1"/>
              <a:t>CheriBSD</a:t>
            </a:r>
            <a:r>
              <a:rPr lang="en-US"/>
              <a:t>, Qt, KDE, …</a:t>
            </a:r>
          </a:p>
          <a:p>
            <a:pPr lvl="1"/>
            <a:endParaRPr lang="en-US"/>
          </a:p>
          <a:p>
            <a:r>
              <a:rPr lang="en-US"/>
              <a:t>If you want to know more, please do get in touch:</a:t>
            </a:r>
          </a:p>
          <a:p>
            <a:pPr lvl="1"/>
            <a:r>
              <a:rPr lang="en-US">
                <a:hlinkClick r:id="rId3"/>
              </a:rPr>
              <a:t>http://www.cheri-cpu.org/</a:t>
            </a:r>
            <a:r>
              <a:rPr lang="en-US"/>
              <a:t> for (much) more reading material, Slack, e-mail lists, &amp;c.</a:t>
            </a:r>
          </a:p>
          <a:p>
            <a:pPr lvl="1"/>
            <a:r>
              <a:rPr lang="en-US"/>
              <a:t>CHERI-related 412 projects!</a:t>
            </a:r>
          </a:p>
          <a:p>
            <a:pPr lvl="1"/>
            <a:endParaRPr lang="en-US"/>
          </a:p>
          <a:p>
            <a:r>
              <a:rPr lang="en-US"/>
              <a:t>Play along at home, too; almost everything is FLOSS:</a:t>
            </a:r>
          </a:p>
          <a:p>
            <a:pPr lvl="1"/>
            <a:r>
              <a:rPr lang="en-US">
                <a:hlinkClick r:id="rId4"/>
              </a:rPr>
              <a:t>https://github.com/CTSRD-CHERI/cheripedia/wiki/Getting-Started</a:t>
            </a:r>
            <a:r>
              <a:rPr lang="en-US"/>
              <a:t> a how-to (from another former 410 TA!)</a:t>
            </a:r>
          </a:p>
          <a:p>
            <a:pPr lvl="1"/>
            <a:r>
              <a:rPr lang="en-US">
                <a:hlinkClick r:id="rId5"/>
              </a:rPr>
              <a:t>https://github.com/ctsrd-cheri/cheribuild</a:t>
            </a:r>
            <a:r>
              <a:rPr lang="en-US"/>
              <a:t> one-stop-shop build system</a:t>
            </a:r>
          </a:p>
          <a:p>
            <a:pPr lvl="1"/>
            <a:r>
              <a:rPr lang="en-US">
                <a:hlinkClick r:id="rId6"/>
              </a:rPr>
              <a:t>https://github.com/CTSRD-CHERI/cheri-exercises</a:t>
            </a:r>
            <a:r>
              <a:rPr lang="en-US"/>
              <a:t> hands-on introductory exercises</a:t>
            </a:r>
          </a:p>
        </p:txBody>
      </p:sp>
      <p:sp>
        <p:nvSpPr>
          <p:cNvPr id="3" name="Title 2">
            <a:extLst>
              <a:ext uri="{FF2B5EF4-FFF2-40B4-BE49-F238E27FC236}">
                <a16:creationId xmlns:a16="http://schemas.microsoft.com/office/drawing/2014/main" id="{748753A2-D90A-4D7A-AD5C-E5DCFEBC596C}"/>
              </a:ext>
            </a:extLst>
          </p:cNvPr>
          <p:cNvSpPr>
            <a:spLocks noGrp="1"/>
          </p:cNvSpPr>
          <p:nvPr>
            <p:ph type="ctrTitle"/>
          </p:nvPr>
        </p:nvSpPr>
        <p:spPr/>
        <p:txBody>
          <a:bodyPr/>
          <a:lstStyle/>
          <a:p>
            <a:r>
              <a:rPr lang="en-US"/>
              <a:t>CHERI Summary</a:t>
            </a:r>
          </a:p>
        </p:txBody>
      </p:sp>
      <p:sp>
        <p:nvSpPr>
          <p:cNvPr id="7" name="Slide Number Placeholder 6">
            <a:extLst>
              <a:ext uri="{FF2B5EF4-FFF2-40B4-BE49-F238E27FC236}">
                <a16:creationId xmlns:a16="http://schemas.microsoft.com/office/drawing/2014/main" id="{A57CC91B-84A2-4A91-BB28-8B8EF87B02DF}"/>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67</a:t>
            </a:fld>
            <a:endParaRPr lang="en-US">
              <a:solidFill>
                <a:prstClr val="white">
                  <a:lumMod val="50000"/>
                </a:prstClr>
              </a:solidFill>
            </a:endParaRPr>
          </a:p>
        </p:txBody>
      </p:sp>
    </p:spTree>
    <p:extLst>
      <p:ext uri="{BB962C8B-B14F-4D97-AF65-F5344CB8AC3E}">
        <p14:creationId xmlns:p14="http://schemas.microsoft.com/office/powerpoint/2010/main" val="126696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BD2978-1170-44B9-B8A0-35CE495DAA02}"/>
              </a:ext>
            </a:extLst>
          </p:cNvPr>
          <p:cNvSpPr>
            <a:spLocks noGrp="1"/>
          </p:cNvSpPr>
          <p:nvPr>
            <p:ph sz="quarter" idx="13"/>
          </p:nvPr>
        </p:nvSpPr>
        <p:spPr/>
        <p:txBody>
          <a:bodyPr anchor="ctr">
            <a:normAutofit lnSpcReduction="10000"/>
          </a:bodyPr>
          <a:lstStyle/>
          <a:p>
            <a:pPr marL="0" indent="0">
              <a:buNone/>
            </a:pPr>
            <a:r>
              <a:rPr lang="en-US"/>
              <a:t>CHERI:</a:t>
            </a:r>
          </a:p>
          <a:p>
            <a:r>
              <a:rPr lang="en-US">
                <a:hlinkClick r:id="rId3"/>
              </a:rPr>
              <a:t>Watson et al. </a:t>
            </a:r>
            <a:r>
              <a:rPr lang="en-US" i="1">
                <a:hlinkClick r:id="rId3"/>
              </a:rPr>
              <a:t>Introduction to CHERI</a:t>
            </a:r>
            <a:r>
              <a:rPr lang="en-US">
                <a:hlinkClick r:id="rId3"/>
              </a:rPr>
              <a:t>. (Tech report, 2019)</a:t>
            </a:r>
            <a:r>
              <a:rPr lang="en-US"/>
              <a:t>.</a:t>
            </a:r>
          </a:p>
          <a:p>
            <a:r>
              <a:rPr lang="en-US">
                <a:hlinkClick r:id="rId4"/>
              </a:rPr>
              <a:t>Joly et al.  </a:t>
            </a:r>
            <a:r>
              <a:rPr lang="en-US" i="1">
                <a:hlinkClick r:id="rId4"/>
              </a:rPr>
              <a:t>Security analysis of CHERI ISA</a:t>
            </a:r>
            <a:r>
              <a:rPr lang="en-US">
                <a:hlinkClick r:id="rId4"/>
              </a:rPr>
              <a:t>. (2020)</a:t>
            </a:r>
            <a:r>
              <a:rPr lang="en-US"/>
              <a:t>.</a:t>
            </a:r>
          </a:p>
          <a:p>
            <a:r>
              <a:rPr lang="en-US">
                <a:hlinkClick r:id="rId5"/>
              </a:rPr>
              <a:t>Microsoft Security Response Center. </a:t>
            </a:r>
            <a:r>
              <a:rPr lang="en-US" i="1">
                <a:hlinkClick r:id="rId5"/>
              </a:rPr>
              <a:t>What’s the smallest variety of CHERI?</a:t>
            </a:r>
            <a:r>
              <a:rPr lang="en-US">
                <a:hlinkClick r:id="rId5"/>
              </a:rPr>
              <a:t> (2022)</a:t>
            </a:r>
            <a:endParaRPr lang="en-US">
              <a:hlinkClick r:id="rId6"/>
            </a:endParaRPr>
          </a:p>
          <a:p>
            <a:r>
              <a:rPr lang="en-US">
                <a:hlinkClick r:id="rId6"/>
              </a:rPr>
              <a:t>Chisnall et al.  </a:t>
            </a:r>
            <a:r>
              <a:rPr lang="en-US" i="1">
                <a:hlinkClick r:id="rId6"/>
              </a:rPr>
              <a:t>Beyond the PDP-11: Architectural support for a memory-safe C abstract machine</a:t>
            </a:r>
            <a:r>
              <a:rPr lang="en-US" i="1"/>
              <a:t>.</a:t>
            </a:r>
            <a:endParaRPr lang="en-US"/>
          </a:p>
          <a:p>
            <a:r>
              <a:rPr lang="en-US">
                <a:hlinkClick r:id="rId7"/>
              </a:rPr>
              <a:t>Davis et al.  </a:t>
            </a:r>
            <a:r>
              <a:rPr lang="en-US" i="1" err="1">
                <a:hlinkClick r:id="rId7"/>
              </a:rPr>
              <a:t>CheriABI</a:t>
            </a:r>
            <a:r>
              <a:rPr lang="en-US" i="1">
                <a:hlinkClick r:id="rId7"/>
              </a:rPr>
              <a:t>: Enforcing Valid Pointer Provenance and Minimizing Pointer Privilege in the POSIX C Run-time Environment</a:t>
            </a:r>
            <a:r>
              <a:rPr lang="en-US" i="1"/>
              <a:t>.  </a:t>
            </a:r>
            <a:r>
              <a:rPr lang="en-US"/>
              <a:t>(</a:t>
            </a:r>
            <a:r>
              <a:rPr lang="en-US">
                <a:hlinkClick r:id="rId8"/>
              </a:rPr>
              <a:t>extended report</a:t>
            </a:r>
            <a:r>
              <a:rPr lang="en-US"/>
              <a:t>).</a:t>
            </a:r>
          </a:p>
          <a:p>
            <a:r>
              <a:rPr lang="en-US">
                <a:hlinkClick r:id="rId9"/>
              </a:rPr>
              <a:t>Filardo et al.  </a:t>
            </a:r>
            <a:r>
              <a:rPr lang="en-US" i="1">
                <a:hlinkClick r:id="rId9"/>
              </a:rPr>
              <a:t>Cornucopia: Temporal Safety for CHERI Heaps</a:t>
            </a:r>
            <a:r>
              <a:rPr lang="en-US"/>
              <a:t>.</a:t>
            </a:r>
          </a:p>
          <a:p>
            <a:r>
              <a:rPr lang="en-US" err="1">
                <a:hlinkClick r:id="rId10"/>
              </a:rPr>
              <a:t>Joannou</a:t>
            </a:r>
            <a:r>
              <a:rPr lang="en-US">
                <a:hlinkClick r:id="rId10"/>
              </a:rPr>
              <a:t> et al.  </a:t>
            </a:r>
            <a:r>
              <a:rPr lang="en-US" i="1">
                <a:hlinkClick r:id="rId10"/>
              </a:rPr>
              <a:t>Efficient Tagged Memory</a:t>
            </a:r>
            <a:r>
              <a:rPr lang="en-US"/>
              <a:t>.</a:t>
            </a:r>
          </a:p>
          <a:p>
            <a:r>
              <a:rPr lang="en-US">
                <a:hlinkClick r:id="rId11"/>
              </a:rPr>
              <a:t>Esswood. </a:t>
            </a:r>
            <a:r>
              <a:rPr lang="en-US" err="1">
                <a:hlinkClick r:id="rId11"/>
              </a:rPr>
              <a:t>CheriOS</a:t>
            </a:r>
            <a:r>
              <a:rPr lang="en-US">
                <a:hlinkClick r:id="rId11"/>
              </a:rPr>
              <a:t>: designing an untrusted single-address-space capability operating system </a:t>
            </a:r>
            <a:r>
              <a:rPr lang="en-US" err="1">
                <a:hlinkClick r:id="rId11"/>
              </a:rPr>
              <a:t>utilising</a:t>
            </a:r>
            <a:r>
              <a:rPr lang="en-US">
                <a:hlinkClick r:id="rId11"/>
              </a:rPr>
              <a:t> capability hardware and a minimal hypervisor</a:t>
            </a:r>
            <a:r>
              <a:rPr lang="en-US"/>
              <a:t>.</a:t>
            </a:r>
          </a:p>
          <a:p>
            <a:r>
              <a:rPr lang="en-US">
                <a:hlinkClick r:id="rId12"/>
              </a:rPr>
              <a:t>Watson et al.  Balancing Disruption and </a:t>
            </a:r>
            <a:r>
              <a:rPr lang="en-US" err="1">
                <a:hlinkClick r:id="rId12"/>
              </a:rPr>
              <a:t>Deployability</a:t>
            </a:r>
            <a:r>
              <a:rPr lang="en-US">
                <a:hlinkClick r:id="rId12"/>
              </a:rPr>
              <a:t> in the CHERI Instruction-Set Architecture (ISA)</a:t>
            </a:r>
            <a:r>
              <a:rPr lang="en-US"/>
              <a:t>.</a:t>
            </a:r>
          </a:p>
          <a:p>
            <a:r>
              <a:rPr lang="en-US">
                <a:hlinkClick r:id="rId13"/>
              </a:rPr>
              <a:t>Capabilities Limited. Assessing the Viability of an Open Source CHERI Desktop Software Ecosystem</a:t>
            </a:r>
            <a:r>
              <a:rPr lang="en-US"/>
              <a:t>.</a:t>
            </a:r>
          </a:p>
          <a:p>
            <a:r>
              <a:rPr lang="en-US">
                <a:hlinkClick r:id="rId14"/>
              </a:rPr>
              <a:t>CHERI Instruction-Set Architecture (Version 9)</a:t>
            </a:r>
            <a:r>
              <a:rPr lang="en-US"/>
              <a:t>.</a:t>
            </a:r>
          </a:p>
          <a:p>
            <a:r>
              <a:rPr lang="en-US">
                <a:hlinkClick r:id="rId15"/>
              </a:rPr>
              <a:t>Henry M. Levy.  </a:t>
            </a:r>
            <a:r>
              <a:rPr lang="en-US" i="1">
                <a:hlinkClick r:id="rId15"/>
              </a:rPr>
              <a:t>Capability-Based Computer Systems</a:t>
            </a:r>
            <a:r>
              <a:rPr lang="en-US"/>
              <a:t>.</a:t>
            </a:r>
          </a:p>
        </p:txBody>
      </p:sp>
      <p:sp>
        <p:nvSpPr>
          <p:cNvPr id="3" name="Title 2">
            <a:extLst>
              <a:ext uri="{FF2B5EF4-FFF2-40B4-BE49-F238E27FC236}">
                <a16:creationId xmlns:a16="http://schemas.microsoft.com/office/drawing/2014/main" id="{58B20094-7923-4BD9-B297-5F09DD26A86D}"/>
              </a:ext>
            </a:extLst>
          </p:cNvPr>
          <p:cNvSpPr>
            <a:spLocks noGrp="1"/>
          </p:cNvSpPr>
          <p:nvPr>
            <p:ph type="ctrTitle"/>
          </p:nvPr>
        </p:nvSpPr>
        <p:spPr/>
        <p:txBody>
          <a:bodyPr>
            <a:normAutofit/>
          </a:bodyPr>
          <a:lstStyle/>
          <a:p>
            <a:r>
              <a:rPr lang="en-US"/>
              <a:t>Book Report Fodder</a:t>
            </a:r>
          </a:p>
        </p:txBody>
      </p:sp>
      <p:sp>
        <p:nvSpPr>
          <p:cNvPr id="7" name="Slide Number Placeholder 6">
            <a:extLst>
              <a:ext uri="{FF2B5EF4-FFF2-40B4-BE49-F238E27FC236}">
                <a16:creationId xmlns:a16="http://schemas.microsoft.com/office/drawing/2014/main" id="{36C53255-46D3-42CE-9807-D05A52C5CB35}"/>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68</a:t>
            </a:fld>
            <a:endParaRPr lang="en-US">
              <a:solidFill>
                <a:prstClr val="white">
                  <a:lumMod val="50000"/>
                </a:prstClr>
              </a:solidFill>
            </a:endParaRPr>
          </a:p>
        </p:txBody>
      </p:sp>
    </p:spTree>
    <p:extLst>
      <p:ext uri="{BB962C8B-B14F-4D97-AF65-F5344CB8AC3E}">
        <p14:creationId xmlns:p14="http://schemas.microsoft.com/office/powerpoint/2010/main" val="13601282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1048D0-BD2A-F36A-B754-AF21AE1D145C}"/>
              </a:ext>
            </a:extLst>
          </p:cNvPr>
          <p:cNvSpPr>
            <a:spLocks noGrp="1"/>
          </p:cNvSpPr>
          <p:nvPr>
            <p:ph type="sldNum" sz="quarter" idx="11"/>
          </p:nvPr>
        </p:nvSpPr>
        <p:spPr/>
        <p:txBody>
          <a:bodyPr/>
          <a:lstStyle/>
          <a:p>
            <a:fld id="{99BC1C73-9708-47CD-B181-4C0BE5191C18}" type="slidenum">
              <a:rPr lang="en-US" smtClean="0"/>
              <a:t>69</a:t>
            </a:fld>
            <a:endParaRPr lang="en-US"/>
          </a:p>
        </p:txBody>
      </p:sp>
      <p:pic>
        <p:nvPicPr>
          <p:cNvPr id="7" name="Content Placeholder 6">
            <a:extLst>
              <a:ext uri="{FF2B5EF4-FFF2-40B4-BE49-F238E27FC236}">
                <a16:creationId xmlns:a16="http://schemas.microsoft.com/office/drawing/2014/main" id="{288CF731-3496-EC09-F1ED-14CE8957B643}"/>
              </a:ext>
            </a:extLst>
          </p:cNvPr>
          <p:cNvPicPr>
            <a:picLocks noGrp="1" noChangeAspect="1"/>
          </p:cNvPicPr>
          <p:nvPr>
            <p:ph sz="quarter" idx="13"/>
          </p:nvPr>
        </p:nvPicPr>
        <p:blipFill>
          <a:blip r:embed="rId2"/>
          <a:stretch>
            <a:fillRect/>
          </a:stretch>
        </p:blipFill>
        <p:spPr>
          <a:xfrm>
            <a:off x="1173010" y="1030288"/>
            <a:ext cx="9845979" cy="5446712"/>
          </a:xfrm>
        </p:spPr>
      </p:pic>
      <p:sp>
        <p:nvSpPr>
          <p:cNvPr id="4" name="Title 3">
            <a:extLst>
              <a:ext uri="{FF2B5EF4-FFF2-40B4-BE49-F238E27FC236}">
                <a16:creationId xmlns:a16="http://schemas.microsoft.com/office/drawing/2014/main" id="{1A9F7B6F-8A8E-7018-C558-0C300C25121A}"/>
              </a:ext>
            </a:extLst>
          </p:cNvPr>
          <p:cNvSpPr>
            <a:spLocks noGrp="1"/>
          </p:cNvSpPr>
          <p:nvPr>
            <p:ph type="ctrTitle"/>
          </p:nvPr>
        </p:nvSpPr>
        <p:spPr/>
        <p:txBody>
          <a:bodyPr/>
          <a:lstStyle/>
          <a:p>
            <a:r>
              <a:rPr lang="en-US"/>
              <a:t>CHERI Concentrate Representability</a:t>
            </a:r>
          </a:p>
        </p:txBody>
      </p:sp>
      <p:sp>
        <p:nvSpPr>
          <p:cNvPr id="8" name="TextBox 7">
            <a:extLst>
              <a:ext uri="{FF2B5EF4-FFF2-40B4-BE49-F238E27FC236}">
                <a16:creationId xmlns:a16="http://schemas.microsoft.com/office/drawing/2014/main" id="{53C46A64-7B73-2E75-2D45-3628F2BAA472}"/>
              </a:ext>
            </a:extLst>
          </p:cNvPr>
          <p:cNvSpPr txBox="1"/>
          <p:nvPr/>
        </p:nvSpPr>
        <p:spPr>
          <a:xfrm>
            <a:off x="0" y="6475970"/>
            <a:ext cx="8120270" cy="369332"/>
          </a:xfrm>
          <a:prstGeom prst="rect">
            <a:avLst/>
          </a:prstGeom>
          <a:noFill/>
        </p:spPr>
        <p:txBody>
          <a:bodyPr wrap="square" rtlCol="0">
            <a:spAutoFit/>
          </a:bodyPr>
          <a:lstStyle/>
          <a:p>
            <a:r>
              <a:rPr lang="en-US">
                <a:hlinkClick r:id="rId3"/>
              </a:rPr>
              <a:t>Woodruff et al.  </a:t>
            </a:r>
            <a:r>
              <a:rPr lang="en-US" i="1">
                <a:hlinkClick r:id="rId3"/>
              </a:rPr>
              <a:t>CHERI Concentrate: Practical Compressed Capabilities</a:t>
            </a:r>
            <a:r>
              <a:rPr lang="en-US">
                <a:hlinkClick r:id="rId3"/>
              </a:rPr>
              <a:t>.  (2019)</a:t>
            </a:r>
            <a:endParaRPr lang="en-US"/>
          </a:p>
        </p:txBody>
      </p:sp>
    </p:spTree>
    <p:extLst>
      <p:ext uri="{BB962C8B-B14F-4D97-AF65-F5344CB8AC3E}">
        <p14:creationId xmlns:p14="http://schemas.microsoft.com/office/powerpoint/2010/main" val="3620201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a:bodyPr>
          <a:lstStyle/>
          <a:p>
            <a:r>
              <a:rPr lang="en-US"/>
              <a:t>CVEs and High Severity Bugs from (Lack of) Memory Safety</a:t>
            </a:r>
          </a:p>
        </p:txBody>
      </p:sp>
      <p:pic>
        <p:nvPicPr>
          <p:cNvPr id="9" name="Picture 2" descr="Matt Miller's chart showing roughly 70% of CVEs every year from 2006 to 2018 were memory safety issues.">
            <a:extLst>
              <a:ext uri="{FF2B5EF4-FFF2-40B4-BE49-F238E27FC236}">
                <a16:creationId xmlns:a16="http://schemas.microsoft.com/office/drawing/2014/main" id="{10528263-92A0-4FD4-9CF8-07E2D3BE3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0" y="1526018"/>
            <a:ext cx="12137060" cy="4717335"/>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18">
            <a:extLst>
              <a:ext uri="{FF2B5EF4-FFF2-40B4-BE49-F238E27FC236}">
                <a16:creationId xmlns:a16="http://schemas.microsoft.com/office/drawing/2014/main" id="{97A9779B-91B3-4CA0-A4FE-760871F8924A}"/>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10" name="TextBox 9">
            <a:extLst>
              <a:ext uri="{FF2B5EF4-FFF2-40B4-BE49-F238E27FC236}">
                <a16:creationId xmlns:a16="http://schemas.microsoft.com/office/drawing/2014/main" id="{F107C83E-15A6-9FEC-5B22-114F5CD875E9}"/>
              </a:ext>
            </a:extLst>
          </p:cNvPr>
          <p:cNvSpPr txBox="1"/>
          <p:nvPr/>
        </p:nvSpPr>
        <p:spPr>
          <a:xfrm>
            <a:off x="0" y="6550223"/>
            <a:ext cx="122187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Matt Miller.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4"/>
              </a:rPr>
              <a:t>Trends, challenge, and shifts in software vulnerability mitigation</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BlueHatIL</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 2019)</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347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1048D0-BD2A-F36A-B754-AF21AE1D145C}"/>
              </a:ext>
            </a:extLst>
          </p:cNvPr>
          <p:cNvSpPr>
            <a:spLocks noGrp="1"/>
          </p:cNvSpPr>
          <p:nvPr>
            <p:ph type="sldNum" sz="quarter" idx="11"/>
          </p:nvPr>
        </p:nvSpPr>
        <p:spPr/>
        <p:txBody>
          <a:bodyPr/>
          <a:lstStyle/>
          <a:p>
            <a:fld id="{99BC1C73-9708-47CD-B181-4C0BE5191C18}" type="slidenum">
              <a:rPr lang="en-US" smtClean="0"/>
              <a:t>70</a:t>
            </a:fld>
            <a:endParaRPr lang="en-US"/>
          </a:p>
        </p:txBody>
      </p:sp>
      <p:sp>
        <p:nvSpPr>
          <p:cNvPr id="4" name="Title 3">
            <a:extLst>
              <a:ext uri="{FF2B5EF4-FFF2-40B4-BE49-F238E27FC236}">
                <a16:creationId xmlns:a16="http://schemas.microsoft.com/office/drawing/2014/main" id="{1A9F7B6F-8A8E-7018-C558-0C300C25121A}"/>
              </a:ext>
            </a:extLst>
          </p:cNvPr>
          <p:cNvSpPr>
            <a:spLocks noGrp="1"/>
          </p:cNvSpPr>
          <p:nvPr>
            <p:ph type="ctrTitle"/>
          </p:nvPr>
        </p:nvSpPr>
        <p:spPr/>
        <p:txBody>
          <a:bodyPr/>
          <a:lstStyle/>
          <a:p>
            <a:r>
              <a:rPr lang="en-US"/>
              <a:t>CHERI Concentrate Representability</a:t>
            </a:r>
          </a:p>
        </p:txBody>
      </p:sp>
      <p:sp>
        <p:nvSpPr>
          <p:cNvPr id="11" name="TextBox 10">
            <a:extLst>
              <a:ext uri="{FF2B5EF4-FFF2-40B4-BE49-F238E27FC236}">
                <a16:creationId xmlns:a16="http://schemas.microsoft.com/office/drawing/2014/main" id="{03DE1721-9A03-50C8-6EE0-245F4B81DA69}"/>
              </a:ext>
            </a:extLst>
          </p:cNvPr>
          <p:cNvSpPr txBox="1"/>
          <p:nvPr/>
        </p:nvSpPr>
        <p:spPr>
          <a:xfrm>
            <a:off x="0" y="6475970"/>
            <a:ext cx="6122504" cy="369332"/>
          </a:xfrm>
          <a:prstGeom prst="rect">
            <a:avLst/>
          </a:prstGeom>
          <a:noFill/>
        </p:spPr>
        <p:txBody>
          <a:bodyPr wrap="square">
            <a:spAutoFit/>
          </a:bodyPr>
          <a:lstStyle/>
          <a:p>
            <a:r>
              <a:rPr lang="en-US">
                <a:hlinkClick r:id="rId2"/>
              </a:rPr>
              <a:t>CHERI Instruction-Set Architecture (Version 9)</a:t>
            </a:r>
            <a:r>
              <a:rPr lang="en-US"/>
              <a:t>.</a:t>
            </a:r>
          </a:p>
        </p:txBody>
      </p:sp>
      <p:pic>
        <p:nvPicPr>
          <p:cNvPr id="15" name="Content Placeholder 14">
            <a:extLst>
              <a:ext uri="{FF2B5EF4-FFF2-40B4-BE49-F238E27FC236}">
                <a16:creationId xmlns:a16="http://schemas.microsoft.com/office/drawing/2014/main" id="{754F43C7-2C6D-0A4F-D460-5B3AB4039022}"/>
              </a:ext>
            </a:extLst>
          </p:cNvPr>
          <p:cNvPicPr>
            <a:picLocks noGrp="1" noChangeAspect="1"/>
          </p:cNvPicPr>
          <p:nvPr>
            <p:ph sz="quarter" idx="13"/>
          </p:nvPr>
        </p:nvPicPr>
        <p:blipFill>
          <a:blip r:embed="rId3"/>
          <a:stretch>
            <a:fillRect/>
          </a:stretch>
        </p:blipFill>
        <p:spPr>
          <a:xfrm>
            <a:off x="1720009" y="1030288"/>
            <a:ext cx="8751981" cy="5446712"/>
          </a:xfrm>
        </p:spPr>
      </p:pic>
    </p:spTree>
    <p:extLst>
      <p:ext uri="{BB962C8B-B14F-4D97-AF65-F5344CB8AC3E}">
        <p14:creationId xmlns:p14="http://schemas.microsoft.com/office/powerpoint/2010/main" val="32655300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508F8D-A11D-4D5F-9BA5-A8B0DEC4CFC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4" name="Title 3">
            <a:extLst>
              <a:ext uri="{FF2B5EF4-FFF2-40B4-BE49-F238E27FC236}">
                <a16:creationId xmlns:a16="http://schemas.microsoft.com/office/drawing/2014/main" id="{991C7F20-0CE8-408B-8ABD-D63C7BC0E026}"/>
              </a:ext>
            </a:extLst>
          </p:cNvPr>
          <p:cNvSpPr>
            <a:spLocks noGrp="1"/>
          </p:cNvSpPr>
          <p:nvPr>
            <p:ph type="ctrTitle"/>
          </p:nvPr>
        </p:nvSpPr>
        <p:spPr/>
        <p:txBody>
          <a:bodyPr>
            <a:normAutofit/>
          </a:bodyPr>
          <a:lstStyle/>
          <a:p>
            <a:r>
              <a:rPr lang="en-US"/>
              <a:t>CHERI Tags in Cores and Caches</a:t>
            </a:r>
          </a:p>
        </p:txBody>
      </p:sp>
      <p:sp>
        <p:nvSpPr>
          <p:cNvPr id="5" name="Rectangle 4">
            <a:extLst>
              <a:ext uri="{FF2B5EF4-FFF2-40B4-BE49-F238E27FC236}">
                <a16:creationId xmlns:a16="http://schemas.microsoft.com/office/drawing/2014/main" id="{E289D94A-04D2-421F-87AD-ACA02B3E78EF}"/>
              </a:ext>
            </a:extLst>
          </p:cNvPr>
          <p:cNvSpPr/>
          <p:nvPr/>
        </p:nvSpPr>
        <p:spPr>
          <a:xfrm>
            <a:off x="1522972" y="1979949"/>
            <a:ext cx="1828800" cy="27613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532A6D9-811F-4A95-9E9A-36819F09D4A8}"/>
              </a:ext>
            </a:extLst>
          </p:cNvPr>
          <p:cNvSpPr txBox="1"/>
          <p:nvPr/>
        </p:nvSpPr>
        <p:spPr>
          <a:xfrm>
            <a:off x="3716119" y="1610617"/>
            <a:ext cx="6591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L1D$</a:t>
            </a:r>
          </a:p>
        </p:txBody>
      </p:sp>
      <p:sp>
        <p:nvSpPr>
          <p:cNvPr id="7" name="Rectangle 6">
            <a:extLst>
              <a:ext uri="{FF2B5EF4-FFF2-40B4-BE49-F238E27FC236}">
                <a16:creationId xmlns:a16="http://schemas.microsoft.com/office/drawing/2014/main" id="{A5FA509E-89BB-48DC-81DE-154525C87A9C}"/>
              </a:ext>
            </a:extLst>
          </p:cNvPr>
          <p:cNvSpPr/>
          <p:nvPr/>
        </p:nvSpPr>
        <p:spPr>
          <a:xfrm>
            <a:off x="2234508" y="231300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FECD946-C851-4DF8-B5C7-C6FF245E550C}"/>
              </a:ext>
            </a:extLst>
          </p:cNvPr>
          <p:cNvSpPr/>
          <p:nvPr/>
        </p:nvSpPr>
        <p:spPr>
          <a:xfrm>
            <a:off x="2234508" y="245228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111B2CC-BF08-4209-B43E-48C9C912FA42}"/>
              </a:ext>
            </a:extLst>
          </p:cNvPr>
          <p:cNvSpPr/>
          <p:nvPr/>
        </p:nvSpPr>
        <p:spPr>
          <a:xfrm>
            <a:off x="2234508" y="259156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2BA01B4-5C94-4243-8E53-790980D0735A}"/>
              </a:ext>
            </a:extLst>
          </p:cNvPr>
          <p:cNvSpPr/>
          <p:nvPr/>
        </p:nvSpPr>
        <p:spPr>
          <a:xfrm>
            <a:off x="2234508" y="273084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EBFC2B1-475E-4A1C-8059-C720C9307C35}"/>
              </a:ext>
            </a:extLst>
          </p:cNvPr>
          <p:cNvSpPr/>
          <p:nvPr/>
        </p:nvSpPr>
        <p:spPr>
          <a:xfrm>
            <a:off x="2234508" y="287012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78775E1-A360-4FEB-8E4C-B5ABFE102A5A}"/>
              </a:ext>
            </a:extLst>
          </p:cNvPr>
          <p:cNvSpPr/>
          <p:nvPr/>
        </p:nvSpPr>
        <p:spPr>
          <a:xfrm>
            <a:off x="2234508" y="300940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F4ADF69-7BA9-4F00-9897-F6FA67D306D5}"/>
              </a:ext>
            </a:extLst>
          </p:cNvPr>
          <p:cNvSpPr/>
          <p:nvPr/>
        </p:nvSpPr>
        <p:spPr>
          <a:xfrm>
            <a:off x="2234508" y="314868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8C26981-F7DB-4E0D-91AD-0F2207144F16}"/>
              </a:ext>
            </a:extLst>
          </p:cNvPr>
          <p:cNvSpPr/>
          <p:nvPr/>
        </p:nvSpPr>
        <p:spPr>
          <a:xfrm>
            <a:off x="2234508" y="328796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35619F0-E8D0-4C2F-89DF-8C61FD2713E3}"/>
              </a:ext>
            </a:extLst>
          </p:cNvPr>
          <p:cNvSpPr txBox="1"/>
          <p:nvPr/>
        </p:nvSpPr>
        <p:spPr>
          <a:xfrm>
            <a:off x="1577355" y="2685462"/>
            <a:ext cx="6198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Regs</a:t>
            </a:r>
          </a:p>
        </p:txBody>
      </p:sp>
      <p:sp>
        <p:nvSpPr>
          <p:cNvPr id="25" name="Rectangle 24">
            <a:extLst>
              <a:ext uri="{FF2B5EF4-FFF2-40B4-BE49-F238E27FC236}">
                <a16:creationId xmlns:a16="http://schemas.microsoft.com/office/drawing/2014/main" id="{03D99A15-A85C-4A8A-8F5D-176B8B1A7C41}"/>
              </a:ext>
            </a:extLst>
          </p:cNvPr>
          <p:cNvSpPr/>
          <p:nvPr/>
        </p:nvSpPr>
        <p:spPr>
          <a:xfrm>
            <a:off x="2234508" y="3748193"/>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C95A973-8C4A-4608-B586-529D750A8024}"/>
              </a:ext>
            </a:extLst>
          </p:cNvPr>
          <p:cNvSpPr txBox="1"/>
          <p:nvPr/>
        </p:nvSpPr>
        <p:spPr>
          <a:xfrm>
            <a:off x="1665380" y="3637708"/>
            <a:ext cx="426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PC</a:t>
            </a:r>
          </a:p>
        </p:txBody>
      </p:sp>
      <p:sp>
        <p:nvSpPr>
          <p:cNvPr id="31" name="Rectangle 30">
            <a:extLst>
              <a:ext uri="{FF2B5EF4-FFF2-40B4-BE49-F238E27FC236}">
                <a16:creationId xmlns:a16="http://schemas.microsoft.com/office/drawing/2014/main" id="{CE30C694-A597-481C-BD58-EA34DA756BCD}"/>
              </a:ext>
            </a:extLst>
          </p:cNvPr>
          <p:cNvSpPr/>
          <p:nvPr/>
        </p:nvSpPr>
        <p:spPr>
          <a:xfrm>
            <a:off x="3716119" y="1982977"/>
            <a:ext cx="1828800" cy="14442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045FE9E-F6C2-4E4D-AF33-38286F879AD2}"/>
              </a:ext>
            </a:extLst>
          </p:cNvPr>
          <p:cNvSpPr/>
          <p:nvPr/>
        </p:nvSpPr>
        <p:spPr>
          <a:xfrm>
            <a:off x="3716119" y="3954815"/>
            <a:ext cx="1828800" cy="77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73CE539-2A11-4282-9294-F0D3667E6276}"/>
              </a:ext>
            </a:extLst>
          </p:cNvPr>
          <p:cNvSpPr txBox="1"/>
          <p:nvPr/>
        </p:nvSpPr>
        <p:spPr>
          <a:xfrm>
            <a:off x="1517904" y="1610617"/>
            <a:ext cx="5741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CPU</a:t>
            </a:r>
          </a:p>
        </p:txBody>
      </p:sp>
      <p:sp>
        <p:nvSpPr>
          <p:cNvPr id="37" name="TextBox 36">
            <a:extLst>
              <a:ext uri="{FF2B5EF4-FFF2-40B4-BE49-F238E27FC236}">
                <a16:creationId xmlns:a16="http://schemas.microsoft.com/office/drawing/2014/main" id="{7EDBFD39-9D8D-4424-910A-078E5BDF4493}"/>
              </a:ext>
            </a:extLst>
          </p:cNvPr>
          <p:cNvSpPr txBox="1"/>
          <p:nvPr/>
        </p:nvSpPr>
        <p:spPr>
          <a:xfrm>
            <a:off x="3716118" y="3610436"/>
            <a:ext cx="5741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L1I$</a:t>
            </a:r>
          </a:p>
        </p:txBody>
      </p:sp>
      <p:sp>
        <p:nvSpPr>
          <p:cNvPr id="51" name="TextBox 50">
            <a:extLst>
              <a:ext uri="{FF2B5EF4-FFF2-40B4-BE49-F238E27FC236}">
                <a16:creationId xmlns:a16="http://schemas.microsoft.com/office/drawing/2014/main" id="{C28C1EF3-915A-4269-8B20-3FD140F81B04}"/>
              </a:ext>
            </a:extLst>
          </p:cNvPr>
          <p:cNvSpPr txBox="1"/>
          <p:nvPr/>
        </p:nvSpPr>
        <p:spPr>
          <a:xfrm>
            <a:off x="4393888" y="2476542"/>
            <a:ext cx="247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55" name="Rectangle 54">
            <a:extLst>
              <a:ext uri="{FF2B5EF4-FFF2-40B4-BE49-F238E27FC236}">
                <a16:creationId xmlns:a16="http://schemas.microsoft.com/office/drawing/2014/main" id="{33C9C1DE-4AE5-4B03-9944-5ED127229387}"/>
              </a:ext>
            </a:extLst>
          </p:cNvPr>
          <p:cNvSpPr/>
          <p:nvPr/>
        </p:nvSpPr>
        <p:spPr>
          <a:xfrm>
            <a:off x="5909266" y="1979949"/>
            <a:ext cx="1828800" cy="2752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CA14BFB2-CCE0-4E5A-B489-7636AB8A10BC}"/>
              </a:ext>
            </a:extLst>
          </p:cNvPr>
          <p:cNvSpPr txBox="1"/>
          <p:nvPr/>
        </p:nvSpPr>
        <p:spPr>
          <a:xfrm>
            <a:off x="5909266" y="1610617"/>
            <a:ext cx="516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L2$</a:t>
            </a:r>
          </a:p>
        </p:txBody>
      </p:sp>
      <p:sp>
        <p:nvSpPr>
          <p:cNvPr id="63" name="Rectangle 62">
            <a:extLst>
              <a:ext uri="{FF2B5EF4-FFF2-40B4-BE49-F238E27FC236}">
                <a16:creationId xmlns:a16="http://schemas.microsoft.com/office/drawing/2014/main" id="{090EAD5B-6314-45ED-981D-E914369B5F5A}"/>
              </a:ext>
            </a:extLst>
          </p:cNvPr>
          <p:cNvSpPr/>
          <p:nvPr/>
        </p:nvSpPr>
        <p:spPr>
          <a:xfrm>
            <a:off x="3866500" y="4083020"/>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7A840183-E4BF-4C8C-BDFF-FACC1BD60C25}"/>
              </a:ext>
            </a:extLst>
          </p:cNvPr>
          <p:cNvSpPr/>
          <p:nvPr/>
        </p:nvSpPr>
        <p:spPr>
          <a:xfrm>
            <a:off x="3866500" y="4224768"/>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2CE11E71-81D2-4E53-8C9B-DFF3C1F3B05C}"/>
              </a:ext>
            </a:extLst>
          </p:cNvPr>
          <p:cNvSpPr txBox="1"/>
          <p:nvPr/>
        </p:nvSpPr>
        <p:spPr>
          <a:xfrm>
            <a:off x="4393888" y="4351885"/>
            <a:ext cx="247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73" name="TextBox 72">
            <a:extLst>
              <a:ext uri="{FF2B5EF4-FFF2-40B4-BE49-F238E27FC236}">
                <a16:creationId xmlns:a16="http://schemas.microsoft.com/office/drawing/2014/main" id="{D6704BC4-AD88-4D4E-88AF-F52A4EFC7E5D}"/>
              </a:ext>
            </a:extLst>
          </p:cNvPr>
          <p:cNvSpPr txBox="1"/>
          <p:nvPr/>
        </p:nvSpPr>
        <p:spPr>
          <a:xfrm>
            <a:off x="6576639" y="2943227"/>
            <a:ext cx="247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75" name="Straight Arrow Connector 74">
            <a:extLst>
              <a:ext uri="{FF2B5EF4-FFF2-40B4-BE49-F238E27FC236}">
                <a16:creationId xmlns:a16="http://schemas.microsoft.com/office/drawing/2014/main" id="{E92E3A70-23B7-4D5F-BA64-D2A2774E0592}"/>
              </a:ext>
            </a:extLst>
          </p:cNvPr>
          <p:cNvCxnSpPr>
            <a:cxnSpLocks/>
            <a:stCxn id="31" idx="1"/>
          </p:cNvCxnSpPr>
          <p:nvPr/>
        </p:nvCxnSpPr>
        <p:spPr>
          <a:xfrm flipH="1">
            <a:off x="3351772" y="2705113"/>
            <a:ext cx="364347" cy="0"/>
          </a:xfrm>
          <a:prstGeom prst="straightConnector1">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8" name="Straight Arrow Connector 77">
            <a:extLst>
              <a:ext uri="{FF2B5EF4-FFF2-40B4-BE49-F238E27FC236}">
                <a16:creationId xmlns:a16="http://schemas.microsoft.com/office/drawing/2014/main" id="{DEDE6DA7-7722-48A0-B0C1-7B7840FECAC5}"/>
              </a:ext>
            </a:extLst>
          </p:cNvPr>
          <p:cNvCxnSpPr>
            <a:cxnSpLocks/>
            <a:stCxn id="33" idx="1"/>
          </p:cNvCxnSpPr>
          <p:nvPr/>
        </p:nvCxnSpPr>
        <p:spPr>
          <a:xfrm flipH="1">
            <a:off x="3345443" y="4343527"/>
            <a:ext cx="370676" cy="0"/>
          </a:xfrm>
          <a:prstGeom prst="straightConnector1">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2" name="Straight Arrow Connector 81">
            <a:extLst>
              <a:ext uri="{FF2B5EF4-FFF2-40B4-BE49-F238E27FC236}">
                <a16:creationId xmlns:a16="http://schemas.microsoft.com/office/drawing/2014/main" id="{92E6080B-F517-4745-A712-836186F2F05F}"/>
              </a:ext>
            </a:extLst>
          </p:cNvPr>
          <p:cNvCxnSpPr>
            <a:cxnSpLocks/>
            <a:endCxn id="31" idx="3"/>
          </p:cNvCxnSpPr>
          <p:nvPr/>
        </p:nvCxnSpPr>
        <p:spPr>
          <a:xfrm flipH="1">
            <a:off x="5544919" y="2705113"/>
            <a:ext cx="364347" cy="0"/>
          </a:xfrm>
          <a:prstGeom prst="straightConnector1">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Arrow Connector 85">
            <a:extLst>
              <a:ext uri="{FF2B5EF4-FFF2-40B4-BE49-F238E27FC236}">
                <a16:creationId xmlns:a16="http://schemas.microsoft.com/office/drawing/2014/main" id="{BC2EA323-B4B3-4AEB-A75A-4F5C2B7E8DE0}"/>
              </a:ext>
            </a:extLst>
          </p:cNvPr>
          <p:cNvCxnSpPr>
            <a:cxnSpLocks/>
            <a:endCxn id="33" idx="3"/>
          </p:cNvCxnSpPr>
          <p:nvPr/>
        </p:nvCxnSpPr>
        <p:spPr>
          <a:xfrm flipH="1">
            <a:off x="5544919" y="4343527"/>
            <a:ext cx="364347" cy="0"/>
          </a:xfrm>
          <a:prstGeom prst="straightConnector1">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0" name="Rectangle 89">
            <a:extLst>
              <a:ext uri="{FF2B5EF4-FFF2-40B4-BE49-F238E27FC236}">
                <a16:creationId xmlns:a16="http://schemas.microsoft.com/office/drawing/2014/main" id="{35E0E0E8-B6A4-40E0-ABDE-61C9307428EE}"/>
              </a:ext>
            </a:extLst>
          </p:cNvPr>
          <p:cNvSpPr/>
          <p:nvPr/>
        </p:nvSpPr>
        <p:spPr>
          <a:xfrm>
            <a:off x="9742932" y="1974317"/>
            <a:ext cx="920001" cy="3684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2" name="Straight Arrow Connector 91">
            <a:extLst>
              <a:ext uri="{FF2B5EF4-FFF2-40B4-BE49-F238E27FC236}">
                <a16:creationId xmlns:a16="http://schemas.microsoft.com/office/drawing/2014/main" id="{64E50D62-879A-41C2-B8A8-A5AA226C0E49}"/>
              </a:ext>
            </a:extLst>
          </p:cNvPr>
          <p:cNvCxnSpPr>
            <a:cxnSpLocks/>
            <a:endCxn id="55" idx="3"/>
          </p:cNvCxnSpPr>
          <p:nvPr/>
        </p:nvCxnSpPr>
        <p:spPr>
          <a:xfrm flipH="1">
            <a:off x="7738066" y="3356094"/>
            <a:ext cx="2004866" cy="0"/>
          </a:xfrm>
          <a:prstGeom prst="straightConnector1">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7" name="TextBox 96">
            <a:extLst>
              <a:ext uri="{FF2B5EF4-FFF2-40B4-BE49-F238E27FC236}">
                <a16:creationId xmlns:a16="http://schemas.microsoft.com/office/drawing/2014/main" id="{31E05EB7-40B5-4C75-97C4-5C187C0B4517}"/>
              </a:ext>
            </a:extLst>
          </p:cNvPr>
          <p:cNvSpPr txBox="1"/>
          <p:nvPr/>
        </p:nvSpPr>
        <p:spPr>
          <a:xfrm>
            <a:off x="9742932" y="1604994"/>
            <a:ext cx="782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DRAM</a:t>
            </a:r>
          </a:p>
        </p:txBody>
      </p:sp>
      <p:sp>
        <p:nvSpPr>
          <p:cNvPr id="100" name="Rectangle 99">
            <a:extLst>
              <a:ext uri="{FF2B5EF4-FFF2-40B4-BE49-F238E27FC236}">
                <a16:creationId xmlns:a16="http://schemas.microsoft.com/office/drawing/2014/main" id="{4DC37964-E31D-4838-9E87-10562C391D2A}"/>
              </a:ext>
            </a:extLst>
          </p:cNvPr>
          <p:cNvSpPr/>
          <p:nvPr/>
        </p:nvSpPr>
        <p:spPr>
          <a:xfrm>
            <a:off x="2629061" y="231300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E34522A0-42A1-4A3F-9EB4-F6BAF7959FFB}"/>
              </a:ext>
            </a:extLst>
          </p:cNvPr>
          <p:cNvSpPr/>
          <p:nvPr/>
        </p:nvSpPr>
        <p:spPr>
          <a:xfrm>
            <a:off x="2629061" y="245228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DEC0A90F-F476-4F00-90A8-9342297602DD}"/>
              </a:ext>
            </a:extLst>
          </p:cNvPr>
          <p:cNvSpPr/>
          <p:nvPr/>
        </p:nvSpPr>
        <p:spPr>
          <a:xfrm>
            <a:off x="2629061" y="259156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125A8269-D5EE-47AE-AF34-E7D85FCA7848}"/>
              </a:ext>
            </a:extLst>
          </p:cNvPr>
          <p:cNvSpPr/>
          <p:nvPr/>
        </p:nvSpPr>
        <p:spPr>
          <a:xfrm>
            <a:off x="2629061" y="273084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9D88CFF8-A5C5-43DD-B7BA-259ECDFE3AFD}"/>
              </a:ext>
            </a:extLst>
          </p:cNvPr>
          <p:cNvSpPr/>
          <p:nvPr/>
        </p:nvSpPr>
        <p:spPr>
          <a:xfrm>
            <a:off x="2629061" y="287012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4F2FB33E-8290-44CF-820F-A6A768B211E3}"/>
              </a:ext>
            </a:extLst>
          </p:cNvPr>
          <p:cNvSpPr/>
          <p:nvPr/>
        </p:nvSpPr>
        <p:spPr>
          <a:xfrm>
            <a:off x="2629061" y="300940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59869749-0146-486A-9921-DB78748B62FB}"/>
              </a:ext>
            </a:extLst>
          </p:cNvPr>
          <p:cNvSpPr/>
          <p:nvPr/>
        </p:nvSpPr>
        <p:spPr>
          <a:xfrm>
            <a:off x="2629061" y="314868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70FD4BA3-3E25-4188-93EC-0D0E977D682D}"/>
              </a:ext>
            </a:extLst>
          </p:cNvPr>
          <p:cNvSpPr/>
          <p:nvPr/>
        </p:nvSpPr>
        <p:spPr>
          <a:xfrm>
            <a:off x="2629061" y="328796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D692AFC0-FD45-4B7E-B851-72392C766BF6}"/>
              </a:ext>
            </a:extLst>
          </p:cNvPr>
          <p:cNvSpPr/>
          <p:nvPr/>
        </p:nvSpPr>
        <p:spPr>
          <a:xfrm>
            <a:off x="2629061" y="3748193"/>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8C57D2C6-706E-4A5D-8E9A-D457649A83E5}"/>
              </a:ext>
            </a:extLst>
          </p:cNvPr>
          <p:cNvSpPr/>
          <p:nvPr/>
        </p:nvSpPr>
        <p:spPr>
          <a:xfrm>
            <a:off x="3022677" y="231300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4C787771-3AE0-4512-AC14-C396C8A8CF90}"/>
              </a:ext>
            </a:extLst>
          </p:cNvPr>
          <p:cNvSpPr/>
          <p:nvPr/>
        </p:nvSpPr>
        <p:spPr>
          <a:xfrm>
            <a:off x="3022677" y="245228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BC84DA03-0AC3-4FCC-96F6-3FBCC73C3695}"/>
              </a:ext>
            </a:extLst>
          </p:cNvPr>
          <p:cNvSpPr/>
          <p:nvPr/>
        </p:nvSpPr>
        <p:spPr>
          <a:xfrm>
            <a:off x="3022677" y="259156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49855F40-46D8-49EB-95D0-A9BE60FF085D}"/>
              </a:ext>
            </a:extLst>
          </p:cNvPr>
          <p:cNvSpPr/>
          <p:nvPr/>
        </p:nvSpPr>
        <p:spPr>
          <a:xfrm>
            <a:off x="3022677" y="273084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BD138E27-D9C2-4FA4-8071-C1B47CADDB70}"/>
              </a:ext>
            </a:extLst>
          </p:cNvPr>
          <p:cNvSpPr/>
          <p:nvPr/>
        </p:nvSpPr>
        <p:spPr>
          <a:xfrm>
            <a:off x="3022677" y="287012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6C9D0150-E28D-47CB-A13B-B22B0AB94DA6}"/>
              </a:ext>
            </a:extLst>
          </p:cNvPr>
          <p:cNvSpPr/>
          <p:nvPr/>
        </p:nvSpPr>
        <p:spPr>
          <a:xfrm>
            <a:off x="3022677" y="300940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A4F4A3C9-E2B3-416B-A785-1745B7A5CF73}"/>
              </a:ext>
            </a:extLst>
          </p:cNvPr>
          <p:cNvSpPr/>
          <p:nvPr/>
        </p:nvSpPr>
        <p:spPr>
          <a:xfrm>
            <a:off x="3022677" y="314868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062F66B3-8724-469D-84AB-ACEF0986BE16}"/>
              </a:ext>
            </a:extLst>
          </p:cNvPr>
          <p:cNvSpPr/>
          <p:nvPr/>
        </p:nvSpPr>
        <p:spPr>
          <a:xfrm>
            <a:off x="3022677" y="328796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63AA0934-7FF6-4C88-B25F-E001C76D0EB2}"/>
              </a:ext>
            </a:extLst>
          </p:cNvPr>
          <p:cNvSpPr/>
          <p:nvPr/>
        </p:nvSpPr>
        <p:spPr>
          <a:xfrm>
            <a:off x="3022677" y="3748193"/>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allout: Bent Line 134">
            <a:extLst>
              <a:ext uri="{FF2B5EF4-FFF2-40B4-BE49-F238E27FC236}">
                <a16:creationId xmlns:a16="http://schemas.microsoft.com/office/drawing/2014/main" id="{A1CE3FC9-60C9-42FE-BCAC-1ADE0BB6F186}"/>
              </a:ext>
            </a:extLst>
          </p:cNvPr>
          <p:cNvSpPr/>
          <p:nvPr/>
        </p:nvSpPr>
        <p:spPr>
          <a:xfrm>
            <a:off x="990076" y="5249989"/>
            <a:ext cx="1638048" cy="612648"/>
          </a:xfrm>
          <a:prstGeom prst="borderCallout2">
            <a:avLst>
              <a:gd name="adj1" fmla="val 16829"/>
              <a:gd name="adj2" fmla="val 107107"/>
              <a:gd name="adj3" fmla="val 16773"/>
              <a:gd name="adj4" fmla="val 113134"/>
              <a:gd name="adj5" fmla="val -215661"/>
              <a:gd name="adj6" fmla="val 113795"/>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rPr>
              <a:t>Bigger registers hold caps </a:t>
            </a:r>
          </a:p>
        </p:txBody>
      </p:sp>
      <p:sp>
        <p:nvSpPr>
          <p:cNvPr id="136" name="Callout: Bent Line 135">
            <a:extLst>
              <a:ext uri="{FF2B5EF4-FFF2-40B4-BE49-F238E27FC236}">
                <a16:creationId xmlns:a16="http://schemas.microsoft.com/office/drawing/2014/main" id="{C09E1647-93D8-4EDE-AA83-9633B8DB8CBC}"/>
              </a:ext>
            </a:extLst>
          </p:cNvPr>
          <p:cNvSpPr/>
          <p:nvPr/>
        </p:nvSpPr>
        <p:spPr>
          <a:xfrm>
            <a:off x="3345443" y="5059842"/>
            <a:ext cx="1638047" cy="612648"/>
          </a:xfrm>
          <a:prstGeom prst="borderCallout2">
            <a:avLst>
              <a:gd name="adj1" fmla="val 18750"/>
              <a:gd name="adj2" fmla="val -8333"/>
              <a:gd name="adj3" fmla="val 18750"/>
              <a:gd name="adj4" fmla="val -16667"/>
              <a:gd name="adj5" fmla="val -185019"/>
              <a:gd name="adj6" fmla="val -17236"/>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lumMod val="75000"/>
                  </a:srgbClr>
                </a:solidFill>
                <a:effectLst/>
                <a:uLnTx/>
                <a:uFillTx/>
                <a:latin typeface="Calibri" panose="020F0502020204030204"/>
                <a:ea typeface="+mn-ea"/>
                <a:cs typeface="+mn-cs"/>
              </a:rPr>
              <a:t>Tag in register</a:t>
            </a:r>
          </a:p>
        </p:txBody>
      </p:sp>
      <p:sp>
        <p:nvSpPr>
          <p:cNvPr id="137" name="Rectangle 136">
            <a:extLst>
              <a:ext uri="{FF2B5EF4-FFF2-40B4-BE49-F238E27FC236}">
                <a16:creationId xmlns:a16="http://schemas.microsoft.com/office/drawing/2014/main" id="{18A219E5-9410-49DA-A20C-01AC3A1DDD60}"/>
              </a:ext>
            </a:extLst>
          </p:cNvPr>
          <p:cNvSpPr/>
          <p:nvPr/>
        </p:nvSpPr>
        <p:spPr>
          <a:xfrm>
            <a:off x="3866499" y="2155182"/>
            <a:ext cx="1545592"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5B0FE13D-519F-40F3-8885-FAB20DB6773A}"/>
              </a:ext>
            </a:extLst>
          </p:cNvPr>
          <p:cNvSpPr/>
          <p:nvPr/>
        </p:nvSpPr>
        <p:spPr>
          <a:xfrm>
            <a:off x="4587309" y="2157932"/>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B187091C-FDF8-4DC0-929E-9BAA88B426BA}"/>
              </a:ext>
            </a:extLst>
          </p:cNvPr>
          <p:cNvSpPr/>
          <p:nvPr/>
        </p:nvSpPr>
        <p:spPr>
          <a:xfrm>
            <a:off x="4998840" y="2158907"/>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DEB5F957-E2B6-4F4E-98FC-125DB8FC882E}"/>
              </a:ext>
            </a:extLst>
          </p:cNvPr>
          <p:cNvSpPr/>
          <p:nvPr/>
        </p:nvSpPr>
        <p:spPr>
          <a:xfrm>
            <a:off x="4204045" y="2160683"/>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DDED3913-6CBE-40A3-9C7C-DF3C3333E15B}"/>
              </a:ext>
            </a:extLst>
          </p:cNvPr>
          <p:cNvSpPr/>
          <p:nvPr/>
        </p:nvSpPr>
        <p:spPr>
          <a:xfrm>
            <a:off x="3866499" y="2303969"/>
            <a:ext cx="1545592"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56D91DC2-E39F-41FC-80F9-973ED912A09D}"/>
              </a:ext>
            </a:extLst>
          </p:cNvPr>
          <p:cNvSpPr/>
          <p:nvPr/>
        </p:nvSpPr>
        <p:spPr>
          <a:xfrm>
            <a:off x="4587309" y="2306719"/>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E763D5E2-EA5B-4FDF-A76E-9CC31854A94F}"/>
              </a:ext>
            </a:extLst>
          </p:cNvPr>
          <p:cNvSpPr/>
          <p:nvPr/>
        </p:nvSpPr>
        <p:spPr>
          <a:xfrm>
            <a:off x="4998840" y="2306719"/>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AD801FC3-DFF0-4443-8C03-F09CC9DEEB73}"/>
              </a:ext>
            </a:extLst>
          </p:cNvPr>
          <p:cNvSpPr/>
          <p:nvPr/>
        </p:nvSpPr>
        <p:spPr>
          <a:xfrm>
            <a:off x="4204045" y="2309470"/>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6" name="Straight Arrow Connector 145">
            <a:extLst>
              <a:ext uri="{FF2B5EF4-FFF2-40B4-BE49-F238E27FC236}">
                <a16:creationId xmlns:a16="http://schemas.microsoft.com/office/drawing/2014/main" id="{D586D36A-EEC2-4064-B6BD-58AD44F94179}"/>
              </a:ext>
            </a:extLst>
          </p:cNvPr>
          <p:cNvCxnSpPr>
            <a:cxnSpLocks/>
          </p:cNvCxnSpPr>
          <p:nvPr/>
        </p:nvCxnSpPr>
        <p:spPr>
          <a:xfrm flipH="1">
            <a:off x="3351771" y="2526043"/>
            <a:ext cx="364347" cy="0"/>
          </a:xfrm>
          <a:prstGeom prst="straightConnector1">
            <a:avLst/>
          </a:prstGeom>
          <a:ln w="9525" cap="flat" cmpd="sng" algn="ctr">
            <a:solidFill>
              <a:schemeClr val="accent4">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8" name="Straight Arrow Connector 147">
            <a:extLst>
              <a:ext uri="{FF2B5EF4-FFF2-40B4-BE49-F238E27FC236}">
                <a16:creationId xmlns:a16="http://schemas.microsoft.com/office/drawing/2014/main" id="{69E85335-3939-4FC6-8136-0DDC088EAD94}"/>
              </a:ext>
            </a:extLst>
          </p:cNvPr>
          <p:cNvCxnSpPr>
            <a:cxnSpLocks/>
          </p:cNvCxnSpPr>
          <p:nvPr/>
        </p:nvCxnSpPr>
        <p:spPr>
          <a:xfrm flipH="1">
            <a:off x="5544919" y="2526056"/>
            <a:ext cx="364347" cy="0"/>
          </a:xfrm>
          <a:prstGeom prst="straightConnector1">
            <a:avLst/>
          </a:prstGeom>
          <a:ln w="9525" cap="flat" cmpd="sng" algn="ctr">
            <a:solidFill>
              <a:schemeClr val="accent4">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49" name="Rectangle 148">
            <a:extLst>
              <a:ext uri="{FF2B5EF4-FFF2-40B4-BE49-F238E27FC236}">
                <a16:creationId xmlns:a16="http://schemas.microsoft.com/office/drawing/2014/main" id="{3E996A1B-A616-4087-A0E9-2F06B7830504}"/>
              </a:ext>
            </a:extLst>
          </p:cNvPr>
          <p:cNvSpPr/>
          <p:nvPr/>
        </p:nvSpPr>
        <p:spPr>
          <a:xfrm>
            <a:off x="6106780" y="2618835"/>
            <a:ext cx="1544216"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0EE0B7FB-38AD-4CA3-B45E-BCFD4DC73C31}"/>
              </a:ext>
            </a:extLst>
          </p:cNvPr>
          <p:cNvSpPr/>
          <p:nvPr/>
        </p:nvSpPr>
        <p:spPr>
          <a:xfrm>
            <a:off x="6827590" y="2621585"/>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CC00871D-93DE-46F6-B622-7F0A5987776F}"/>
              </a:ext>
            </a:extLst>
          </p:cNvPr>
          <p:cNvSpPr/>
          <p:nvPr/>
        </p:nvSpPr>
        <p:spPr>
          <a:xfrm>
            <a:off x="7237656" y="2621036"/>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F5EA8FCC-10D4-4AC5-A375-E774D0E71441}"/>
              </a:ext>
            </a:extLst>
          </p:cNvPr>
          <p:cNvSpPr/>
          <p:nvPr/>
        </p:nvSpPr>
        <p:spPr>
          <a:xfrm>
            <a:off x="6444326" y="2624336"/>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95662200-EDE1-4BBF-A3FA-6C4FF2D5FFA7}"/>
              </a:ext>
            </a:extLst>
          </p:cNvPr>
          <p:cNvSpPr/>
          <p:nvPr/>
        </p:nvSpPr>
        <p:spPr>
          <a:xfrm>
            <a:off x="6106780" y="2763616"/>
            <a:ext cx="1544216"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1DCD88AF-54BF-4741-8DB2-D02EC2CE72B1}"/>
              </a:ext>
            </a:extLst>
          </p:cNvPr>
          <p:cNvSpPr/>
          <p:nvPr/>
        </p:nvSpPr>
        <p:spPr>
          <a:xfrm>
            <a:off x="6827590" y="2766366"/>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9818B78E-B6F1-49E2-8B8E-648F4F0607F3}"/>
              </a:ext>
            </a:extLst>
          </p:cNvPr>
          <p:cNvSpPr/>
          <p:nvPr/>
        </p:nvSpPr>
        <p:spPr>
          <a:xfrm>
            <a:off x="7237656" y="2767741"/>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7926F717-7F64-4169-BE88-E87E6AD97C71}"/>
              </a:ext>
            </a:extLst>
          </p:cNvPr>
          <p:cNvSpPr/>
          <p:nvPr/>
        </p:nvSpPr>
        <p:spPr>
          <a:xfrm>
            <a:off x="6444326" y="2769117"/>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Callout: Bent Line 156">
            <a:extLst>
              <a:ext uri="{FF2B5EF4-FFF2-40B4-BE49-F238E27FC236}">
                <a16:creationId xmlns:a16="http://schemas.microsoft.com/office/drawing/2014/main" id="{5324A278-C783-4C73-BE5B-B5E8C9F90775}"/>
              </a:ext>
            </a:extLst>
          </p:cNvPr>
          <p:cNvSpPr/>
          <p:nvPr/>
        </p:nvSpPr>
        <p:spPr>
          <a:xfrm>
            <a:off x="6640734" y="1008849"/>
            <a:ext cx="2030826" cy="612648"/>
          </a:xfrm>
          <a:prstGeom prst="borderCallout2">
            <a:avLst>
              <a:gd name="adj1" fmla="val 18750"/>
              <a:gd name="adj2" fmla="val -8333"/>
              <a:gd name="adj3" fmla="val 18750"/>
              <a:gd name="adj4" fmla="val -16667"/>
              <a:gd name="adj5" fmla="val 181150"/>
              <a:gd name="adj6" fmla="val -84653"/>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lumMod val="75000"/>
                  </a:srgbClr>
                </a:solidFill>
                <a:effectLst/>
                <a:uLnTx/>
                <a:uFillTx/>
                <a:latin typeface="Calibri" panose="020F0502020204030204"/>
                <a:ea typeface="+mn-ea"/>
                <a:cs typeface="+mn-cs"/>
              </a:rPr>
              <a:t>Tags in data caches</a:t>
            </a:r>
          </a:p>
        </p:txBody>
      </p:sp>
      <p:cxnSp>
        <p:nvCxnSpPr>
          <p:cNvPr id="159" name="Straight Connector 158">
            <a:extLst>
              <a:ext uri="{FF2B5EF4-FFF2-40B4-BE49-F238E27FC236}">
                <a16:creationId xmlns:a16="http://schemas.microsoft.com/office/drawing/2014/main" id="{F9802C56-EFEA-4188-8D04-9BBD9181EDE2}"/>
              </a:ext>
            </a:extLst>
          </p:cNvPr>
          <p:cNvCxnSpPr>
            <a:cxnSpLocks/>
          </p:cNvCxnSpPr>
          <p:nvPr/>
        </p:nvCxnSpPr>
        <p:spPr>
          <a:xfrm>
            <a:off x="6322695" y="1120140"/>
            <a:ext cx="509249" cy="1405903"/>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Connector: Elbow 163">
            <a:extLst>
              <a:ext uri="{FF2B5EF4-FFF2-40B4-BE49-F238E27FC236}">
                <a16:creationId xmlns:a16="http://schemas.microsoft.com/office/drawing/2014/main" id="{31D06352-23CD-4479-925B-13757C0E1BC2}"/>
              </a:ext>
            </a:extLst>
          </p:cNvPr>
          <p:cNvCxnSpPr>
            <a:cxnSpLocks/>
          </p:cNvCxnSpPr>
          <p:nvPr/>
        </p:nvCxnSpPr>
        <p:spPr>
          <a:xfrm flipV="1">
            <a:off x="7436313" y="2313008"/>
            <a:ext cx="2306619" cy="278560"/>
          </a:xfrm>
          <a:prstGeom prst="bentConnector3">
            <a:avLst>
              <a:gd name="adj1" fmla="val -34"/>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70" name="Connector: Elbow 169">
            <a:extLst>
              <a:ext uri="{FF2B5EF4-FFF2-40B4-BE49-F238E27FC236}">
                <a16:creationId xmlns:a16="http://schemas.microsoft.com/office/drawing/2014/main" id="{101913A5-BCD0-480F-A003-A23ACF381C6F}"/>
              </a:ext>
            </a:extLst>
          </p:cNvPr>
          <p:cNvCxnSpPr>
            <a:cxnSpLocks/>
          </p:cNvCxnSpPr>
          <p:nvPr/>
        </p:nvCxnSpPr>
        <p:spPr>
          <a:xfrm rot="10800000" flipV="1">
            <a:off x="7038341" y="2313006"/>
            <a:ext cx="397975" cy="278561"/>
          </a:xfrm>
          <a:prstGeom prst="bentConnector3">
            <a:avLst>
              <a:gd name="adj1" fmla="val 99782"/>
            </a:avLst>
          </a:prstGeom>
          <a:ln w="9525"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7" name="Connector: Elbow 176">
            <a:extLst>
              <a:ext uri="{FF2B5EF4-FFF2-40B4-BE49-F238E27FC236}">
                <a16:creationId xmlns:a16="http://schemas.microsoft.com/office/drawing/2014/main" id="{7CBEB49A-BF2C-44FE-B371-6F0110779945}"/>
              </a:ext>
            </a:extLst>
          </p:cNvPr>
          <p:cNvCxnSpPr>
            <a:cxnSpLocks/>
          </p:cNvCxnSpPr>
          <p:nvPr/>
        </p:nvCxnSpPr>
        <p:spPr>
          <a:xfrm rot="10800000" flipV="1">
            <a:off x="6645938" y="2313006"/>
            <a:ext cx="397975" cy="278561"/>
          </a:xfrm>
          <a:prstGeom prst="bentConnector3">
            <a:avLst>
              <a:gd name="adj1" fmla="val 99782"/>
            </a:avLst>
          </a:prstGeom>
          <a:ln w="9525"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9" name="Connector: Elbow 178">
            <a:extLst>
              <a:ext uri="{FF2B5EF4-FFF2-40B4-BE49-F238E27FC236}">
                <a16:creationId xmlns:a16="http://schemas.microsoft.com/office/drawing/2014/main" id="{1DCE6B38-A68B-41BE-8BA6-CF02A4218446}"/>
              </a:ext>
            </a:extLst>
          </p:cNvPr>
          <p:cNvCxnSpPr>
            <a:cxnSpLocks/>
          </p:cNvCxnSpPr>
          <p:nvPr/>
        </p:nvCxnSpPr>
        <p:spPr>
          <a:xfrm rot="10800000" flipV="1">
            <a:off x="6276197" y="2313006"/>
            <a:ext cx="397975" cy="278561"/>
          </a:xfrm>
          <a:prstGeom prst="bentConnector3">
            <a:avLst>
              <a:gd name="adj1" fmla="val 99782"/>
            </a:avLst>
          </a:prstGeom>
          <a:ln w="9525"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0" name="Rectangle 179">
            <a:extLst>
              <a:ext uri="{FF2B5EF4-FFF2-40B4-BE49-F238E27FC236}">
                <a16:creationId xmlns:a16="http://schemas.microsoft.com/office/drawing/2014/main" id="{51CB1506-9EA4-4AC2-8E19-F5CC328FAF0F}"/>
              </a:ext>
            </a:extLst>
          </p:cNvPr>
          <p:cNvSpPr/>
          <p:nvPr/>
        </p:nvSpPr>
        <p:spPr>
          <a:xfrm>
            <a:off x="9742932" y="5327189"/>
            <a:ext cx="920001" cy="408805"/>
          </a:xfrm>
          <a:prstGeom prst="rect">
            <a:avLst/>
          </a:prstGeom>
          <a:pattFill prst="openDmnd">
            <a:fgClr>
              <a:schemeClr val="accent4">
                <a:lumMod val="75000"/>
              </a:schemeClr>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TextBox 180">
            <a:extLst>
              <a:ext uri="{FF2B5EF4-FFF2-40B4-BE49-F238E27FC236}">
                <a16:creationId xmlns:a16="http://schemas.microsoft.com/office/drawing/2014/main" id="{8B39A028-4B08-4338-877F-6953E9C1C481}"/>
              </a:ext>
            </a:extLst>
          </p:cNvPr>
          <p:cNvSpPr txBox="1"/>
          <p:nvPr/>
        </p:nvSpPr>
        <p:spPr>
          <a:xfrm>
            <a:off x="7938891" y="4794397"/>
            <a:ext cx="14653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lumMod val="75000"/>
                  </a:srgbClr>
                </a:solidFill>
                <a:effectLst/>
                <a:uLnTx/>
                <a:uFillTx/>
                <a:latin typeface="Calibri" panose="020F0502020204030204"/>
                <a:ea typeface="+mn-ea"/>
                <a:cs typeface="+mn-cs"/>
              </a:rPr>
              <a:t>Tag controller</a:t>
            </a:r>
          </a:p>
        </p:txBody>
      </p:sp>
      <p:sp>
        <p:nvSpPr>
          <p:cNvPr id="182" name="Rectangle 181">
            <a:extLst>
              <a:ext uri="{FF2B5EF4-FFF2-40B4-BE49-F238E27FC236}">
                <a16:creationId xmlns:a16="http://schemas.microsoft.com/office/drawing/2014/main" id="{A9699734-186C-4394-892A-EF6AF84D74E4}"/>
              </a:ext>
            </a:extLst>
          </p:cNvPr>
          <p:cNvSpPr/>
          <p:nvPr/>
        </p:nvSpPr>
        <p:spPr>
          <a:xfrm>
            <a:off x="7994904" y="5165198"/>
            <a:ext cx="1381760" cy="732785"/>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3" name="Straight Arrow Connector 182">
            <a:extLst>
              <a:ext uri="{FF2B5EF4-FFF2-40B4-BE49-F238E27FC236}">
                <a16:creationId xmlns:a16="http://schemas.microsoft.com/office/drawing/2014/main" id="{A88CD334-B8A3-4DE6-9AA7-3D14C475EFD0}"/>
              </a:ext>
            </a:extLst>
          </p:cNvPr>
          <p:cNvCxnSpPr>
            <a:cxnSpLocks/>
            <a:stCxn id="180" idx="1"/>
            <a:endCxn id="182" idx="3"/>
          </p:cNvCxnSpPr>
          <p:nvPr/>
        </p:nvCxnSpPr>
        <p:spPr>
          <a:xfrm flipH="1" flipV="1">
            <a:off x="9376664" y="5531591"/>
            <a:ext cx="366268" cy="1"/>
          </a:xfrm>
          <a:prstGeom prst="straightConnector1">
            <a:avLst/>
          </a:prstGeom>
          <a:ln w="9525" cap="flat" cmpd="sng" algn="ctr">
            <a:solidFill>
              <a:schemeClr val="accent4">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86" name="Connector: Elbow 185">
            <a:extLst>
              <a:ext uri="{FF2B5EF4-FFF2-40B4-BE49-F238E27FC236}">
                <a16:creationId xmlns:a16="http://schemas.microsoft.com/office/drawing/2014/main" id="{7561E5BF-1B44-4AF8-A90D-EC1E02AC1DC4}"/>
              </a:ext>
            </a:extLst>
          </p:cNvPr>
          <p:cNvCxnSpPr>
            <a:cxnSpLocks/>
            <a:stCxn id="194" idx="2"/>
            <a:endCxn id="182" idx="1"/>
          </p:cNvCxnSpPr>
          <p:nvPr/>
        </p:nvCxnSpPr>
        <p:spPr>
          <a:xfrm rot="16200000" flipH="1">
            <a:off x="6500061" y="4036748"/>
            <a:ext cx="2622918" cy="366767"/>
          </a:xfrm>
          <a:prstGeom prst="bentConnector2">
            <a:avLst/>
          </a:prstGeom>
          <a:ln w="9525" cap="flat" cmpd="sng" algn="ctr">
            <a:solidFill>
              <a:schemeClr val="accent4">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89" name="Connector: Elbow 188">
            <a:extLst>
              <a:ext uri="{FF2B5EF4-FFF2-40B4-BE49-F238E27FC236}">
                <a16:creationId xmlns:a16="http://schemas.microsoft.com/office/drawing/2014/main" id="{7AC3EB6D-3B5D-427B-9654-5BA6132F5709}"/>
              </a:ext>
            </a:extLst>
          </p:cNvPr>
          <p:cNvCxnSpPr>
            <a:cxnSpLocks/>
            <a:stCxn id="182" idx="1"/>
            <a:endCxn id="154" idx="2"/>
          </p:cNvCxnSpPr>
          <p:nvPr/>
        </p:nvCxnSpPr>
        <p:spPr>
          <a:xfrm rot="10800000">
            <a:off x="6850450" y="2905647"/>
            <a:ext cx="1144454" cy="2625945"/>
          </a:xfrm>
          <a:prstGeom prst="bentConnector2">
            <a:avLst/>
          </a:prstGeom>
          <a:ln w="9525" cap="flat" cmpd="sng" algn="ctr">
            <a:solidFill>
              <a:schemeClr val="accent4">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2" name="Connector: Elbow 191">
            <a:extLst>
              <a:ext uri="{FF2B5EF4-FFF2-40B4-BE49-F238E27FC236}">
                <a16:creationId xmlns:a16="http://schemas.microsoft.com/office/drawing/2014/main" id="{ADF3E9CC-3EBC-46C3-86D0-997868DBE201}"/>
              </a:ext>
            </a:extLst>
          </p:cNvPr>
          <p:cNvCxnSpPr>
            <a:cxnSpLocks/>
            <a:stCxn id="182" idx="1"/>
            <a:endCxn id="156" idx="2"/>
          </p:cNvCxnSpPr>
          <p:nvPr/>
        </p:nvCxnSpPr>
        <p:spPr>
          <a:xfrm rot="10800000">
            <a:off x="6467186" y="2908397"/>
            <a:ext cx="1527718" cy="2623194"/>
          </a:xfrm>
          <a:prstGeom prst="bentConnector2">
            <a:avLst/>
          </a:prstGeom>
          <a:ln w="9525" cap="flat" cmpd="sng" algn="ctr">
            <a:solidFill>
              <a:schemeClr val="accent4">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3" name="Rectangle 192">
            <a:extLst>
              <a:ext uri="{FF2B5EF4-FFF2-40B4-BE49-F238E27FC236}">
                <a16:creationId xmlns:a16="http://schemas.microsoft.com/office/drawing/2014/main" id="{DE925930-7168-48B6-B7CD-B9D5563ACF9A}"/>
              </a:ext>
            </a:extLst>
          </p:cNvPr>
          <p:cNvSpPr/>
          <p:nvPr/>
        </p:nvSpPr>
        <p:spPr>
          <a:xfrm>
            <a:off x="7605277" y="2624612"/>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8D302350-DEC4-4D81-BC13-3F95D80C6304}"/>
              </a:ext>
            </a:extLst>
          </p:cNvPr>
          <p:cNvSpPr/>
          <p:nvPr/>
        </p:nvSpPr>
        <p:spPr>
          <a:xfrm>
            <a:off x="7605277" y="2769393"/>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04E01121-2856-4A91-9D8E-20D26CAA6347}"/>
              </a:ext>
            </a:extLst>
          </p:cNvPr>
          <p:cNvSpPr/>
          <p:nvPr/>
        </p:nvSpPr>
        <p:spPr>
          <a:xfrm>
            <a:off x="5366372" y="2164689"/>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5A9E0EF0-91F1-4655-84F6-E08269F0F9B1}"/>
              </a:ext>
            </a:extLst>
          </p:cNvPr>
          <p:cNvSpPr/>
          <p:nvPr/>
        </p:nvSpPr>
        <p:spPr>
          <a:xfrm>
            <a:off x="5366372" y="2309470"/>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8" name="Connector: Elbow 197">
            <a:extLst>
              <a:ext uri="{FF2B5EF4-FFF2-40B4-BE49-F238E27FC236}">
                <a16:creationId xmlns:a16="http://schemas.microsoft.com/office/drawing/2014/main" id="{4FB8FCA4-573A-474F-8DE7-D496148A1D16}"/>
              </a:ext>
            </a:extLst>
          </p:cNvPr>
          <p:cNvCxnSpPr>
            <a:cxnSpLocks/>
            <a:stCxn id="182" idx="1"/>
            <a:endCxn id="155" idx="2"/>
          </p:cNvCxnSpPr>
          <p:nvPr/>
        </p:nvCxnSpPr>
        <p:spPr>
          <a:xfrm rot="10800000">
            <a:off x="7260516" y="2907021"/>
            <a:ext cx="734388" cy="2624570"/>
          </a:xfrm>
          <a:prstGeom prst="bentConnector2">
            <a:avLst/>
          </a:prstGeom>
          <a:ln w="9525" cap="flat" cmpd="sng" algn="ctr">
            <a:solidFill>
              <a:schemeClr val="accent4">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3" name="Callout: Bent Line 202">
            <a:extLst>
              <a:ext uri="{FF2B5EF4-FFF2-40B4-BE49-F238E27FC236}">
                <a16:creationId xmlns:a16="http://schemas.microsoft.com/office/drawing/2014/main" id="{C30AE7ED-EABD-47E7-A5C8-F21B471D33DD}"/>
              </a:ext>
            </a:extLst>
          </p:cNvPr>
          <p:cNvSpPr/>
          <p:nvPr/>
        </p:nvSpPr>
        <p:spPr>
          <a:xfrm>
            <a:off x="3041854" y="5976039"/>
            <a:ext cx="4005409" cy="438200"/>
          </a:xfrm>
          <a:prstGeom prst="borderCallout2">
            <a:avLst>
              <a:gd name="adj1" fmla="val 18751"/>
              <a:gd name="adj2" fmla="val 103932"/>
              <a:gd name="adj3" fmla="val 18751"/>
              <a:gd name="adj4" fmla="val 111105"/>
              <a:gd name="adj5" fmla="val -75488"/>
              <a:gd name="adj6" fmla="val 121801"/>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lumMod val="75000"/>
                  </a:srgbClr>
                </a:solidFill>
                <a:effectLst/>
                <a:uLnTx/>
                <a:uFillTx/>
                <a:latin typeface="Calibri" panose="020F0502020204030204"/>
                <a:ea typeface="+mn-ea"/>
                <a:cs typeface="+mn-cs"/>
              </a:rPr>
              <a:t>New tag controller, L2$ splits tags &amp; data</a:t>
            </a:r>
          </a:p>
        </p:txBody>
      </p:sp>
      <p:sp>
        <p:nvSpPr>
          <p:cNvPr id="204" name="Callout: Bent Line 203">
            <a:extLst>
              <a:ext uri="{FF2B5EF4-FFF2-40B4-BE49-F238E27FC236}">
                <a16:creationId xmlns:a16="http://schemas.microsoft.com/office/drawing/2014/main" id="{16183E3E-F076-4CD7-BB3E-A21F3CB90F14}"/>
              </a:ext>
            </a:extLst>
          </p:cNvPr>
          <p:cNvSpPr/>
          <p:nvPr/>
        </p:nvSpPr>
        <p:spPr>
          <a:xfrm>
            <a:off x="11029201" y="4083020"/>
            <a:ext cx="1084086" cy="1029112"/>
          </a:xfrm>
          <a:prstGeom prst="borderCallout2">
            <a:avLst>
              <a:gd name="adj1" fmla="val 18750"/>
              <a:gd name="adj2" fmla="val -8333"/>
              <a:gd name="adj3" fmla="val 18750"/>
              <a:gd name="adj4" fmla="val -16667"/>
              <a:gd name="adj5" fmla="val 116736"/>
              <a:gd name="adj6" fmla="val -53492"/>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lumMod val="75000"/>
                  </a:srgbClr>
                </a:solidFill>
                <a:effectLst/>
                <a:uLnTx/>
                <a:uFillTx/>
                <a:latin typeface="Calibri" panose="020F0502020204030204"/>
                <a:ea typeface="+mn-ea"/>
                <a:cs typeface="+mn-cs"/>
              </a:rPr>
              <a:t>Reserved RAM for tag table</a:t>
            </a:r>
          </a:p>
        </p:txBody>
      </p:sp>
      <p:sp>
        <p:nvSpPr>
          <p:cNvPr id="93" name="Rectangle 92">
            <a:extLst>
              <a:ext uri="{FF2B5EF4-FFF2-40B4-BE49-F238E27FC236}">
                <a16:creationId xmlns:a16="http://schemas.microsoft.com/office/drawing/2014/main" id="{0664CC34-5ECC-2B9E-9D3B-0BC4C3388B5A}"/>
              </a:ext>
            </a:extLst>
          </p:cNvPr>
          <p:cNvSpPr/>
          <p:nvPr/>
        </p:nvSpPr>
        <p:spPr>
          <a:xfrm>
            <a:off x="6106780" y="2621868"/>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582F272C-9812-02F8-1675-F17938495F3F}"/>
              </a:ext>
            </a:extLst>
          </p:cNvPr>
          <p:cNvSpPr/>
          <p:nvPr/>
        </p:nvSpPr>
        <p:spPr>
          <a:xfrm>
            <a:off x="6106780" y="2763616"/>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25070980-3D7E-3149-C3C5-252420263BEE}"/>
              </a:ext>
            </a:extLst>
          </p:cNvPr>
          <p:cNvSpPr/>
          <p:nvPr/>
        </p:nvSpPr>
        <p:spPr>
          <a:xfrm>
            <a:off x="3866500" y="2301478"/>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A1C731DB-A547-A85D-F01D-B0B7181AE75E}"/>
              </a:ext>
            </a:extLst>
          </p:cNvPr>
          <p:cNvSpPr/>
          <p:nvPr/>
        </p:nvSpPr>
        <p:spPr>
          <a:xfrm>
            <a:off x="3866500" y="2155183"/>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6E2AF48B-0E24-5D58-63FA-E5FF50AD2371}"/>
              </a:ext>
            </a:extLst>
          </p:cNvPr>
          <p:cNvSpPr txBox="1"/>
          <p:nvPr/>
        </p:nvSpPr>
        <p:spPr>
          <a:xfrm>
            <a:off x="0" y="6545122"/>
            <a:ext cx="61201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hlinkClick r:id="rId3"/>
              </a:rPr>
              <a:t>Joannou</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 et al.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3"/>
              </a:rPr>
              <a:t>Efficient Tagged Memory</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  (ICCD 2017)</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C6431F-FBED-32E0-D383-0ED767380DB2}"/>
              </a:ext>
            </a:extLst>
          </p:cNvPr>
          <p:cNvSpPr/>
          <p:nvPr/>
        </p:nvSpPr>
        <p:spPr>
          <a:xfrm>
            <a:off x="9742932" y="1974317"/>
            <a:ext cx="920001" cy="3224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78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9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95"/>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93"/>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94"/>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5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5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5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9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9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9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9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4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4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92"/>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17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7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7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6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8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8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89"/>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9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9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8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82"/>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8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0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04"/>
                                        </p:tgtEl>
                                        <p:attrNameLst>
                                          <p:attrName>style.visibility</p:attrName>
                                        </p:attrNameLst>
                                      </p:cBhvr>
                                      <p:to>
                                        <p:strVal val="visible"/>
                                      </p:to>
                                    </p:set>
                                  </p:childTnLst>
                                </p:cTn>
                              </p:par>
                              <p:par>
                                <p:cTn id="135" presetID="1" presetClass="exit" presetSubtype="0" fill="hold" grpId="0" nodeType="withEffect">
                                  <p:stCondLst>
                                    <p:cond delay="0"/>
                                  </p:stCondLst>
                                  <p:childTnLst>
                                    <p:set>
                                      <p:cBhvr>
                                        <p:cTn id="136" dur="1" fill="hold">
                                          <p:stCondLst>
                                            <p:cond delay="0"/>
                                          </p:stCondLst>
                                        </p:cTn>
                                        <p:tgtEl>
                                          <p:spTgt spid="90"/>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0" grpId="0" animBg="1"/>
      <p:bldP spid="102" grpId="0" animBg="1"/>
      <p:bldP spid="104" grpId="0" animBg="1"/>
      <p:bldP spid="106" grpId="0" animBg="1"/>
      <p:bldP spid="108" grpId="0" animBg="1"/>
      <p:bldP spid="110" grpId="0" animBg="1"/>
      <p:bldP spid="112" grpId="0" animBg="1"/>
      <p:bldP spid="114" grpId="0" animBg="1"/>
      <p:bldP spid="116" grpId="0" animBg="1"/>
      <p:bldP spid="118" grpId="0" animBg="1"/>
      <p:bldP spid="120" grpId="0" animBg="1"/>
      <p:bldP spid="122" grpId="0" animBg="1"/>
      <p:bldP spid="124" grpId="0" animBg="1"/>
      <p:bldP spid="126" grpId="0" animBg="1"/>
      <p:bldP spid="128" grpId="0" animBg="1"/>
      <p:bldP spid="130" grpId="0" animBg="1"/>
      <p:bldP spid="132"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80" grpId="0" animBg="1"/>
      <p:bldP spid="181" grpId="0"/>
      <p:bldP spid="182" grpId="0" animBg="1"/>
      <p:bldP spid="193" grpId="0" animBg="1"/>
      <p:bldP spid="194" grpId="0" animBg="1"/>
      <p:bldP spid="195" grpId="0" animBg="1"/>
      <p:bldP spid="196" grpId="0" animBg="1"/>
      <p:bldP spid="203" grpId="0" animBg="1"/>
      <p:bldP spid="204" grpId="0" animBg="1"/>
      <p:bldP spid="93" grpId="0" animBg="1"/>
      <p:bldP spid="94" grpId="0" animBg="1"/>
      <p:bldP spid="95" grpId="0" animBg="1"/>
      <p:bldP spid="96"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04905-DFC9-4C61-AFD8-FE1C3DF0E9C4}"/>
              </a:ext>
            </a:extLst>
          </p:cNvPr>
          <p:cNvSpPr>
            <a:spLocks noGrp="1"/>
          </p:cNvSpPr>
          <p:nvPr>
            <p:ph type="title"/>
          </p:nvPr>
        </p:nvSpPr>
        <p:spPr/>
        <p:txBody>
          <a:bodyPr>
            <a:normAutofit fontScale="90000"/>
          </a:bodyPr>
          <a:lstStyle/>
          <a:p>
            <a:r>
              <a:rPr lang="en-US" err="1"/>
              <a:t>CheriABI</a:t>
            </a:r>
            <a:r>
              <a:rPr lang="en-US"/>
              <a:t>: Spatially Safe UNIX Processes</a:t>
            </a:r>
            <a:br>
              <a:rPr lang="en-US"/>
            </a:br>
            <a:r>
              <a:rPr lang="en-US" sz="3200"/>
              <a:t>Discussion: </a:t>
            </a:r>
            <a:r>
              <a:rPr lang="en-US" sz="3200">
                <a:latin typeface="Consolas" panose="020B0609020204030204" pitchFamily="49" charset="0"/>
              </a:rPr>
              <a:t>read()</a:t>
            </a:r>
            <a:r>
              <a:rPr lang="en-US" sz="3200"/>
              <a:t> and capability bounds</a:t>
            </a:r>
            <a:endParaRPr lang="en-US"/>
          </a:p>
        </p:txBody>
      </p:sp>
      <p:sp>
        <p:nvSpPr>
          <p:cNvPr id="4" name="Slide Number Placeholder 3">
            <a:extLst>
              <a:ext uri="{FF2B5EF4-FFF2-40B4-BE49-F238E27FC236}">
                <a16:creationId xmlns:a16="http://schemas.microsoft.com/office/drawing/2014/main" id="{8FA35EF3-7D7C-42BC-A6C1-61051A389797}"/>
              </a:ext>
            </a:extLst>
          </p:cNvPr>
          <p:cNvSpPr>
            <a:spLocks noGrp="1"/>
          </p:cNvSpPr>
          <p:nvPr>
            <p:ph type="sldNum" sz="quarter" idx="12"/>
          </p:nvPr>
        </p:nvSpPr>
        <p:spPr>
          <a:xfrm>
            <a:off x="8619272" y="6597240"/>
            <a:ext cx="2743200" cy="365125"/>
          </a:xfrm>
        </p:spPr>
        <p:txBody>
          <a:bodyPr/>
          <a:lstStyle/>
          <a:p>
            <a:fld id="{99BC1C73-9708-47CD-B181-4C0BE5191C18}" type="slidenum">
              <a:rPr lang="en-US" smtClean="0"/>
              <a:t>72</a:t>
            </a:fld>
            <a:endParaRPr lang="en-US"/>
          </a:p>
        </p:txBody>
      </p:sp>
      <p:sp>
        <p:nvSpPr>
          <p:cNvPr id="3" name="TextBox 2">
            <a:extLst>
              <a:ext uri="{FF2B5EF4-FFF2-40B4-BE49-F238E27FC236}">
                <a16:creationId xmlns:a16="http://schemas.microsoft.com/office/drawing/2014/main" id="{646F1E39-616A-48CA-8300-5AD051802887}"/>
              </a:ext>
            </a:extLst>
          </p:cNvPr>
          <p:cNvSpPr txBox="1"/>
          <p:nvPr/>
        </p:nvSpPr>
        <p:spPr>
          <a:xfrm>
            <a:off x="838200" y="5218470"/>
            <a:ext cx="10515599" cy="1292662"/>
          </a:xfrm>
          <a:prstGeom prst="rect">
            <a:avLst/>
          </a:prstGeom>
          <a:noFill/>
        </p:spPr>
        <p:txBody>
          <a:bodyPr wrap="square" rtlCol="0">
            <a:spAutoFit/>
          </a:bodyPr>
          <a:lstStyle/>
          <a:p>
            <a:pPr marL="0" indent="0">
              <a:buNone/>
            </a:pPr>
            <a:r>
              <a:rPr lang="en-US" sz="2800" err="1"/>
              <a:t>CheriABI</a:t>
            </a:r>
            <a:r>
              <a:rPr lang="en-US" sz="2800"/>
              <a:t> system calls take capabilities, and</a:t>
            </a:r>
          </a:p>
          <a:p>
            <a:pPr marL="457200" lvl="1" indent="0" algn="ctr">
              <a:buNone/>
            </a:pPr>
            <a:r>
              <a:rPr lang="en-US" sz="3200" i="1">
                <a:solidFill>
                  <a:schemeClr val="accent1"/>
                </a:solidFill>
              </a:rPr>
              <a:t>voluntarily act with implied restricted authority</a:t>
            </a:r>
            <a:r>
              <a:rPr lang="en-US" sz="3200">
                <a:solidFill>
                  <a:schemeClr val="accent1"/>
                </a:solidFill>
              </a:rPr>
              <a:t>!</a:t>
            </a:r>
          </a:p>
          <a:p>
            <a:endParaRPr lang="en-US"/>
          </a:p>
        </p:txBody>
      </p:sp>
      <p:sp>
        <p:nvSpPr>
          <p:cNvPr id="7" name="TextBox 6">
            <a:extLst>
              <a:ext uri="{FF2B5EF4-FFF2-40B4-BE49-F238E27FC236}">
                <a16:creationId xmlns:a16="http://schemas.microsoft.com/office/drawing/2014/main" id="{68BCE28D-0484-4595-A551-828EE8F14C2C}"/>
              </a:ext>
            </a:extLst>
          </p:cNvPr>
          <p:cNvSpPr txBox="1"/>
          <p:nvPr/>
        </p:nvSpPr>
        <p:spPr>
          <a:xfrm>
            <a:off x="8673" y="2762158"/>
            <a:ext cx="5628964" cy="923330"/>
          </a:xfrm>
          <a:prstGeom prst="rect">
            <a:avLst/>
          </a:prstGeom>
          <a:noFill/>
        </p:spPr>
        <p:txBody>
          <a:bodyPr wrap="square">
            <a:spAutoFit/>
          </a:bodyPr>
          <a:lstStyle/>
          <a:p>
            <a:r>
              <a:rPr lang="en-US">
                <a:solidFill>
                  <a:schemeClr val="bg1">
                    <a:lumMod val="50000"/>
                  </a:schemeClr>
                </a:solidFill>
                <a:latin typeface="Consolas" panose="020B0609020204030204" pitchFamily="49" charset="0"/>
              </a:rPr>
              <a:t>Write OK</a:t>
            </a:r>
          </a:p>
          <a:p>
            <a:r>
              <a:rPr lang="en-US">
                <a:solidFill>
                  <a:schemeClr val="bg1">
                    <a:lumMod val="50000"/>
                  </a:schemeClr>
                </a:solidFill>
                <a:latin typeface="Consolas" panose="020B0609020204030204" pitchFamily="49" charset="0"/>
              </a:rPr>
              <a:t>lower=0x80922400 upper=0x80922410</a:t>
            </a:r>
          </a:p>
          <a:p>
            <a:r>
              <a:rPr lang="en-US">
                <a:solidFill>
                  <a:schemeClr val="accent2"/>
                </a:solidFill>
                <a:latin typeface="Consolas" panose="020B0609020204030204" pitchFamily="49" charset="0"/>
              </a:rPr>
              <a:t>Read 0x20 OK</a:t>
            </a:r>
            <a:r>
              <a:rPr lang="en-US">
                <a:latin typeface="Consolas" panose="020B0609020204030204" pitchFamily="49" charset="0"/>
              </a:rPr>
              <a:t>; lower[0]=</a:t>
            </a:r>
            <a:r>
              <a:rPr lang="en-US">
                <a:solidFill>
                  <a:schemeClr val="accent6"/>
                </a:solidFill>
                <a:latin typeface="Consolas" panose="020B0609020204030204" pitchFamily="49" charset="0"/>
              </a:rPr>
              <a:t>0x10</a:t>
            </a:r>
            <a:r>
              <a:rPr lang="en-US">
                <a:latin typeface="Consolas" panose="020B0609020204030204" pitchFamily="49" charset="0"/>
              </a:rPr>
              <a:t> upper[0]=</a:t>
            </a:r>
            <a:r>
              <a:rPr lang="en-US">
                <a:solidFill>
                  <a:schemeClr val="accent2"/>
                </a:solidFill>
                <a:latin typeface="Consolas" panose="020B0609020204030204" pitchFamily="49" charset="0"/>
              </a:rPr>
              <a:t>0x20</a:t>
            </a:r>
          </a:p>
        </p:txBody>
      </p:sp>
      <p:sp>
        <p:nvSpPr>
          <p:cNvPr id="9" name="TextBox 8">
            <a:extLst>
              <a:ext uri="{FF2B5EF4-FFF2-40B4-BE49-F238E27FC236}">
                <a16:creationId xmlns:a16="http://schemas.microsoft.com/office/drawing/2014/main" id="{DBA4EA93-5A16-4A55-8B09-92570DACD8EC}"/>
              </a:ext>
            </a:extLst>
          </p:cNvPr>
          <p:cNvSpPr txBox="1"/>
          <p:nvPr/>
        </p:nvSpPr>
        <p:spPr>
          <a:xfrm>
            <a:off x="5637638" y="2766445"/>
            <a:ext cx="6554362" cy="923330"/>
          </a:xfrm>
          <a:prstGeom prst="rect">
            <a:avLst/>
          </a:prstGeom>
          <a:noFill/>
        </p:spPr>
        <p:txBody>
          <a:bodyPr wrap="square">
            <a:spAutoFit/>
          </a:bodyPr>
          <a:lstStyle/>
          <a:p>
            <a:r>
              <a:rPr lang="en-US">
                <a:solidFill>
                  <a:schemeClr val="bg1">
                    <a:lumMod val="50000"/>
                  </a:schemeClr>
                </a:solidFill>
                <a:latin typeface="Consolas" panose="020B0609020204030204" pitchFamily="49" charset="0"/>
              </a:rPr>
              <a:t>Write OK</a:t>
            </a:r>
          </a:p>
          <a:p>
            <a:r>
              <a:rPr lang="en-US">
                <a:solidFill>
                  <a:schemeClr val="bg1">
                    <a:lumMod val="50000"/>
                  </a:schemeClr>
                </a:solidFill>
                <a:latin typeface="Consolas" panose="020B0609020204030204" pitchFamily="49" charset="0"/>
              </a:rPr>
              <a:t>lower=0x3fffdfff28 upper=0x3fffdfff38</a:t>
            </a:r>
          </a:p>
          <a:p>
            <a:r>
              <a:rPr lang="en-US">
                <a:solidFill>
                  <a:schemeClr val="accent1"/>
                </a:solidFill>
                <a:latin typeface="Consolas" panose="020B0609020204030204" pitchFamily="49" charset="0"/>
              </a:rPr>
              <a:t>Bad read (Bad address)</a:t>
            </a:r>
            <a:r>
              <a:rPr lang="en-US">
                <a:latin typeface="Consolas" panose="020B0609020204030204" pitchFamily="49" charset="0"/>
              </a:rPr>
              <a:t>; lower[0]=</a:t>
            </a:r>
            <a:r>
              <a:rPr lang="en-US">
                <a:solidFill>
                  <a:schemeClr val="accent6"/>
                </a:solidFill>
                <a:latin typeface="Consolas" panose="020B0609020204030204" pitchFamily="49" charset="0"/>
              </a:rPr>
              <a:t>0x10</a:t>
            </a:r>
            <a:r>
              <a:rPr lang="en-US">
                <a:latin typeface="Consolas" panose="020B0609020204030204" pitchFamily="49" charset="0"/>
              </a:rPr>
              <a:t> upper[0]=</a:t>
            </a:r>
            <a:r>
              <a:rPr lang="en-US">
                <a:solidFill>
                  <a:schemeClr val="accent1"/>
                </a:solidFill>
                <a:latin typeface="Consolas" panose="020B0609020204030204" pitchFamily="49" charset="0"/>
              </a:rPr>
              <a:t>0x0</a:t>
            </a:r>
          </a:p>
        </p:txBody>
      </p:sp>
      <p:sp>
        <p:nvSpPr>
          <p:cNvPr id="10" name="TextBox 9">
            <a:extLst>
              <a:ext uri="{FF2B5EF4-FFF2-40B4-BE49-F238E27FC236}">
                <a16:creationId xmlns:a16="http://schemas.microsoft.com/office/drawing/2014/main" id="{A8CEC07F-51EA-43C0-B746-38088A47C6BA}"/>
              </a:ext>
            </a:extLst>
          </p:cNvPr>
          <p:cNvSpPr txBox="1"/>
          <p:nvPr/>
        </p:nvSpPr>
        <p:spPr>
          <a:xfrm>
            <a:off x="8673" y="2396333"/>
            <a:ext cx="5628964" cy="369332"/>
          </a:xfrm>
          <a:prstGeom prst="rect">
            <a:avLst/>
          </a:prstGeom>
          <a:noFill/>
        </p:spPr>
        <p:txBody>
          <a:bodyPr wrap="square" rtlCol="0">
            <a:spAutoFit/>
          </a:bodyPr>
          <a:lstStyle/>
          <a:p>
            <a:r>
              <a:rPr lang="en-US" b="1"/>
              <a:t>RISC-V Baseline</a:t>
            </a:r>
          </a:p>
        </p:txBody>
      </p:sp>
      <p:sp>
        <p:nvSpPr>
          <p:cNvPr id="12" name="TextBox 11">
            <a:extLst>
              <a:ext uri="{FF2B5EF4-FFF2-40B4-BE49-F238E27FC236}">
                <a16:creationId xmlns:a16="http://schemas.microsoft.com/office/drawing/2014/main" id="{C9A598F9-FDCE-4D47-BF4D-6FECBAC1C909}"/>
              </a:ext>
            </a:extLst>
          </p:cNvPr>
          <p:cNvSpPr txBox="1"/>
          <p:nvPr/>
        </p:nvSpPr>
        <p:spPr>
          <a:xfrm>
            <a:off x="5637639" y="2392826"/>
            <a:ext cx="6554360" cy="369332"/>
          </a:xfrm>
          <a:prstGeom prst="rect">
            <a:avLst/>
          </a:prstGeom>
          <a:noFill/>
        </p:spPr>
        <p:txBody>
          <a:bodyPr wrap="square" rtlCol="0">
            <a:spAutoFit/>
          </a:bodyPr>
          <a:lstStyle/>
          <a:p>
            <a:r>
              <a:rPr lang="en-US" b="1"/>
              <a:t>CHERI-RISC-V</a:t>
            </a:r>
          </a:p>
        </p:txBody>
      </p:sp>
      <p:sp>
        <p:nvSpPr>
          <p:cNvPr id="18" name="Callout: Bent Line 17">
            <a:extLst>
              <a:ext uri="{FF2B5EF4-FFF2-40B4-BE49-F238E27FC236}">
                <a16:creationId xmlns:a16="http://schemas.microsoft.com/office/drawing/2014/main" id="{8804EFAD-3193-40D9-9BE5-76175534A59C}"/>
              </a:ext>
            </a:extLst>
          </p:cNvPr>
          <p:cNvSpPr/>
          <p:nvPr/>
        </p:nvSpPr>
        <p:spPr>
          <a:xfrm>
            <a:off x="1159047" y="3978943"/>
            <a:ext cx="2369574" cy="333801"/>
          </a:xfrm>
          <a:prstGeom prst="borderCallout2">
            <a:avLst>
              <a:gd name="adj1" fmla="val 18750"/>
              <a:gd name="adj2" fmla="val -8333"/>
              <a:gd name="adj3" fmla="val 18750"/>
              <a:gd name="adj4" fmla="val -16667"/>
              <a:gd name="adj5" fmla="val -96314"/>
              <a:gd name="adj6" fmla="val -23055"/>
            </a:avLst>
          </a:prstGeom>
          <a:no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rPr>
              <a:t>Kernel overwrite!</a:t>
            </a:r>
          </a:p>
        </p:txBody>
      </p:sp>
      <p:sp>
        <p:nvSpPr>
          <p:cNvPr id="19" name="Callout: Bent Line 18">
            <a:extLst>
              <a:ext uri="{FF2B5EF4-FFF2-40B4-BE49-F238E27FC236}">
                <a16:creationId xmlns:a16="http://schemas.microsoft.com/office/drawing/2014/main" id="{FB00E7BB-FE01-4258-81F3-23A1896BB08A}"/>
              </a:ext>
            </a:extLst>
          </p:cNvPr>
          <p:cNvSpPr/>
          <p:nvPr/>
        </p:nvSpPr>
        <p:spPr>
          <a:xfrm>
            <a:off x="6672485" y="3978943"/>
            <a:ext cx="2514601" cy="612648"/>
          </a:xfrm>
          <a:prstGeom prst="borderCallout2">
            <a:avLst>
              <a:gd name="adj1" fmla="val 18750"/>
              <a:gd name="adj2" fmla="val -8333"/>
              <a:gd name="adj3" fmla="val 18750"/>
              <a:gd name="adj4" fmla="val -16667"/>
              <a:gd name="adj5" fmla="val -49593"/>
              <a:gd name="adj6" fmla="val -250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Kernel return –EFAULT;</a:t>
            </a:r>
          </a:p>
          <a:p>
            <a:pPr algn="ctr"/>
            <a:r>
              <a:rPr lang="en-US">
                <a:solidFill>
                  <a:schemeClr val="tx1"/>
                </a:solidFill>
              </a:rPr>
              <a:t>Does not write OOB</a:t>
            </a:r>
          </a:p>
        </p:txBody>
      </p:sp>
      <p:cxnSp>
        <p:nvCxnSpPr>
          <p:cNvPr id="25" name="Straight Connector 24">
            <a:extLst>
              <a:ext uri="{FF2B5EF4-FFF2-40B4-BE49-F238E27FC236}">
                <a16:creationId xmlns:a16="http://schemas.microsoft.com/office/drawing/2014/main" id="{EBF4A5CE-BC96-4349-BF31-E3664812F630}"/>
              </a:ext>
            </a:extLst>
          </p:cNvPr>
          <p:cNvCxnSpPr>
            <a:cxnSpLocks/>
          </p:cNvCxnSpPr>
          <p:nvPr/>
        </p:nvCxnSpPr>
        <p:spPr>
          <a:xfrm>
            <a:off x="3656441" y="4042357"/>
            <a:ext cx="17698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a:extLst>
              <a:ext uri="{FF2B5EF4-FFF2-40B4-BE49-F238E27FC236}">
                <a16:creationId xmlns:a16="http://schemas.microsoft.com/office/drawing/2014/main" id="{14061469-4086-4E78-B87B-1887CD1B898D}"/>
              </a:ext>
            </a:extLst>
          </p:cNvPr>
          <p:cNvCxnSpPr>
            <a:cxnSpLocks/>
          </p:cNvCxnSpPr>
          <p:nvPr/>
        </p:nvCxnSpPr>
        <p:spPr>
          <a:xfrm flipV="1">
            <a:off x="3833421" y="3669890"/>
            <a:ext cx="1037304" cy="372467"/>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a:extLst>
              <a:ext uri="{FF2B5EF4-FFF2-40B4-BE49-F238E27FC236}">
                <a16:creationId xmlns:a16="http://schemas.microsoft.com/office/drawing/2014/main" id="{F8978B5F-415B-4519-9513-3EFD09E77A24}"/>
              </a:ext>
            </a:extLst>
          </p:cNvPr>
          <p:cNvCxnSpPr>
            <a:cxnSpLocks/>
          </p:cNvCxnSpPr>
          <p:nvPr/>
        </p:nvCxnSpPr>
        <p:spPr>
          <a:xfrm>
            <a:off x="9324737" y="4115472"/>
            <a:ext cx="1769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A52767B-4699-4150-91A7-FC0F000772B0}"/>
              </a:ext>
            </a:extLst>
          </p:cNvPr>
          <p:cNvCxnSpPr>
            <a:cxnSpLocks/>
          </p:cNvCxnSpPr>
          <p:nvPr/>
        </p:nvCxnSpPr>
        <p:spPr>
          <a:xfrm flipV="1">
            <a:off x="9501717" y="3669890"/>
            <a:ext cx="2094271" cy="445582"/>
          </a:xfrm>
          <a:prstGeom prst="line">
            <a:avLst/>
          </a:prstGeom>
        </p:spPr>
        <p:style>
          <a:lnRef idx="2">
            <a:schemeClr val="accent1"/>
          </a:lnRef>
          <a:fillRef idx="0">
            <a:schemeClr val="accent1"/>
          </a:fillRef>
          <a:effectRef idx="1">
            <a:schemeClr val="accent1"/>
          </a:effectRef>
          <a:fontRef idx="minor">
            <a:schemeClr val="tx1"/>
          </a:fontRef>
        </p:style>
      </p:cxnSp>
      <p:sp>
        <p:nvSpPr>
          <p:cNvPr id="20" name="Callout: Bent Line 19">
            <a:extLst>
              <a:ext uri="{FF2B5EF4-FFF2-40B4-BE49-F238E27FC236}">
                <a16:creationId xmlns:a16="http://schemas.microsoft.com/office/drawing/2014/main" id="{C74C3F23-1836-410D-9385-589A296DDE60}"/>
              </a:ext>
            </a:extLst>
          </p:cNvPr>
          <p:cNvSpPr/>
          <p:nvPr/>
        </p:nvSpPr>
        <p:spPr>
          <a:xfrm flipH="1">
            <a:off x="6183329" y="4804718"/>
            <a:ext cx="3141408" cy="476865"/>
          </a:xfrm>
          <a:prstGeom prst="borderCallout2">
            <a:avLst>
              <a:gd name="adj1" fmla="val 18750"/>
              <a:gd name="adj2" fmla="val -8333"/>
              <a:gd name="adj3" fmla="val 18750"/>
              <a:gd name="adj4" fmla="val -16667"/>
              <a:gd name="adj5" fmla="val -228736"/>
              <a:gd name="adj6" fmla="val -24304"/>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schemeClr val="tx1"/>
                </a:solidFill>
              </a:rPr>
              <a:t>Fault detected during copy-out</a:t>
            </a:r>
          </a:p>
        </p:txBody>
      </p:sp>
      <p:sp>
        <p:nvSpPr>
          <p:cNvPr id="40" name="TextBox 39">
            <a:extLst>
              <a:ext uri="{FF2B5EF4-FFF2-40B4-BE49-F238E27FC236}">
                <a16:creationId xmlns:a16="http://schemas.microsoft.com/office/drawing/2014/main" id="{DDA40D9A-C0E0-464B-8562-09D92C8B5750}"/>
              </a:ext>
            </a:extLst>
          </p:cNvPr>
          <p:cNvSpPr txBox="1"/>
          <p:nvPr/>
        </p:nvSpPr>
        <p:spPr>
          <a:xfrm>
            <a:off x="2095545" y="1743021"/>
            <a:ext cx="8000908" cy="461665"/>
          </a:xfrm>
          <a:prstGeom prst="rect">
            <a:avLst/>
          </a:prstGeom>
          <a:noFill/>
        </p:spPr>
        <p:txBody>
          <a:bodyPr wrap="none" rtlCol="0">
            <a:spAutoFit/>
          </a:bodyPr>
          <a:lstStyle/>
          <a:p>
            <a:r>
              <a:rPr lang="en-US" sz="2400">
                <a:latin typeface="Consolas" panose="020B0609020204030204" pitchFamily="49" charset="0"/>
              </a:rPr>
              <a:t>read(</a:t>
            </a:r>
            <a:r>
              <a:rPr lang="en-US" sz="2400" err="1">
                <a:solidFill>
                  <a:schemeClr val="bg1">
                    <a:lumMod val="50000"/>
                  </a:schemeClr>
                </a:solidFill>
                <a:latin typeface="Consolas" panose="020B0609020204030204" pitchFamily="49" charset="0"/>
              </a:rPr>
              <a:t>fd</a:t>
            </a:r>
            <a:r>
              <a:rPr lang="en-US" sz="2400">
                <a:latin typeface="Consolas" panose="020B0609020204030204" pitchFamily="49" charset="0"/>
              </a:rPr>
              <a:t>, lower, </a:t>
            </a:r>
            <a:r>
              <a:rPr lang="en-US" sz="2400" err="1">
                <a:latin typeface="Consolas" panose="020B0609020204030204" pitchFamily="49" charset="0"/>
              </a:rPr>
              <a:t>sizeof</a:t>
            </a:r>
            <a:r>
              <a:rPr lang="en-US" sz="2400">
                <a:latin typeface="Consolas" panose="020B0609020204030204" pitchFamily="49" charset="0"/>
              </a:rPr>
              <a:t>(lower) + </a:t>
            </a:r>
            <a:r>
              <a:rPr lang="en-US" sz="2400" err="1">
                <a:latin typeface="Consolas" panose="020B0609020204030204" pitchFamily="49" charset="0"/>
              </a:rPr>
              <a:t>sizeof</a:t>
            </a:r>
            <a:r>
              <a:rPr lang="en-US" sz="2400">
                <a:latin typeface="Consolas" panose="020B0609020204030204" pitchFamily="49" charset="0"/>
              </a:rPr>
              <a:t>(upper))</a:t>
            </a:r>
          </a:p>
        </p:txBody>
      </p:sp>
    </p:spTree>
    <p:extLst>
      <p:ext uri="{BB962C8B-B14F-4D97-AF65-F5344CB8AC3E}">
        <p14:creationId xmlns:p14="http://schemas.microsoft.com/office/powerpoint/2010/main" val="3435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P spid="19" grpId="0" animBg="1"/>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0FD5B3-3F4D-4289-9323-BE5B5636E75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4" name="Title 3">
            <a:extLst>
              <a:ext uri="{FF2B5EF4-FFF2-40B4-BE49-F238E27FC236}">
                <a16:creationId xmlns:a16="http://schemas.microsoft.com/office/drawing/2014/main" id="{98C1CD4F-62A1-48AD-93ED-DD0F008AC39E}"/>
              </a:ext>
            </a:extLst>
          </p:cNvPr>
          <p:cNvSpPr>
            <a:spLocks noGrp="1"/>
          </p:cNvSpPr>
          <p:nvPr>
            <p:ph type="ctrTitle"/>
          </p:nvPr>
        </p:nvSpPr>
        <p:spPr/>
        <p:txBody>
          <a:bodyPr>
            <a:normAutofit/>
          </a:bodyPr>
          <a:lstStyle/>
          <a:p>
            <a:r>
              <a:rPr lang="en-US"/>
              <a:t>Sealed and Sealing Capabilities</a:t>
            </a:r>
          </a:p>
        </p:txBody>
      </p:sp>
      <p:sp>
        <p:nvSpPr>
          <p:cNvPr id="6" name="Rectangle 5">
            <a:extLst>
              <a:ext uri="{FF2B5EF4-FFF2-40B4-BE49-F238E27FC236}">
                <a16:creationId xmlns:a16="http://schemas.microsoft.com/office/drawing/2014/main" id="{3A367E35-323D-4D78-B63E-180B85C5C22F}"/>
              </a:ext>
            </a:extLst>
          </p:cNvPr>
          <p:cNvSpPr/>
          <p:nvPr/>
        </p:nvSpPr>
        <p:spPr>
          <a:xfrm>
            <a:off x="1295411" y="1664208"/>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14F68AD-9D67-410D-B786-C2BBF7AA77C1}"/>
              </a:ext>
            </a:extLst>
          </p:cNvPr>
          <p:cNvSpPr/>
          <p:nvPr/>
        </p:nvSpPr>
        <p:spPr>
          <a:xfrm>
            <a:off x="1295411" y="1664208"/>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0282A56-C5A7-4BDD-A366-43D1CB55000D}"/>
              </a:ext>
            </a:extLst>
          </p:cNvPr>
          <p:cNvSpPr txBox="1"/>
          <p:nvPr/>
        </p:nvSpPr>
        <p:spPr>
          <a:xfrm>
            <a:off x="558801" y="10595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Graphic 27" descr="Sushi outline">
            <a:extLst>
              <a:ext uri="{FF2B5EF4-FFF2-40B4-BE49-F238E27FC236}">
                <a16:creationId xmlns:a16="http://schemas.microsoft.com/office/drawing/2014/main" id="{6DFFBE55-E0EF-459C-B7D4-D9ADC58057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666141" y="2098129"/>
            <a:ext cx="457201" cy="457201"/>
          </a:xfrm>
          <a:prstGeom prst="rect">
            <a:avLst/>
          </a:prstGeom>
        </p:spPr>
      </p:pic>
      <p:sp>
        <p:nvSpPr>
          <p:cNvPr id="32" name="Rectangle 31">
            <a:extLst>
              <a:ext uri="{FF2B5EF4-FFF2-40B4-BE49-F238E27FC236}">
                <a16:creationId xmlns:a16="http://schemas.microsoft.com/office/drawing/2014/main" id="{65EF7603-FC12-4873-8581-D5240A578167}"/>
              </a:ext>
            </a:extLst>
          </p:cNvPr>
          <p:cNvSpPr/>
          <p:nvPr/>
        </p:nvSpPr>
        <p:spPr>
          <a:xfrm>
            <a:off x="4920841" y="1664208"/>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DD569C5-79C5-4E3B-8687-7E8D7502B9B1}"/>
              </a:ext>
            </a:extLst>
          </p:cNvPr>
          <p:cNvSpPr/>
          <p:nvPr/>
        </p:nvSpPr>
        <p:spPr>
          <a:xfrm>
            <a:off x="4920841" y="1664208"/>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Connector: Elbow 43">
            <a:extLst>
              <a:ext uri="{FF2B5EF4-FFF2-40B4-BE49-F238E27FC236}">
                <a16:creationId xmlns:a16="http://schemas.microsoft.com/office/drawing/2014/main" id="{B34C2D06-8932-4807-BCFF-CD41E6A5EF07}"/>
              </a:ext>
            </a:extLst>
          </p:cNvPr>
          <p:cNvCxnSpPr>
            <a:cxnSpLocks/>
            <a:stCxn id="6" idx="3"/>
            <a:endCxn id="7" idx="2"/>
          </p:cNvCxnSpPr>
          <p:nvPr/>
        </p:nvCxnSpPr>
        <p:spPr>
          <a:xfrm flipV="1">
            <a:off x="2432833" y="1728797"/>
            <a:ext cx="1032976"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30D9C0BA-4BB3-460C-9970-B352EAE86DD3}"/>
              </a:ext>
            </a:extLst>
          </p:cNvPr>
          <p:cNvCxnSpPr>
            <a:cxnSpLocks/>
            <a:stCxn id="7" idx="6"/>
            <a:endCxn id="34" idx="1"/>
          </p:cNvCxnSpPr>
          <p:nvPr/>
        </p:nvCxnSpPr>
        <p:spPr>
          <a:xfrm>
            <a:off x="3917793" y="1728797"/>
            <a:ext cx="1003048"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F39D7C81-5C72-4A4A-932B-29B5354804B6}"/>
              </a:ext>
            </a:extLst>
          </p:cNvPr>
          <p:cNvCxnSpPr>
            <a:cxnSpLocks/>
            <a:stCxn id="32" idx="3"/>
            <a:endCxn id="15" idx="2"/>
          </p:cNvCxnSpPr>
          <p:nvPr/>
        </p:nvCxnSpPr>
        <p:spPr>
          <a:xfrm flipV="1">
            <a:off x="6058263" y="1728216"/>
            <a:ext cx="2221689" cy="58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FE99009D-954D-4D62-A4BE-9F2D476EDD6C}"/>
              </a:ext>
            </a:extLst>
          </p:cNvPr>
          <p:cNvSpPr/>
          <p:nvPr/>
        </p:nvSpPr>
        <p:spPr>
          <a:xfrm>
            <a:off x="9087272" y="1664208"/>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5F4B78B7-F8F1-4E47-9401-DDE4EB8CB1D9}"/>
              </a:ext>
            </a:extLst>
          </p:cNvPr>
          <p:cNvSpPr/>
          <p:nvPr/>
        </p:nvSpPr>
        <p:spPr>
          <a:xfrm>
            <a:off x="9087272" y="1664208"/>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5" name="Connector: Elbow 84">
            <a:extLst>
              <a:ext uri="{FF2B5EF4-FFF2-40B4-BE49-F238E27FC236}">
                <a16:creationId xmlns:a16="http://schemas.microsoft.com/office/drawing/2014/main" id="{F0A40EDD-E778-456A-A568-B15D320E88F0}"/>
              </a:ext>
            </a:extLst>
          </p:cNvPr>
          <p:cNvCxnSpPr>
            <a:cxnSpLocks/>
            <a:stCxn id="15" idx="6"/>
          </p:cNvCxnSpPr>
          <p:nvPr/>
        </p:nvCxnSpPr>
        <p:spPr>
          <a:xfrm>
            <a:off x="8731936" y="1728216"/>
            <a:ext cx="355336" cy="126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0A1D3B5-AE3E-414A-B876-1D12C4B070B9}"/>
              </a:ext>
            </a:extLst>
          </p:cNvPr>
          <p:cNvSpPr txBox="1"/>
          <p:nvPr/>
        </p:nvSpPr>
        <p:spPr>
          <a:xfrm>
            <a:off x="1316703" y="1599883"/>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RW</a:t>
            </a:r>
          </a:p>
        </p:txBody>
      </p:sp>
      <p:sp>
        <p:nvSpPr>
          <p:cNvPr id="95" name="TextBox 94">
            <a:extLst>
              <a:ext uri="{FF2B5EF4-FFF2-40B4-BE49-F238E27FC236}">
                <a16:creationId xmlns:a16="http://schemas.microsoft.com/office/drawing/2014/main" id="{9AEA997E-1F3C-4DF1-97AC-2B12184D0E37}"/>
              </a:ext>
            </a:extLst>
          </p:cNvPr>
          <p:cNvSpPr txBox="1"/>
          <p:nvPr/>
        </p:nvSpPr>
        <p:spPr>
          <a:xfrm>
            <a:off x="4950768" y="1583682"/>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RW</a:t>
            </a:r>
          </a:p>
        </p:txBody>
      </p:sp>
      <p:sp>
        <p:nvSpPr>
          <p:cNvPr id="99" name="TextBox 98">
            <a:extLst>
              <a:ext uri="{FF2B5EF4-FFF2-40B4-BE49-F238E27FC236}">
                <a16:creationId xmlns:a16="http://schemas.microsoft.com/office/drawing/2014/main" id="{B80B9FE3-79C3-4F96-8939-16E0258ED4AD}"/>
              </a:ext>
            </a:extLst>
          </p:cNvPr>
          <p:cNvSpPr txBox="1"/>
          <p:nvPr/>
        </p:nvSpPr>
        <p:spPr>
          <a:xfrm>
            <a:off x="9106224" y="1583680"/>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RW</a:t>
            </a:r>
          </a:p>
        </p:txBody>
      </p:sp>
      <p:sp>
        <p:nvSpPr>
          <p:cNvPr id="7" name="Flowchart: Or 6">
            <a:extLst>
              <a:ext uri="{FF2B5EF4-FFF2-40B4-BE49-F238E27FC236}">
                <a16:creationId xmlns:a16="http://schemas.microsoft.com/office/drawing/2014/main" id="{A9C42EF5-83A3-69D8-649F-D8DE019ED553}"/>
              </a:ext>
            </a:extLst>
          </p:cNvPr>
          <p:cNvSpPr/>
          <p:nvPr/>
        </p:nvSpPr>
        <p:spPr>
          <a:xfrm>
            <a:off x="3465809" y="1500197"/>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Seal outline">
            <a:extLst>
              <a:ext uri="{FF2B5EF4-FFF2-40B4-BE49-F238E27FC236}">
                <a16:creationId xmlns:a16="http://schemas.microsoft.com/office/drawing/2014/main" id="{4C4975F2-1132-A828-B956-6D280CCD58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74055" y="1476952"/>
            <a:ext cx="457200" cy="457200"/>
          </a:xfrm>
          <a:prstGeom prst="rect">
            <a:avLst/>
          </a:prstGeom>
        </p:spPr>
      </p:pic>
      <p:cxnSp>
        <p:nvCxnSpPr>
          <p:cNvPr id="25" name="Connector: Elbow 24">
            <a:extLst>
              <a:ext uri="{FF2B5EF4-FFF2-40B4-BE49-F238E27FC236}">
                <a16:creationId xmlns:a16="http://schemas.microsoft.com/office/drawing/2014/main" id="{8B0D081C-37B0-3F67-B0AE-B5DA70023BF2}"/>
              </a:ext>
            </a:extLst>
          </p:cNvPr>
          <p:cNvCxnSpPr>
            <a:cxnSpLocks/>
            <a:stCxn id="76" idx="3"/>
            <a:endCxn id="7" idx="4"/>
          </p:cNvCxnSpPr>
          <p:nvPr/>
        </p:nvCxnSpPr>
        <p:spPr>
          <a:xfrm flipV="1">
            <a:off x="2392808" y="1957396"/>
            <a:ext cx="1298993" cy="29203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12D3168A-F395-4EB1-0F5C-600F9C64E914}"/>
              </a:ext>
            </a:extLst>
          </p:cNvPr>
          <p:cNvSpPr/>
          <p:nvPr/>
        </p:nvSpPr>
        <p:spPr>
          <a:xfrm>
            <a:off x="4920841" y="5437902"/>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AE6BFD67-68B9-7BF8-3B29-DE840B7B27C6}"/>
              </a:ext>
            </a:extLst>
          </p:cNvPr>
          <p:cNvSpPr/>
          <p:nvPr/>
        </p:nvSpPr>
        <p:spPr>
          <a:xfrm>
            <a:off x="4920841" y="5437901"/>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0" name="Connector: Elbow 99">
            <a:extLst>
              <a:ext uri="{FF2B5EF4-FFF2-40B4-BE49-F238E27FC236}">
                <a16:creationId xmlns:a16="http://schemas.microsoft.com/office/drawing/2014/main" id="{BFC5833F-1291-7450-8C26-20BF28A6E82C}"/>
              </a:ext>
            </a:extLst>
          </p:cNvPr>
          <p:cNvCxnSpPr>
            <a:cxnSpLocks/>
            <a:stCxn id="129" idx="6"/>
            <a:endCxn id="96" idx="1"/>
          </p:cNvCxnSpPr>
          <p:nvPr/>
        </p:nvCxnSpPr>
        <p:spPr>
          <a:xfrm flipV="1">
            <a:off x="3917213" y="5502491"/>
            <a:ext cx="1003628"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BFB8C3D4-C8A7-9E3C-3003-6604695624F0}"/>
              </a:ext>
            </a:extLst>
          </p:cNvPr>
          <p:cNvSpPr txBox="1"/>
          <p:nvPr/>
        </p:nvSpPr>
        <p:spPr>
          <a:xfrm>
            <a:off x="4954095" y="5349959"/>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RW</a:t>
            </a:r>
          </a:p>
        </p:txBody>
      </p:sp>
      <p:sp>
        <p:nvSpPr>
          <p:cNvPr id="104" name="Rectangle 103">
            <a:extLst>
              <a:ext uri="{FF2B5EF4-FFF2-40B4-BE49-F238E27FC236}">
                <a16:creationId xmlns:a16="http://schemas.microsoft.com/office/drawing/2014/main" id="{33BDB037-8659-42BC-2420-05B60AD7DAB9}"/>
              </a:ext>
            </a:extLst>
          </p:cNvPr>
          <p:cNvSpPr/>
          <p:nvPr/>
        </p:nvSpPr>
        <p:spPr>
          <a:xfrm>
            <a:off x="4920841" y="4404029"/>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5C5C00E0-AE33-85FC-05BA-129D1ABF0368}"/>
              </a:ext>
            </a:extLst>
          </p:cNvPr>
          <p:cNvSpPr/>
          <p:nvPr/>
        </p:nvSpPr>
        <p:spPr>
          <a:xfrm>
            <a:off x="4922787" y="4404029"/>
            <a:ext cx="578692" cy="129179"/>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92DB5EAE-43E2-231E-9676-19C84AC4122A}"/>
              </a:ext>
            </a:extLst>
          </p:cNvPr>
          <p:cNvSpPr txBox="1"/>
          <p:nvPr/>
        </p:nvSpPr>
        <p:spPr>
          <a:xfrm>
            <a:off x="4904241" y="4323893"/>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RX</a:t>
            </a:r>
          </a:p>
        </p:txBody>
      </p:sp>
      <p:pic>
        <p:nvPicPr>
          <p:cNvPr id="112" name="Graphic 111" descr="Speaker phone with solid fill">
            <a:extLst>
              <a:ext uri="{FF2B5EF4-FFF2-40B4-BE49-F238E27FC236}">
                <a16:creationId xmlns:a16="http://schemas.microsoft.com/office/drawing/2014/main" id="{0CBAB57A-9595-474F-6D3F-2582BA5FFC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69107" y="4775241"/>
            <a:ext cx="457200" cy="457200"/>
          </a:xfrm>
          <a:prstGeom prst="rect">
            <a:avLst/>
          </a:prstGeom>
        </p:spPr>
      </p:pic>
      <p:cxnSp>
        <p:nvCxnSpPr>
          <p:cNvPr id="114" name="Connector: Elbow 113">
            <a:extLst>
              <a:ext uri="{FF2B5EF4-FFF2-40B4-BE49-F238E27FC236}">
                <a16:creationId xmlns:a16="http://schemas.microsoft.com/office/drawing/2014/main" id="{3C81F182-EAA4-C194-E928-C1B2D53301BC}"/>
              </a:ext>
            </a:extLst>
          </p:cNvPr>
          <p:cNvCxnSpPr>
            <a:cxnSpLocks/>
            <a:stCxn id="94" idx="3"/>
            <a:endCxn id="112" idx="1"/>
          </p:cNvCxnSpPr>
          <p:nvPr/>
        </p:nvCxnSpPr>
        <p:spPr>
          <a:xfrm flipV="1">
            <a:off x="6058263" y="5003841"/>
            <a:ext cx="1110844" cy="4986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F7BB4C15-9FA8-F9FA-6579-164C177F6AF1}"/>
              </a:ext>
            </a:extLst>
          </p:cNvPr>
          <p:cNvCxnSpPr>
            <a:cxnSpLocks/>
            <a:stCxn id="104" idx="3"/>
            <a:endCxn id="112" idx="1"/>
          </p:cNvCxnSpPr>
          <p:nvPr/>
        </p:nvCxnSpPr>
        <p:spPr>
          <a:xfrm>
            <a:off x="6058263" y="4468619"/>
            <a:ext cx="1110844" cy="535222"/>
          </a:xfrm>
          <a:prstGeom prst="bent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onnector: Elbow 117">
            <a:extLst>
              <a:ext uri="{FF2B5EF4-FFF2-40B4-BE49-F238E27FC236}">
                <a16:creationId xmlns:a16="http://schemas.microsoft.com/office/drawing/2014/main" id="{E101C4C0-676A-76CA-F1E7-10BC3F35342F}"/>
              </a:ext>
            </a:extLst>
          </p:cNvPr>
          <p:cNvCxnSpPr>
            <a:cxnSpLocks/>
            <a:stCxn id="112" idx="3"/>
            <a:endCxn id="122" idx="1"/>
          </p:cNvCxnSpPr>
          <p:nvPr/>
        </p:nvCxnSpPr>
        <p:spPr>
          <a:xfrm>
            <a:off x="7626307" y="5003841"/>
            <a:ext cx="1460965" cy="50191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39B3C83-88D6-E021-CC3C-8EB04A1006C2}"/>
              </a:ext>
            </a:extLst>
          </p:cNvPr>
          <p:cNvSpPr/>
          <p:nvPr/>
        </p:nvSpPr>
        <p:spPr>
          <a:xfrm>
            <a:off x="9087272" y="5441166"/>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D184FE61-84E4-D8FC-ADA1-1B782C82223B}"/>
              </a:ext>
            </a:extLst>
          </p:cNvPr>
          <p:cNvSpPr/>
          <p:nvPr/>
        </p:nvSpPr>
        <p:spPr>
          <a:xfrm>
            <a:off x="9087272" y="5441165"/>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B0255D9C-D826-4772-4892-469B67A0D21D}"/>
              </a:ext>
            </a:extLst>
          </p:cNvPr>
          <p:cNvSpPr txBox="1"/>
          <p:nvPr/>
        </p:nvSpPr>
        <p:spPr>
          <a:xfrm>
            <a:off x="9120526" y="5353223"/>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RW</a:t>
            </a:r>
          </a:p>
        </p:txBody>
      </p:sp>
      <p:sp>
        <p:nvSpPr>
          <p:cNvPr id="126" name="Rectangle 125">
            <a:extLst>
              <a:ext uri="{FF2B5EF4-FFF2-40B4-BE49-F238E27FC236}">
                <a16:creationId xmlns:a16="http://schemas.microsoft.com/office/drawing/2014/main" id="{BA5FF3CA-346E-D375-4F7B-6426944653FA}"/>
              </a:ext>
            </a:extLst>
          </p:cNvPr>
          <p:cNvSpPr/>
          <p:nvPr/>
        </p:nvSpPr>
        <p:spPr>
          <a:xfrm>
            <a:off x="9087272" y="4404029"/>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18519C10-40F2-58F0-48A5-A2877D8E84A7}"/>
              </a:ext>
            </a:extLst>
          </p:cNvPr>
          <p:cNvSpPr/>
          <p:nvPr/>
        </p:nvSpPr>
        <p:spPr>
          <a:xfrm>
            <a:off x="9087272" y="4404029"/>
            <a:ext cx="578692" cy="129179"/>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3921CD9D-A8DE-724B-9731-0209C32B025B}"/>
              </a:ext>
            </a:extLst>
          </p:cNvPr>
          <p:cNvSpPr txBox="1"/>
          <p:nvPr/>
        </p:nvSpPr>
        <p:spPr>
          <a:xfrm>
            <a:off x="9087272" y="4330118"/>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RX</a:t>
            </a:r>
          </a:p>
        </p:txBody>
      </p:sp>
      <p:sp>
        <p:nvSpPr>
          <p:cNvPr id="129" name="Flowchart: Or 128">
            <a:extLst>
              <a:ext uri="{FF2B5EF4-FFF2-40B4-BE49-F238E27FC236}">
                <a16:creationId xmlns:a16="http://schemas.microsoft.com/office/drawing/2014/main" id="{0B10C7B5-FCB9-2081-9D96-F0ABAC1640C4}"/>
              </a:ext>
            </a:extLst>
          </p:cNvPr>
          <p:cNvSpPr/>
          <p:nvPr/>
        </p:nvSpPr>
        <p:spPr>
          <a:xfrm>
            <a:off x="3465229" y="5273892"/>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0" name="Graphic 129" descr="Seal with solid fill">
            <a:extLst>
              <a:ext uri="{FF2B5EF4-FFF2-40B4-BE49-F238E27FC236}">
                <a16:creationId xmlns:a16="http://schemas.microsoft.com/office/drawing/2014/main" id="{953E7CDD-8276-318C-1D31-A403A2FEB5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234300" y="4238872"/>
            <a:ext cx="457200" cy="457200"/>
          </a:xfrm>
          <a:prstGeom prst="rect">
            <a:avLst/>
          </a:prstGeom>
        </p:spPr>
      </p:pic>
      <p:sp>
        <p:nvSpPr>
          <p:cNvPr id="131" name="Rectangle 130">
            <a:extLst>
              <a:ext uri="{FF2B5EF4-FFF2-40B4-BE49-F238E27FC236}">
                <a16:creationId xmlns:a16="http://schemas.microsoft.com/office/drawing/2014/main" id="{9DC99BC3-FE8D-D581-9D46-9BE1D2172B7F}"/>
              </a:ext>
            </a:extLst>
          </p:cNvPr>
          <p:cNvSpPr/>
          <p:nvPr/>
        </p:nvSpPr>
        <p:spPr>
          <a:xfrm>
            <a:off x="1156452" y="5436241"/>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2" name="Connector: Elbow 131">
            <a:extLst>
              <a:ext uri="{FF2B5EF4-FFF2-40B4-BE49-F238E27FC236}">
                <a16:creationId xmlns:a16="http://schemas.microsoft.com/office/drawing/2014/main" id="{A0345ABD-A5EB-14FD-4477-F58E0324BE94}"/>
              </a:ext>
            </a:extLst>
          </p:cNvPr>
          <p:cNvCxnSpPr>
            <a:cxnSpLocks/>
            <a:stCxn id="131" idx="3"/>
            <a:endCxn id="129" idx="2"/>
          </p:cNvCxnSpPr>
          <p:nvPr/>
        </p:nvCxnSpPr>
        <p:spPr>
          <a:xfrm>
            <a:off x="2293874" y="5500831"/>
            <a:ext cx="1171355" cy="166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0DB16E9C-7336-D0F7-4FFD-65636CD485F4}"/>
              </a:ext>
            </a:extLst>
          </p:cNvPr>
          <p:cNvSpPr/>
          <p:nvPr/>
        </p:nvSpPr>
        <p:spPr>
          <a:xfrm>
            <a:off x="1148855" y="5433671"/>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656B6550-8680-C66C-A092-E8C080443261}"/>
              </a:ext>
            </a:extLst>
          </p:cNvPr>
          <p:cNvSpPr txBox="1"/>
          <p:nvPr/>
        </p:nvSpPr>
        <p:spPr>
          <a:xfrm>
            <a:off x="1162994" y="5359760"/>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RW</a:t>
            </a:r>
          </a:p>
        </p:txBody>
      </p:sp>
      <p:cxnSp>
        <p:nvCxnSpPr>
          <p:cNvPr id="138" name="Connector: Elbow 137">
            <a:extLst>
              <a:ext uri="{FF2B5EF4-FFF2-40B4-BE49-F238E27FC236}">
                <a16:creationId xmlns:a16="http://schemas.microsoft.com/office/drawing/2014/main" id="{82D18C43-CCEC-5303-4157-2A2D81A5CEE3}"/>
              </a:ext>
            </a:extLst>
          </p:cNvPr>
          <p:cNvCxnSpPr>
            <a:cxnSpLocks/>
            <a:stCxn id="97" idx="3"/>
            <a:endCxn id="129" idx="0"/>
          </p:cNvCxnSpPr>
          <p:nvPr/>
        </p:nvCxnSpPr>
        <p:spPr>
          <a:xfrm>
            <a:off x="2430603" y="5003842"/>
            <a:ext cx="1260618" cy="2700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a:extLst>
              <a:ext uri="{FF2B5EF4-FFF2-40B4-BE49-F238E27FC236}">
                <a16:creationId xmlns:a16="http://schemas.microsoft.com/office/drawing/2014/main" id="{ABDFCB49-73DE-518D-855C-10D7174C6265}"/>
              </a:ext>
            </a:extLst>
          </p:cNvPr>
          <p:cNvCxnSpPr>
            <a:cxnSpLocks/>
            <a:stCxn id="112" idx="3"/>
            <a:endCxn id="128" idx="1"/>
          </p:cNvCxnSpPr>
          <p:nvPr/>
        </p:nvCxnSpPr>
        <p:spPr>
          <a:xfrm flipV="1">
            <a:off x="7626307" y="4468618"/>
            <a:ext cx="1460965" cy="535223"/>
          </a:xfrm>
          <a:prstGeom prst="bentConnector3">
            <a:avLst>
              <a:gd name="adj1" fmla="val 50000"/>
            </a:avLst>
          </a:prstGeom>
          <a:ln>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3" name="Flowchart: Or 12">
            <a:extLst>
              <a:ext uri="{FF2B5EF4-FFF2-40B4-BE49-F238E27FC236}">
                <a16:creationId xmlns:a16="http://schemas.microsoft.com/office/drawing/2014/main" id="{AA14CA19-6B07-BEBA-CBFC-686BF9362594}"/>
              </a:ext>
            </a:extLst>
          </p:cNvPr>
          <p:cNvSpPr/>
          <p:nvPr/>
        </p:nvSpPr>
        <p:spPr>
          <a:xfrm>
            <a:off x="3465809" y="4238872"/>
            <a:ext cx="451984" cy="457199"/>
          </a:xfrm>
          <a:prstGeom prst="flowChartOr">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16">
            <a:extLst>
              <a:ext uri="{FF2B5EF4-FFF2-40B4-BE49-F238E27FC236}">
                <a16:creationId xmlns:a16="http://schemas.microsoft.com/office/drawing/2014/main" id="{7AEA3223-0C5E-1493-7D18-FA9D87900528}"/>
              </a:ext>
            </a:extLst>
          </p:cNvPr>
          <p:cNvCxnSpPr>
            <a:cxnSpLocks/>
            <a:stCxn id="21" idx="3"/>
            <a:endCxn id="13" idx="2"/>
          </p:cNvCxnSpPr>
          <p:nvPr/>
        </p:nvCxnSpPr>
        <p:spPr>
          <a:xfrm flipV="1">
            <a:off x="2300416" y="4467472"/>
            <a:ext cx="1165393" cy="1147"/>
          </a:xfrm>
          <a:prstGeom prst="bent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C01DB1B-BA69-4BE8-9019-D65FF0A48672}"/>
              </a:ext>
            </a:extLst>
          </p:cNvPr>
          <p:cNvSpPr/>
          <p:nvPr/>
        </p:nvSpPr>
        <p:spPr>
          <a:xfrm>
            <a:off x="1162994" y="4404029"/>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4339A7F-595C-3257-3553-7DF6B6B1A1C8}"/>
              </a:ext>
            </a:extLst>
          </p:cNvPr>
          <p:cNvSpPr/>
          <p:nvPr/>
        </p:nvSpPr>
        <p:spPr>
          <a:xfrm>
            <a:off x="1162994" y="4404029"/>
            <a:ext cx="578692" cy="129179"/>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0EED611-B7BD-97EA-F36B-159DE55B4704}"/>
              </a:ext>
            </a:extLst>
          </p:cNvPr>
          <p:cNvSpPr txBox="1"/>
          <p:nvPr/>
        </p:nvSpPr>
        <p:spPr>
          <a:xfrm>
            <a:off x="1162994" y="4324740"/>
            <a:ext cx="512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RX</a:t>
            </a:r>
          </a:p>
        </p:txBody>
      </p:sp>
      <p:cxnSp>
        <p:nvCxnSpPr>
          <p:cNvPr id="29" name="Connector: Elbow 28">
            <a:extLst>
              <a:ext uri="{FF2B5EF4-FFF2-40B4-BE49-F238E27FC236}">
                <a16:creationId xmlns:a16="http://schemas.microsoft.com/office/drawing/2014/main" id="{8D94EFB5-6572-E072-3F7F-7997B3C355D7}"/>
              </a:ext>
            </a:extLst>
          </p:cNvPr>
          <p:cNvCxnSpPr>
            <a:cxnSpLocks/>
            <a:stCxn id="13" idx="6"/>
            <a:endCxn id="106" idx="1"/>
          </p:cNvCxnSpPr>
          <p:nvPr/>
        </p:nvCxnSpPr>
        <p:spPr>
          <a:xfrm>
            <a:off x="3917793" y="4467472"/>
            <a:ext cx="1004994" cy="1147"/>
          </a:xfrm>
          <a:prstGeom prst="bent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F3D9A8B-003B-7DC6-E07D-07CBA3FD1947}"/>
              </a:ext>
            </a:extLst>
          </p:cNvPr>
          <p:cNvCxnSpPr>
            <a:cxnSpLocks/>
            <a:stCxn id="97" idx="3"/>
            <a:endCxn id="13" idx="4"/>
          </p:cNvCxnSpPr>
          <p:nvPr/>
        </p:nvCxnSpPr>
        <p:spPr>
          <a:xfrm flipV="1">
            <a:off x="2430603" y="4696071"/>
            <a:ext cx="1261198" cy="307771"/>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Callout: Bent Line 8">
            <a:extLst>
              <a:ext uri="{FF2B5EF4-FFF2-40B4-BE49-F238E27FC236}">
                <a16:creationId xmlns:a16="http://schemas.microsoft.com/office/drawing/2014/main" id="{B101B1AB-3277-FF28-B9DF-204F6CE5F822}"/>
              </a:ext>
            </a:extLst>
          </p:cNvPr>
          <p:cNvSpPr/>
          <p:nvPr/>
        </p:nvSpPr>
        <p:spPr>
          <a:xfrm flipH="1">
            <a:off x="169560" y="2608197"/>
            <a:ext cx="1242750" cy="612648"/>
          </a:xfrm>
          <a:prstGeom prst="borderCallout2">
            <a:avLst>
              <a:gd name="adj1" fmla="val 18750"/>
              <a:gd name="adj2" fmla="val -8333"/>
              <a:gd name="adj3" fmla="val 18750"/>
              <a:gd name="adj4" fmla="val -16667"/>
              <a:gd name="adj5" fmla="val -10921"/>
              <a:gd name="adj6" fmla="val -58458"/>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Sealing</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Capability</a:t>
            </a:r>
          </a:p>
        </p:txBody>
      </p:sp>
      <p:sp>
        <p:nvSpPr>
          <p:cNvPr id="14" name="Callout: Bent Line 13">
            <a:extLst>
              <a:ext uri="{FF2B5EF4-FFF2-40B4-BE49-F238E27FC236}">
                <a16:creationId xmlns:a16="http://schemas.microsoft.com/office/drawing/2014/main" id="{24E8E219-F391-7C9F-DB77-983F8892C69A}"/>
              </a:ext>
            </a:extLst>
          </p:cNvPr>
          <p:cNvSpPr/>
          <p:nvPr/>
        </p:nvSpPr>
        <p:spPr>
          <a:xfrm flipH="1">
            <a:off x="2857518" y="2605998"/>
            <a:ext cx="1981430" cy="612648"/>
          </a:xfrm>
          <a:prstGeom prst="borderCallout2">
            <a:avLst>
              <a:gd name="adj1" fmla="val 18750"/>
              <a:gd name="adj2" fmla="val -8333"/>
              <a:gd name="adj3" fmla="val 18750"/>
              <a:gd name="adj4" fmla="val -16667"/>
              <a:gd name="adj5" fmla="val -103726"/>
              <a:gd name="adj6" fmla="val -28362"/>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Sealed Capability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(immutable, inert)</a:t>
            </a:r>
          </a:p>
        </p:txBody>
      </p:sp>
      <p:sp>
        <p:nvSpPr>
          <p:cNvPr id="15" name="Flowchart: Or 14">
            <a:extLst>
              <a:ext uri="{FF2B5EF4-FFF2-40B4-BE49-F238E27FC236}">
                <a16:creationId xmlns:a16="http://schemas.microsoft.com/office/drawing/2014/main" id="{C4097351-474A-8A2D-5097-673DCEC42404}"/>
              </a:ext>
            </a:extLst>
          </p:cNvPr>
          <p:cNvSpPr/>
          <p:nvPr/>
        </p:nvSpPr>
        <p:spPr>
          <a:xfrm>
            <a:off x="8279952" y="1499616"/>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Connector: Elbow 36">
            <a:extLst>
              <a:ext uri="{FF2B5EF4-FFF2-40B4-BE49-F238E27FC236}">
                <a16:creationId xmlns:a16="http://schemas.microsoft.com/office/drawing/2014/main" id="{0398C023-99AC-09A8-93C8-A95C22046E57}"/>
              </a:ext>
            </a:extLst>
          </p:cNvPr>
          <p:cNvCxnSpPr>
            <a:cxnSpLocks/>
            <a:stCxn id="28" idx="3"/>
            <a:endCxn id="15" idx="4"/>
          </p:cNvCxnSpPr>
          <p:nvPr/>
        </p:nvCxnSpPr>
        <p:spPr>
          <a:xfrm flipV="1">
            <a:off x="8123342" y="1956815"/>
            <a:ext cx="382602" cy="36991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 name="Graphic 40" descr="Sushi with solid fill">
            <a:extLst>
              <a:ext uri="{FF2B5EF4-FFF2-40B4-BE49-F238E27FC236}">
                <a16:creationId xmlns:a16="http://schemas.microsoft.com/office/drawing/2014/main" id="{E2985695-772D-AEC5-43B1-FC3503F24B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666141" y="3222610"/>
            <a:ext cx="457200" cy="457200"/>
          </a:xfrm>
          <a:prstGeom prst="rect">
            <a:avLst/>
          </a:prstGeom>
        </p:spPr>
      </p:pic>
      <p:sp>
        <p:nvSpPr>
          <p:cNvPr id="47" name="Flowchart: Or 46">
            <a:extLst>
              <a:ext uri="{FF2B5EF4-FFF2-40B4-BE49-F238E27FC236}">
                <a16:creationId xmlns:a16="http://schemas.microsoft.com/office/drawing/2014/main" id="{C6A806D9-D85F-AC45-B632-74D51AADE50F}"/>
              </a:ext>
            </a:extLst>
          </p:cNvPr>
          <p:cNvSpPr/>
          <p:nvPr/>
        </p:nvSpPr>
        <p:spPr>
          <a:xfrm>
            <a:off x="8279951" y="2671411"/>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Connector: Elbow 56">
            <a:extLst>
              <a:ext uri="{FF2B5EF4-FFF2-40B4-BE49-F238E27FC236}">
                <a16:creationId xmlns:a16="http://schemas.microsoft.com/office/drawing/2014/main" id="{F02EAF11-6DE2-F77F-4576-E63FA1E37264}"/>
              </a:ext>
            </a:extLst>
          </p:cNvPr>
          <p:cNvCxnSpPr>
            <a:cxnSpLocks/>
            <a:stCxn id="41" idx="3"/>
            <a:endCxn id="47" idx="4"/>
          </p:cNvCxnSpPr>
          <p:nvPr/>
        </p:nvCxnSpPr>
        <p:spPr>
          <a:xfrm flipV="1">
            <a:off x="8123341" y="3128610"/>
            <a:ext cx="382602" cy="3226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38553297-EF0D-8781-F27C-B03F6D6EAC08}"/>
              </a:ext>
            </a:extLst>
          </p:cNvPr>
          <p:cNvCxnSpPr>
            <a:cxnSpLocks/>
            <a:stCxn id="32" idx="3"/>
            <a:endCxn id="47" idx="2"/>
          </p:cNvCxnSpPr>
          <p:nvPr/>
        </p:nvCxnSpPr>
        <p:spPr>
          <a:xfrm>
            <a:off x="6058263" y="1728798"/>
            <a:ext cx="2221688" cy="117121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Multiplication Sign 86">
            <a:extLst>
              <a:ext uri="{FF2B5EF4-FFF2-40B4-BE49-F238E27FC236}">
                <a16:creationId xmlns:a16="http://schemas.microsoft.com/office/drawing/2014/main" id="{BD552E39-6641-425B-9970-9D16384D9777}"/>
              </a:ext>
            </a:extLst>
          </p:cNvPr>
          <p:cNvSpPr/>
          <p:nvPr/>
        </p:nvSpPr>
        <p:spPr>
          <a:xfrm>
            <a:off x="8336745" y="2710085"/>
            <a:ext cx="338396" cy="37839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Graphic 75" descr="Signature outline">
            <a:extLst>
              <a:ext uri="{FF2B5EF4-FFF2-40B4-BE49-F238E27FC236}">
                <a16:creationId xmlns:a16="http://schemas.microsoft.com/office/drawing/2014/main" id="{E2728742-F526-EA7A-2728-D540A7E267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935607" y="2020833"/>
            <a:ext cx="457201" cy="457201"/>
          </a:xfrm>
          <a:prstGeom prst="rect">
            <a:avLst/>
          </a:prstGeom>
        </p:spPr>
      </p:pic>
      <p:sp>
        <p:nvSpPr>
          <p:cNvPr id="91" name="Callout: Bent Line 90">
            <a:extLst>
              <a:ext uri="{FF2B5EF4-FFF2-40B4-BE49-F238E27FC236}">
                <a16:creationId xmlns:a16="http://schemas.microsoft.com/office/drawing/2014/main" id="{16A6FA17-E260-D535-49AA-CB4B317FF84A}"/>
              </a:ext>
            </a:extLst>
          </p:cNvPr>
          <p:cNvSpPr/>
          <p:nvPr/>
        </p:nvSpPr>
        <p:spPr>
          <a:xfrm flipH="1">
            <a:off x="5734097" y="2603117"/>
            <a:ext cx="1242750" cy="612648"/>
          </a:xfrm>
          <a:prstGeom prst="borderCallout2">
            <a:avLst>
              <a:gd name="adj1" fmla="val 18750"/>
              <a:gd name="adj2" fmla="val -8333"/>
              <a:gd name="adj3" fmla="val 18750"/>
              <a:gd name="adj4" fmla="val -16667"/>
              <a:gd name="adj5" fmla="val -10921"/>
              <a:gd name="adj6" fmla="val -58458"/>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Unsealing</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Capability</a:t>
            </a:r>
          </a:p>
        </p:txBody>
      </p:sp>
      <p:pic>
        <p:nvPicPr>
          <p:cNvPr id="97" name="Graphic 96" descr="Signature outline">
            <a:extLst>
              <a:ext uri="{FF2B5EF4-FFF2-40B4-BE49-F238E27FC236}">
                <a16:creationId xmlns:a16="http://schemas.microsoft.com/office/drawing/2014/main" id="{17CC64DC-8023-BDD0-7C36-C8C258C7384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973402" y="4775241"/>
            <a:ext cx="457201" cy="457201"/>
          </a:xfrm>
          <a:prstGeom prst="rect">
            <a:avLst/>
          </a:prstGeom>
        </p:spPr>
      </p:pic>
      <p:pic>
        <p:nvPicPr>
          <p:cNvPr id="105" name="Graphic 104" descr="Seal with solid fill">
            <a:extLst>
              <a:ext uri="{FF2B5EF4-FFF2-40B4-BE49-F238E27FC236}">
                <a16:creationId xmlns:a16="http://schemas.microsoft.com/office/drawing/2014/main" id="{05DEB3C3-6B80-E5CE-9F16-41C82713DC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267591" y="5271319"/>
            <a:ext cx="457200" cy="457200"/>
          </a:xfrm>
          <a:prstGeom prst="rect">
            <a:avLst/>
          </a:prstGeom>
        </p:spPr>
      </p:pic>
      <p:sp>
        <p:nvSpPr>
          <p:cNvPr id="145" name="TextBox 144">
            <a:extLst>
              <a:ext uri="{FF2B5EF4-FFF2-40B4-BE49-F238E27FC236}">
                <a16:creationId xmlns:a16="http://schemas.microsoft.com/office/drawing/2014/main" id="{1B425FC9-F3C0-1908-5E84-FBECEA61FE8C}"/>
              </a:ext>
            </a:extLst>
          </p:cNvPr>
          <p:cNvSpPr txBox="1"/>
          <p:nvPr/>
        </p:nvSpPr>
        <p:spPr>
          <a:xfrm>
            <a:off x="10224694" y="4283026"/>
            <a:ext cx="5501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PCC</a:t>
            </a:r>
          </a:p>
        </p:txBody>
      </p:sp>
      <p:sp>
        <p:nvSpPr>
          <p:cNvPr id="148" name="TextBox 147">
            <a:extLst>
              <a:ext uri="{FF2B5EF4-FFF2-40B4-BE49-F238E27FC236}">
                <a16:creationId xmlns:a16="http://schemas.microsoft.com/office/drawing/2014/main" id="{018CDB7A-02D0-8D36-9269-13D2D6FFF04D}"/>
              </a:ext>
            </a:extLst>
          </p:cNvPr>
          <p:cNvSpPr txBox="1"/>
          <p:nvPr/>
        </p:nvSpPr>
        <p:spPr>
          <a:xfrm>
            <a:off x="10266449" y="5321088"/>
            <a:ext cx="5084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IDC</a:t>
            </a:r>
          </a:p>
        </p:txBody>
      </p:sp>
      <p:sp>
        <p:nvSpPr>
          <p:cNvPr id="167" name="Callout: Bent Line 166">
            <a:extLst>
              <a:ext uri="{FF2B5EF4-FFF2-40B4-BE49-F238E27FC236}">
                <a16:creationId xmlns:a16="http://schemas.microsoft.com/office/drawing/2014/main" id="{B4654B19-9155-B42A-F22B-9686E79EDF61}"/>
              </a:ext>
            </a:extLst>
          </p:cNvPr>
          <p:cNvSpPr/>
          <p:nvPr/>
        </p:nvSpPr>
        <p:spPr>
          <a:xfrm>
            <a:off x="9931400" y="3222610"/>
            <a:ext cx="1943100" cy="612648"/>
          </a:xfrm>
          <a:prstGeom prst="borderCallout2">
            <a:avLst>
              <a:gd name="adj1" fmla="val 18750"/>
              <a:gd name="adj2" fmla="val -8333"/>
              <a:gd name="adj3" fmla="val 18750"/>
              <a:gd name="adj4" fmla="val -16667"/>
              <a:gd name="adj5" fmla="val -30960"/>
              <a:gd name="adj6" fmla="val -58458"/>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Seal and Unseal types must match</a:t>
            </a:r>
          </a:p>
        </p:txBody>
      </p:sp>
      <p:sp>
        <p:nvSpPr>
          <p:cNvPr id="196" name="Callout: Bent Line 195">
            <a:extLst>
              <a:ext uri="{FF2B5EF4-FFF2-40B4-BE49-F238E27FC236}">
                <a16:creationId xmlns:a16="http://schemas.microsoft.com/office/drawing/2014/main" id="{085212DF-ED72-ED06-4539-EC684A5B5CA9}"/>
              </a:ext>
            </a:extLst>
          </p:cNvPr>
          <p:cNvSpPr/>
          <p:nvPr/>
        </p:nvSpPr>
        <p:spPr>
          <a:xfrm>
            <a:off x="8411633" y="5895155"/>
            <a:ext cx="2312968" cy="612648"/>
          </a:xfrm>
          <a:prstGeom prst="borderCallout2">
            <a:avLst>
              <a:gd name="adj1" fmla="val 18750"/>
              <a:gd name="adj2" fmla="val -8333"/>
              <a:gd name="adj3" fmla="val 18750"/>
              <a:gd name="adj4" fmla="val -16667"/>
              <a:gd name="adj5" fmla="val -102823"/>
              <a:gd name="adj6" fmla="val -40585"/>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Unseal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and jump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 equal-seal pair</a:t>
            </a:r>
          </a:p>
        </p:txBody>
      </p:sp>
      <p:sp>
        <p:nvSpPr>
          <p:cNvPr id="197" name="Callout: Bent Line 196">
            <a:extLst>
              <a:ext uri="{FF2B5EF4-FFF2-40B4-BE49-F238E27FC236}">
                <a16:creationId xmlns:a16="http://schemas.microsoft.com/office/drawing/2014/main" id="{D0AB6040-E722-3265-F07C-AA4769E5C1E1}"/>
              </a:ext>
            </a:extLst>
          </p:cNvPr>
          <p:cNvSpPr/>
          <p:nvPr/>
        </p:nvSpPr>
        <p:spPr>
          <a:xfrm flipH="1">
            <a:off x="1894228" y="5974481"/>
            <a:ext cx="2110185" cy="612648"/>
          </a:xfrm>
          <a:prstGeom prst="borderCallout2">
            <a:avLst>
              <a:gd name="adj1" fmla="val 18750"/>
              <a:gd name="adj2" fmla="val -8333"/>
              <a:gd name="adj3" fmla="val 18750"/>
              <a:gd name="adj4" fmla="val -16667"/>
              <a:gd name="adj5" fmla="val -47915"/>
              <a:gd name="adj6" fmla="val -42356"/>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RX, RW capabilities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under same seal</a:t>
            </a:r>
          </a:p>
        </p:txBody>
      </p:sp>
    </p:spTree>
    <p:extLst>
      <p:ext uri="{BB962C8B-B14F-4D97-AF65-F5344CB8AC3E}">
        <p14:creationId xmlns:p14="http://schemas.microsoft.com/office/powerpoint/2010/main" val="384996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3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3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3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3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9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1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1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2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2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2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1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2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2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2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40"/>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4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4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81" grpId="0" animBg="1"/>
      <p:bldP spid="83" grpId="0" animBg="1"/>
      <p:bldP spid="95" grpId="0"/>
      <p:bldP spid="99" grpId="0"/>
      <p:bldP spid="7" grpId="0" animBg="1"/>
      <p:bldP spid="94" grpId="0" animBg="1"/>
      <p:bldP spid="96" grpId="0" animBg="1"/>
      <p:bldP spid="102" grpId="0"/>
      <p:bldP spid="104" grpId="0" animBg="1"/>
      <p:bldP spid="106" grpId="0" animBg="1"/>
      <p:bldP spid="110" grpId="0"/>
      <p:bldP spid="120" grpId="0" animBg="1"/>
      <p:bldP spid="122" grpId="0" animBg="1"/>
      <p:bldP spid="124" grpId="0"/>
      <p:bldP spid="126" grpId="0" animBg="1"/>
      <p:bldP spid="127" grpId="0" animBg="1"/>
      <p:bldP spid="128" grpId="0"/>
      <p:bldP spid="129" grpId="0" animBg="1"/>
      <p:bldP spid="131" grpId="0" animBg="1"/>
      <p:bldP spid="134" grpId="0" animBg="1"/>
      <p:bldP spid="136" grpId="0"/>
      <p:bldP spid="13" grpId="0" animBg="1"/>
      <p:bldP spid="21" grpId="0" animBg="1"/>
      <p:bldP spid="22" grpId="0" animBg="1"/>
      <p:bldP spid="26" grpId="0"/>
      <p:bldP spid="9" grpId="0" animBg="1"/>
      <p:bldP spid="14" grpId="0" animBg="1"/>
      <p:bldP spid="15" grpId="0" animBg="1"/>
      <p:bldP spid="47" grpId="0" animBg="1"/>
      <p:bldP spid="87" grpId="0" animBg="1"/>
      <p:bldP spid="91" grpId="0" animBg="1"/>
      <p:bldP spid="145" grpId="0"/>
      <p:bldP spid="148" grpId="0"/>
      <p:bldP spid="167" grpId="0" animBg="1"/>
      <p:bldP spid="196" grpId="0" animBg="1"/>
      <p:bldP spid="19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037253A3-2FD7-45B6-A5D1-998D8904FFA1}"/>
              </a:ext>
            </a:extLst>
          </p:cNvPr>
          <p:cNvSpPr>
            <a:spLocks noGrp="1"/>
          </p:cNvSpPr>
          <p:nvPr>
            <p:ph sz="quarter" idx="13"/>
          </p:nvPr>
        </p:nvSpPr>
        <p:spPr>
          <a:xfrm>
            <a:off x="558800" y="910383"/>
            <a:ext cx="11074400" cy="1217016"/>
          </a:xfrm>
        </p:spPr>
        <p:txBody>
          <a:bodyPr anchor="ctr">
            <a:normAutofit lnSpcReduction="10000"/>
          </a:bodyPr>
          <a:lstStyle/>
          <a:p>
            <a:r>
              <a:rPr lang="en-US"/>
              <a:t>Sealing and Explicit Unsealing:</a:t>
            </a:r>
          </a:p>
          <a:p>
            <a:pPr lvl="1"/>
            <a:r>
              <a:rPr lang="en-US"/>
              <a:t>Sealed capabilities’ authority cannot be exercised until unsealed</a:t>
            </a:r>
          </a:p>
          <a:p>
            <a:pPr lvl="1"/>
            <a:r>
              <a:rPr lang="en-US"/>
              <a:t>Seals come in multiple types; must have appropriate </a:t>
            </a:r>
            <a:r>
              <a:rPr lang="en-US" i="1"/>
              <a:t>type</a:t>
            </a:r>
            <a:r>
              <a:rPr lang="en-US"/>
              <a:t>-capability to seal and/or unseal</a:t>
            </a:r>
          </a:p>
          <a:p>
            <a:pPr lvl="1"/>
            <a:r>
              <a:rPr lang="en-US"/>
              <a:t>Intended uses include RTTI checks and for inter-compartment references</a:t>
            </a:r>
          </a:p>
        </p:txBody>
      </p:sp>
      <p:sp>
        <p:nvSpPr>
          <p:cNvPr id="2" name="Slide Number Placeholder 1">
            <a:extLst>
              <a:ext uri="{FF2B5EF4-FFF2-40B4-BE49-F238E27FC236}">
                <a16:creationId xmlns:a16="http://schemas.microsoft.com/office/drawing/2014/main" id="{460FD5B3-3F4D-4289-9323-BE5B5636E75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74</a:t>
            </a:fld>
            <a:endParaRPr lang="en-US">
              <a:solidFill>
                <a:prstClr val="white">
                  <a:lumMod val="50000"/>
                </a:prstClr>
              </a:solidFill>
            </a:endParaRPr>
          </a:p>
        </p:txBody>
      </p:sp>
      <p:sp>
        <p:nvSpPr>
          <p:cNvPr id="4" name="Title 3">
            <a:extLst>
              <a:ext uri="{FF2B5EF4-FFF2-40B4-BE49-F238E27FC236}">
                <a16:creationId xmlns:a16="http://schemas.microsoft.com/office/drawing/2014/main" id="{98C1CD4F-62A1-48AD-93ED-DD0F008AC39E}"/>
              </a:ext>
            </a:extLst>
          </p:cNvPr>
          <p:cNvSpPr>
            <a:spLocks noGrp="1"/>
          </p:cNvSpPr>
          <p:nvPr>
            <p:ph type="ctrTitle"/>
          </p:nvPr>
        </p:nvSpPr>
        <p:spPr/>
        <p:txBody>
          <a:bodyPr>
            <a:normAutofit fontScale="90000"/>
          </a:bodyPr>
          <a:lstStyle/>
          <a:p>
            <a:r>
              <a:rPr lang="en-US"/>
              <a:t>Advanced Topics</a:t>
            </a:r>
            <a:br>
              <a:rPr lang="en-US"/>
            </a:br>
            <a:r>
              <a:rPr lang="en-US"/>
              <a:t>Sealed and Sentry Capabilities</a:t>
            </a:r>
          </a:p>
        </p:txBody>
      </p:sp>
      <p:sp>
        <p:nvSpPr>
          <p:cNvPr id="6" name="Rectangle 5">
            <a:extLst>
              <a:ext uri="{FF2B5EF4-FFF2-40B4-BE49-F238E27FC236}">
                <a16:creationId xmlns:a16="http://schemas.microsoft.com/office/drawing/2014/main" id="{3A367E35-323D-4D78-B63E-180B85C5C22F}"/>
              </a:ext>
            </a:extLst>
          </p:cNvPr>
          <p:cNvSpPr/>
          <p:nvPr/>
        </p:nvSpPr>
        <p:spPr>
          <a:xfrm>
            <a:off x="2636972" y="2301571"/>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8" name="Rectangle 7">
            <a:extLst>
              <a:ext uri="{FF2B5EF4-FFF2-40B4-BE49-F238E27FC236}">
                <a16:creationId xmlns:a16="http://schemas.microsoft.com/office/drawing/2014/main" id="{B14F68AD-9D67-410D-B786-C2BBF7AA77C1}"/>
              </a:ext>
            </a:extLst>
          </p:cNvPr>
          <p:cNvSpPr/>
          <p:nvPr/>
        </p:nvSpPr>
        <p:spPr>
          <a:xfrm>
            <a:off x="2636972" y="2301570"/>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pic>
        <p:nvPicPr>
          <p:cNvPr id="20" name="Graphic 19" descr="Key with solid fill">
            <a:extLst>
              <a:ext uri="{FF2B5EF4-FFF2-40B4-BE49-F238E27FC236}">
                <a16:creationId xmlns:a16="http://schemas.microsoft.com/office/drawing/2014/main" id="{01547534-F863-4D8B-B953-A509F71E60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3823" y="2531863"/>
            <a:ext cx="457200" cy="457200"/>
          </a:xfrm>
          <a:prstGeom prst="rect">
            <a:avLst/>
          </a:prstGeom>
        </p:spPr>
      </p:pic>
      <p:sp>
        <p:nvSpPr>
          <p:cNvPr id="23" name="TextBox 22">
            <a:extLst>
              <a:ext uri="{FF2B5EF4-FFF2-40B4-BE49-F238E27FC236}">
                <a16:creationId xmlns:a16="http://schemas.microsoft.com/office/drawing/2014/main" id="{00282A56-C5A7-4BDD-A366-43D1CB55000D}"/>
              </a:ext>
            </a:extLst>
          </p:cNvPr>
          <p:cNvSpPr txBox="1"/>
          <p:nvPr/>
        </p:nvSpPr>
        <p:spPr>
          <a:xfrm>
            <a:off x="558801" y="1059543"/>
            <a:ext cx="184731" cy="369332"/>
          </a:xfrm>
          <a:prstGeom prst="rect">
            <a:avLst/>
          </a:prstGeom>
          <a:noFill/>
        </p:spPr>
        <p:txBody>
          <a:bodyPr wrap="none" rtlCol="0">
            <a:spAutoFit/>
          </a:bodyPr>
          <a:lstStyle/>
          <a:p>
            <a:endParaRPr lang="en-US"/>
          </a:p>
        </p:txBody>
      </p:sp>
      <p:pic>
        <p:nvPicPr>
          <p:cNvPr id="28" name="Graphic 27" descr="Key outline">
            <a:extLst>
              <a:ext uri="{FF2B5EF4-FFF2-40B4-BE49-F238E27FC236}">
                <a16:creationId xmlns:a16="http://schemas.microsoft.com/office/drawing/2014/main" id="{6DFFBE55-E0EF-459C-B7D4-D9ADC58057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3823" y="2137562"/>
            <a:ext cx="457201" cy="457201"/>
          </a:xfrm>
          <a:prstGeom prst="rect">
            <a:avLst/>
          </a:prstGeom>
        </p:spPr>
      </p:pic>
      <p:sp>
        <p:nvSpPr>
          <p:cNvPr id="32" name="Rectangle 31">
            <a:extLst>
              <a:ext uri="{FF2B5EF4-FFF2-40B4-BE49-F238E27FC236}">
                <a16:creationId xmlns:a16="http://schemas.microsoft.com/office/drawing/2014/main" id="{65EF7603-FC12-4873-8581-D5240A578167}"/>
              </a:ext>
            </a:extLst>
          </p:cNvPr>
          <p:cNvSpPr/>
          <p:nvPr/>
        </p:nvSpPr>
        <p:spPr>
          <a:xfrm>
            <a:off x="5329327" y="2301572"/>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34" name="Rectangle 33">
            <a:extLst>
              <a:ext uri="{FF2B5EF4-FFF2-40B4-BE49-F238E27FC236}">
                <a16:creationId xmlns:a16="http://schemas.microsoft.com/office/drawing/2014/main" id="{6DD569C5-79C5-4E3B-8687-7E8D7502B9B1}"/>
              </a:ext>
            </a:extLst>
          </p:cNvPr>
          <p:cNvSpPr/>
          <p:nvPr/>
        </p:nvSpPr>
        <p:spPr>
          <a:xfrm>
            <a:off x="5329327" y="2301571"/>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pic>
        <p:nvPicPr>
          <p:cNvPr id="30" name="Graphic 29" descr="Lock outline">
            <a:extLst>
              <a:ext uri="{FF2B5EF4-FFF2-40B4-BE49-F238E27FC236}">
                <a16:creationId xmlns:a16="http://schemas.microsoft.com/office/drawing/2014/main" id="{EF89B3B6-C711-4202-8AF3-0B02670879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6328" y="2100772"/>
            <a:ext cx="457201" cy="457201"/>
          </a:xfrm>
          <a:prstGeom prst="rect">
            <a:avLst/>
          </a:prstGeom>
        </p:spPr>
      </p:pic>
      <p:cxnSp>
        <p:nvCxnSpPr>
          <p:cNvPr id="44" name="Connector: Elbow 43">
            <a:extLst>
              <a:ext uri="{FF2B5EF4-FFF2-40B4-BE49-F238E27FC236}">
                <a16:creationId xmlns:a16="http://schemas.microsoft.com/office/drawing/2014/main" id="{B34C2D06-8932-4807-BCFF-CD41E6A5EF07}"/>
              </a:ext>
            </a:extLst>
          </p:cNvPr>
          <p:cNvCxnSpPr>
            <a:cxnSpLocks/>
            <a:stCxn id="6" idx="3"/>
            <a:endCxn id="7" idx="2"/>
          </p:cNvCxnSpPr>
          <p:nvPr/>
        </p:nvCxnSpPr>
        <p:spPr>
          <a:xfrm>
            <a:off x="3774394" y="2366161"/>
            <a:ext cx="558216" cy="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30D9C0BA-4BB3-460C-9970-B352EAE86DD3}"/>
              </a:ext>
            </a:extLst>
          </p:cNvPr>
          <p:cNvCxnSpPr>
            <a:cxnSpLocks/>
            <a:stCxn id="7" idx="6"/>
            <a:endCxn id="34" idx="1"/>
          </p:cNvCxnSpPr>
          <p:nvPr/>
        </p:nvCxnSpPr>
        <p:spPr>
          <a:xfrm flipV="1">
            <a:off x="4784594" y="2366161"/>
            <a:ext cx="544733" cy="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F39D7C81-5C72-4A4A-932B-29B5354804B6}"/>
              </a:ext>
            </a:extLst>
          </p:cNvPr>
          <p:cNvCxnSpPr>
            <a:cxnSpLocks/>
            <a:stCxn id="32" idx="3"/>
            <a:endCxn id="28" idx="1"/>
          </p:cNvCxnSpPr>
          <p:nvPr/>
        </p:nvCxnSpPr>
        <p:spPr>
          <a:xfrm>
            <a:off x="6466749" y="2366162"/>
            <a:ext cx="337074"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265A1849-8FBF-424C-9467-B62B0D554564}"/>
              </a:ext>
            </a:extLst>
          </p:cNvPr>
          <p:cNvCxnSpPr>
            <a:cxnSpLocks/>
            <a:stCxn id="32" idx="3"/>
            <a:endCxn id="20" idx="1"/>
          </p:cNvCxnSpPr>
          <p:nvPr/>
        </p:nvCxnSpPr>
        <p:spPr>
          <a:xfrm>
            <a:off x="6466749" y="2366162"/>
            <a:ext cx="337074" cy="39430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FE99009D-954D-4D62-A4BE-9F2D476EDD6C}"/>
              </a:ext>
            </a:extLst>
          </p:cNvPr>
          <p:cNvSpPr/>
          <p:nvPr/>
        </p:nvSpPr>
        <p:spPr>
          <a:xfrm>
            <a:off x="7599420" y="2302099"/>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83" name="Rectangle 82">
            <a:extLst>
              <a:ext uri="{FF2B5EF4-FFF2-40B4-BE49-F238E27FC236}">
                <a16:creationId xmlns:a16="http://schemas.microsoft.com/office/drawing/2014/main" id="{5F4B78B7-F8F1-4E47-9401-DDE4EB8CB1D9}"/>
              </a:ext>
            </a:extLst>
          </p:cNvPr>
          <p:cNvSpPr/>
          <p:nvPr/>
        </p:nvSpPr>
        <p:spPr>
          <a:xfrm>
            <a:off x="7599420" y="2302098"/>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cxnSp>
        <p:nvCxnSpPr>
          <p:cNvPr id="85" name="Connector: Elbow 84">
            <a:extLst>
              <a:ext uri="{FF2B5EF4-FFF2-40B4-BE49-F238E27FC236}">
                <a16:creationId xmlns:a16="http://schemas.microsoft.com/office/drawing/2014/main" id="{F0A40EDD-E778-456A-A568-B15D320E88F0}"/>
              </a:ext>
            </a:extLst>
          </p:cNvPr>
          <p:cNvCxnSpPr>
            <a:stCxn id="28" idx="3"/>
            <a:endCxn id="83" idx="1"/>
          </p:cNvCxnSpPr>
          <p:nvPr/>
        </p:nvCxnSpPr>
        <p:spPr>
          <a:xfrm>
            <a:off x="7261024" y="2366163"/>
            <a:ext cx="338396" cy="52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Multiplication Sign 86">
            <a:extLst>
              <a:ext uri="{FF2B5EF4-FFF2-40B4-BE49-F238E27FC236}">
                <a16:creationId xmlns:a16="http://schemas.microsoft.com/office/drawing/2014/main" id="{BD552E39-6641-425B-9970-9D16384D9777}"/>
              </a:ext>
            </a:extLst>
          </p:cNvPr>
          <p:cNvSpPr/>
          <p:nvPr/>
        </p:nvSpPr>
        <p:spPr>
          <a:xfrm>
            <a:off x="7228995" y="2557185"/>
            <a:ext cx="338396" cy="37839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ontent Placeholder 2">
            <a:extLst>
              <a:ext uri="{FF2B5EF4-FFF2-40B4-BE49-F238E27FC236}">
                <a16:creationId xmlns:a16="http://schemas.microsoft.com/office/drawing/2014/main" id="{8D0B8826-3808-4248-89BC-19ED02E6A403}"/>
              </a:ext>
            </a:extLst>
          </p:cNvPr>
          <p:cNvSpPr txBox="1">
            <a:spLocks/>
          </p:cNvSpPr>
          <p:nvPr/>
        </p:nvSpPr>
        <p:spPr>
          <a:xfrm>
            <a:off x="562730" y="4847666"/>
            <a:ext cx="11222869" cy="1531363"/>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CHERI also defines some flavors of “sentry” (“sealed entry”) capabilities which unseal in jumps:</a:t>
            </a:r>
          </a:p>
          <a:p>
            <a:pPr lvl="1"/>
            <a:r>
              <a:rPr lang="en-US"/>
              <a:t>Single capability, becomes PCC when unsealed – useful for function entry, return addresses</a:t>
            </a:r>
          </a:p>
          <a:p>
            <a:pPr lvl="1"/>
            <a:r>
              <a:rPr lang="en-US"/>
              <a:t>Pointer to PCC, becomes IDC when unsealed, PCC loaded from target – “pointer to intrusive </a:t>
            </a:r>
            <a:r>
              <a:rPr lang="en-US" err="1"/>
              <a:t>vtable</a:t>
            </a:r>
            <a:r>
              <a:rPr lang="en-US"/>
              <a:t>”</a:t>
            </a:r>
          </a:p>
          <a:p>
            <a:pPr lvl="1"/>
            <a:r>
              <a:rPr lang="en-US"/>
              <a:t>Pointer to pair, PCC and IDC loaded – “proxy for method and instance”</a:t>
            </a:r>
          </a:p>
        </p:txBody>
      </p:sp>
      <p:sp>
        <p:nvSpPr>
          <p:cNvPr id="93" name="TextBox 92">
            <a:extLst>
              <a:ext uri="{FF2B5EF4-FFF2-40B4-BE49-F238E27FC236}">
                <a16:creationId xmlns:a16="http://schemas.microsoft.com/office/drawing/2014/main" id="{D0A1D3B5-AE3E-414A-B876-1D12C4B070B9}"/>
              </a:ext>
            </a:extLst>
          </p:cNvPr>
          <p:cNvSpPr txBox="1"/>
          <p:nvPr/>
        </p:nvSpPr>
        <p:spPr>
          <a:xfrm>
            <a:off x="2658264" y="2233135"/>
            <a:ext cx="512184" cy="276999"/>
          </a:xfrm>
          <a:prstGeom prst="rect">
            <a:avLst/>
          </a:prstGeom>
          <a:noFill/>
        </p:spPr>
        <p:txBody>
          <a:bodyPr wrap="square" rtlCol="0">
            <a:spAutoFit/>
          </a:bodyPr>
          <a:lstStyle/>
          <a:p>
            <a:r>
              <a:rPr lang="en-US" sz="1200"/>
              <a:t>RW</a:t>
            </a:r>
          </a:p>
        </p:txBody>
      </p:sp>
      <p:sp>
        <p:nvSpPr>
          <p:cNvPr id="95" name="TextBox 94">
            <a:extLst>
              <a:ext uri="{FF2B5EF4-FFF2-40B4-BE49-F238E27FC236}">
                <a16:creationId xmlns:a16="http://schemas.microsoft.com/office/drawing/2014/main" id="{9AEA997E-1F3C-4DF1-97AC-2B12184D0E37}"/>
              </a:ext>
            </a:extLst>
          </p:cNvPr>
          <p:cNvSpPr txBox="1"/>
          <p:nvPr/>
        </p:nvSpPr>
        <p:spPr>
          <a:xfrm>
            <a:off x="5359254" y="2216932"/>
            <a:ext cx="512184" cy="276999"/>
          </a:xfrm>
          <a:prstGeom prst="rect">
            <a:avLst/>
          </a:prstGeom>
          <a:noFill/>
        </p:spPr>
        <p:txBody>
          <a:bodyPr wrap="square" rtlCol="0">
            <a:spAutoFit/>
          </a:bodyPr>
          <a:lstStyle/>
          <a:p>
            <a:r>
              <a:rPr lang="en-US" sz="1200"/>
              <a:t>RW</a:t>
            </a:r>
          </a:p>
        </p:txBody>
      </p:sp>
      <p:sp>
        <p:nvSpPr>
          <p:cNvPr id="99" name="TextBox 98">
            <a:extLst>
              <a:ext uri="{FF2B5EF4-FFF2-40B4-BE49-F238E27FC236}">
                <a16:creationId xmlns:a16="http://schemas.microsoft.com/office/drawing/2014/main" id="{B80B9FE3-79C3-4F96-8939-16E0258ED4AD}"/>
              </a:ext>
            </a:extLst>
          </p:cNvPr>
          <p:cNvSpPr txBox="1"/>
          <p:nvPr/>
        </p:nvSpPr>
        <p:spPr>
          <a:xfrm>
            <a:off x="7629406" y="2216932"/>
            <a:ext cx="512184" cy="276999"/>
          </a:xfrm>
          <a:prstGeom prst="rect">
            <a:avLst/>
          </a:prstGeom>
          <a:noFill/>
        </p:spPr>
        <p:txBody>
          <a:bodyPr wrap="square" rtlCol="0">
            <a:spAutoFit/>
          </a:bodyPr>
          <a:lstStyle/>
          <a:p>
            <a:r>
              <a:rPr lang="en-US" sz="1200"/>
              <a:t>RW</a:t>
            </a:r>
          </a:p>
        </p:txBody>
      </p:sp>
      <p:sp>
        <p:nvSpPr>
          <p:cNvPr id="7" name="Flowchart: Or 6">
            <a:extLst>
              <a:ext uri="{FF2B5EF4-FFF2-40B4-BE49-F238E27FC236}">
                <a16:creationId xmlns:a16="http://schemas.microsoft.com/office/drawing/2014/main" id="{A9C42EF5-83A3-69D8-649F-D8DE019ED553}"/>
              </a:ext>
            </a:extLst>
          </p:cNvPr>
          <p:cNvSpPr/>
          <p:nvPr/>
        </p:nvSpPr>
        <p:spPr>
          <a:xfrm>
            <a:off x="4332610" y="2137564"/>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Seal outline">
            <a:extLst>
              <a:ext uri="{FF2B5EF4-FFF2-40B4-BE49-F238E27FC236}">
                <a16:creationId xmlns:a16="http://schemas.microsoft.com/office/drawing/2014/main" id="{4C4975F2-1132-A828-B956-6D280CCD58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0262" y="2684593"/>
            <a:ext cx="457200" cy="457200"/>
          </a:xfrm>
          <a:prstGeom prst="rect">
            <a:avLst/>
          </a:prstGeom>
        </p:spPr>
      </p:pic>
      <p:cxnSp>
        <p:nvCxnSpPr>
          <p:cNvPr id="25" name="Connector: Elbow 24">
            <a:extLst>
              <a:ext uri="{FF2B5EF4-FFF2-40B4-BE49-F238E27FC236}">
                <a16:creationId xmlns:a16="http://schemas.microsoft.com/office/drawing/2014/main" id="{8B0D081C-37B0-3F67-B0AE-B5DA70023BF2}"/>
              </a:ext>
            </a:extLst>
          </p:cNvPr>
          <p:cNvCxnSpPr>
            <a:stCxn id="10" idx="3"/>
            <a:endCxn id="7" idx="4"/>
          </p:cNvCxnSpPr>
          <p:nvPr/>
        </p:nvCxnSpPr>
        <p:spPr>
          <a:xfrm flipV="1">
            <a:off x="3767462" y="2594763"/>
            <a:ext cx="791140" cy="31843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12D3168A-F395-4EB1-0F5C-600F9C64E914}"/>
              </a:ext>
            </a:extLst>
          </p:cNvPr>
          <p:cNvSpPr/>
          <p:nvPr/>
        </p:nvSpPr>
        <p:spPr>
          <a:xfrm>
            <a:off x="5362581" y="4104422"/>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96" name="Rectangle 95">
            <a:extLst>
              <a:ext uri="{FF2B5EF4-FFF2-40B4-BE49-F238E27FC236}">
                <a16:creationId xmlns:a16="http://schemas.microsoft.com/office/drawing/2014/main" id="{AE6BFD67-68B9-7BF8-3B29-DE840B7B27C6}"/>
              </a:ext>
            </a:extLst>
          </p:cNvPr>
          <p:cNvSpPr/>
          <p:nvPr/>
        </p:nvSpPr>
        <p:spPr>
          <a:xfrm>
            <a:off x="5362581" y="4104421"/>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pic>
        <p:nvPicPr>
          <p:cNvPr id="98" name="Graphic 97" descr="Lock with solid fill">
            <a:extLst>
              <a:ext uri="{FF2B5EF4-FFF2-40B4-BE49-F238E27FC236}">
                <a16:creationId xmlns:a16="http://schemas.microsoft.com/office/drawing/2014/main" id="{5D73213F-0920-A616-7F90-16D4BD999E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08395" y="3868777"/>
            <a:ext cx="457201" cy="457201"/>
          </a:xfrm>
          <a:prstGeom prst="rect">
            <a:avLst/>
          </a:prstGeom>
        </p:spPr>
      </p:pic>
      <p:cxnSp>
        <p:nvCxnSpPr>
          <p:cNvPr id="100" name="Connector: Elbow 99">
            <a:extLst>
              <a:ext uri="{FF2B5EF4-FFF2-40B4-BE49-F238E27FC236}">
                <a16:creationId xmlns:a16="http://schemas.microsoft.com/office/drawing/2014/main" id="{BFC5833F-1291-7450-8C26-20BF28A6E82C}"/>
              </a:ext>
            </a:extLst>
          </p:cNvPr>
          <p:cNvCxnSpPr>
            <a:cxnSpLocks/>
            <a:stCxn id="129" idx="6"/>
            <a:endCxn id="96" idx="1"/>
          </p:cNvCxnSpPr>
          <p:nvPr/>
        </p:nvCxnSpPr>
        <p:spPr>
          <a:xfrm>
            <a:off x="4791984" y="4168321"/>
            <a:ext cx="570597" cy="69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BFB8C3D4-C8A7-9E3C-3003-6604695624F0}"/>
              </a:ext>
            </a:extLst>
          </p:cNvPr>
          <p:cNvSpPr txBox="1"/>
          <p:nvPr/>
        </p:nvSpPr>
        <p:spPr>
          <a:xfrm>
            <a:off x="5395835" y="4016479"/>
            <a:ext cx="512184" cy="276999"/>
          </a:xfrm>
          <a:prstGeom prst="rect">
            <a:avLst/>
          </a:prstGeom>
          <a:noFill/>
        </p:spPr>
        <p:txBody>
          <a:bodyPr wrap="square" rtlCol="0">
            <a:spAutoFit/>
          </a:bodyPr>
          <a:lstStyle/>
          <a:p>
            <a:r>
              <a:rPr lang="en-US" sz="1200"/>
              <a:t>RW</a:t>
            </a:r>
          </a:p>
        </p:txBody>
      </p:sp>
      <p:sp>
        <p:nvSpPr>
          <p:cNvPr id="104" name="Rectangle 103">
            <a:extLst>
              <a:ext uri="{FF2B5EF4-FFF2-40B4-BE49-F238E27FC236}">
                <a16:creationId xmlns:a16="http://schemas.microsoft.com/office/drawing/2014/main" id="{33BDB037-8659-42BC-2420-05B60AD7DAB9}"/>
              </a:ext>
            </a:extLst>
          </p:cNvPr>
          <p:cNvSpPr/>
          <p:nvPr/>
        </p:nvSpPr>
        <p:spPr>
          <a:xfrm>
            <a:off x="5362581" y="3721913"/>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106" name="Rectangle 105">
            <a:extLst>
              <a:ext uri="{FF2B5EF4-FFF2-40B4-BE49-F238E27FC236}">
                <a16:creationId xmlns:a16="http://schemas.microsoft.com/office/drawing/2014/main" id="{5C5C00E0-AE33-85FC-05BA-129D1ABF0368}"/>
              </a:ext>
            </a:extLst>
          </p:cNvPr>
          <p:cNvSpPr/>
          <p:nvPr/>
        </p:nvSpPr>
        <p:spPr>
          <a:xfrm>
            <a:off x="5360051" y="3721912"/>
            <a:ext cx="578692" cy="129179"/>
          </a:xfrm>
          <a:prstGeom prst="rect">
            <a:avLst/>
          </a:prstGeom>
          <a:solidFill>
            <a:schemeClr val="accent2">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pic>
        <p:nvPicPr>
          <p:cNvPr id="108" name="Graphic 107" descr="Lock with solid fill">
            <a:extLst>
              <a:ext uri="{FF2B5EF4-FFF2-40B4-BE49-F238E27FC236}">
                <a16:creationId xmlns:a16="http://schemas.microsoft.com/office/drawing/2014/main" id="{6CC9595F-EA3C-67AE-EFD6-997DD55DF4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10143" y="3486781"/>
            <a:ext cx="457201" cy="457201"/>
          </a:xfrm>
          <a:prstGeom prst="rect">
            <a:avLst/>
          </a:prstGeom>
        </p:spPr>
      </p:pic>
      <p:sp>
        <p:nvSpPr>
          <p:cNvPr id="110" name="TextBox 109">
            <a:extLst>
              <a:ext uri="{FF2B5EF4-FFF2-40B4-BE49-F238E27FC236}">
                <a16:creationId xmlns:a16="http://schemas.microsoft.com/office/drawing/2014/main" id="{92DB5EAE-43E2-231E-9676-19C84AC4122A}"/>
              </a:ext>
            </a:extLst>
          </p:cNvPr>
          <p:cNvSpPr txBox="1"/>
          <p:nvPr/>
        </p:nvSpPr>
        <p:spPr>
          <a:xfrm>
            <a:off x="5395835" y="3633970"/>
            <a:ext cx="512184" cy="276999"/>
          </a:xfrm>
          <a:prstGeom prst="rect">
            <a:avLst/>
          </a:prstGeom>
          <a:noFill/>
        </p:spPr>
        <p:txBody>
          <a:bodyPr wrap="square" rtlCol="0">
            <a:spAutoFit/>
          </a:bodyPr>
          <a:lstStyle/>
          <a:p>
            <a:r>
              <a:rPr lang="en-US" sz="1200"/>
              <a:t>X</a:t>
            </a:r>
          </a:p>
        </p:txBody>
      </p:sp>
      <p:pic>
        <p:nvPicPr>
          <p:cNvPr id="112" name="Graphic 111" descr="Speaker phone with solid fill">
            <a:extLst>
              <a:ext uri="{FF2B5EF4-FFF2-40B4-BE49-F238E27FC236}">
                <a16:creationId xmlns:a16="http://schemas.microsoft.com/office/drawing/2014/main" id="{0CBAB57A-9595-474F-6D3F-2582BA5FFC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37077" y="3940411"/>
            <a:ext cx="457200" cy="457200"/>
          </a:xfrm>
          <a:prstGeom prst="rect">
            <a:avLst/>
          </a:prstGeom>
        </p:spPr>
      </p:pic>
      <p:cxnSp>
        <p:nvCxnSpPr>
          <p:cNvPr id="114" name="Connector: Elbow 113">
            <a:extLst>
              <a:ext uri="{FF2B5EF4-FFF2-40B4-BE49-F238E27FC236}">
                <a16:creationId xmlns:a16="http://schemas.microsoft.com/office/drawing/2014/main" id="{3C81F182-EAA4-C194-E928-C1B2D53301BC}"/>
              </a:ext>
            </a:extLst>
          </p:cNvPr>
          <p:cNvCxnSpPr>
            <a:cxnSpLocks/>
            <a:stCxn id="94" idx="3"/>
            <a:endCxn id="112" idx="1"/>
          </p:cNvCxnSpPr>
          <p:nvPr/>
        </p:nvCxnSpPr>
        <p:spPr>
          <a:xfrm flipV="1">
            <a:off x="6500003" y="4169011"/>
            <a:ext cx="337074"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F7BB4C15-9FA8-F9FA-6579-164C177F6AF1}"/>
              </a:ext>
            </a:extLst>
          </p:cNvPr>
          <p:cNvCxnSpPr>
            <a:cxnSpLocks/>
            <a:stCxn id="104" idx="3"/>
            <a:endCxn id="112" idx="0"/>
          </p:cNvCxnSpPr>
          <p:nvPr/>
        </p:nvCxnSpPr>
        <p:spPr>
          <a:xfrm>
            <a:off x="6500003" y="3786503"/>
            <a:ext cx="565674" cy="153908"/>
          </a:xfrm>
          <a:prstGeom prst="bentConnector2">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2114A2CC-6C6E-6A99-7FC3-852E8262E1BF}"/>
              </a:ext>
            </a:extLst>
          </p:cNvPr>
          <p:cNvSpPr txBox="1"/>
          <p:nvPr/>
        </p:nvSpPr>
        <p:spPr>
          <a:xfrm>
            <a:off x="7856349" y="4379855"/>
            <a:ext cx="550151" cy="369332"/>
          </a:xfrm>
          <a:prstGeom prst="rect">
            <a:avLst/>
          </a:prstGeom>
          <a:noFill/>
        </p:spPr>
        <p:txBody>
          <a:bodyPr wrap="none" rtlCol="0">
            <a:spAutoFit/>
          </a:bodyPr>
          <a:lstStyle/>
          <a:p>
            <a:r>
              <a:rPr lang="en-US"/>
              <a:t>PCC</a:t>
            </a:r>
          </a:p>
        </p:txBody>
      </p:sp>
      <p:sp>
        <p:nvSpPr>
          <p:cNvPr id="117" name="TextBox 116">
            <a:extLst>
              <a:ext uri="{FF2B5EF4-FFF2-40B4-BE49-F238E27FC236}">
                <a16:creationId xmlns:a16="http://schemas.microsoft.com/office/drawing/2014/main" id="{CE2331B0-B338-960A-6DDF-0D4EA1D80D80}"/>
              </a:ext>
            </a:extLst>
          </p:cNvPr>
          <p:cNvSpPr txBox="1"/>
          <p:nvPr/>
        </p:nvSpPr>
        <p:spPr>
          <a:xfrm>
            <a:off x="7907014" y="3984344"/>
            <a:ext cx="508473" cy="369332"/>
          </a:xfrm>
          <a:prstGeom prst="rect">
            <a:avLst/>
          </a:prstGeom>
          <a:noFill/>
        </p:spPr>
        <p:txBody>
          <a:bodyPr wrap="none" rtlCol="0">
            <a:spAutoFit/>
          </a:bodyPr>
          <a:lstStyle/>
          <a:p>
            <a:r>
              <a:rPr lang="en-US"/>
              <a:t>IDC</a:t>
            </a:r>
          </a:p>
        </p:txBody>
      </p:sp>
      <p:cxnSp>
        <p:nvCxnSpPr>
          <p:cNvPr id="118" name="Connector: Elbow 117">
            <a:extLst>
              <a:ext uri="{FF2B5EF4-FFF2-40B4-BE49-F238E27FC236}">
                <a16:creationId xmlns:a16="http://schemas.microsoft.com/office/drawing/2014/main" id="{E101C4C0-676A-76CA-F1E7-10BC3F35342F}"/>
              </a:ext>
            </a:extLst>
          </p:cNvPr>
          <p:cNvCxnSpPr>
            <a:cxnSpLocks/>
            <a:stCxn id="112" idx="3"/>
            <a:endCxn id="117" idx="1"/>
          </p:cNvCxnSpPr>
          <p:nvPr/>
        </p:nvCxnSpPr>
        <p:spPr>
          <a:xfrm flipV="1">
            <a:off x="7294277" y="4169010"/>
            <a:ext cx="612737"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39B3C83-88D6-E021-CC3C-8EB04A1006C2}"/>
              </a:ext>
            </a:extLst>
          </p:cNvPr>
          <p:cNvSpPr/>
          <p:nvPr/>
        </p:nvSpPr>
        <p:spPr>
          <a:xfrm>
            <a:off x="8413432" y="4090505"/>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122" name="Rectangle 121">
            <a:extLst>
              <a:ext uri="{FF2B5EF4-FFF2-40B4-BE49-F238E27FC236}">
                <a16:creationId xmlns:a16="http://schemas.microsoft.com/office/drawing/2014/main" id="{D184FE61-84E4-D8FC-ADA1-1B782C82223B}"/>
              </a:ext>
            </a:extLst>
          </p:cNvPr>
          <p:cNvSpPr/>
          <p:nvPr/>
        </p:nvSpPr>
        <p:spPr>
          <a:xfrm>
            <a:off x="8413432" y="4090504"/>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sp>
        <p:nvSpPr>
          <p:cNvPr id="124" name="TextBox 123">
            <a:extLst>
              <a:ext uri="{FF2B5EF4-FFF2-40B4-BE49-F238E27FC236}">
                <a16:creationId xmlns:a16="http://schemas.microsoft.com/office/drawing/2014/main" id="{B0255D9C-D826-4772-4892-469B67A0D21D}"/>
              </a:ext>
            </a:extLst>
          </p:cNvPr>
          <p:cNvSpPr txBox="1"/>
          <p:nvPr/>
        </p:nvSpPr>
        <p:spPr>
          <a:xfrm>
            <a:off x="8446686" y="4002562"/>
            <a:ext cx="512184" cy="276999"/>
          </a:xfrm>
          <a:prstGeom prst="rect">
            <a:avLst/>
          </a:prstGeom>
          <a:noFill/>
        </p:spPr>
        <p:txBody>
          <a:bodyPr wrap="square" rtlCol="0">
            <a:spAutoFit/>
          </a:bodyPr>
          <a:lstStyle/>
          <a:p>
            <a:r>
              <a:rPr lang="en-US" sz="1200"/>
              <a:t>RW</a:t>
            </a:r>
          </a:p>
        </p:txBody>
      </p:sp>
      <p:sp>
        <p:nvSpPr>
          <p:cNvPr id="126" name="Rectangle 125">
            <a:extLst>
              <a:ext uri="{FF2B5EF4-FFF2-40B4-BE49-F238E27FC236}">
                <a16:creationId xmlns:a16="http://schemas.microsoft.com/office/drawing/2014/main" id="{BA5FF3CA-346E-D375-4F7B-6426944653FA}"/>
              </a:ext>
            </a:extLst>
          </p:cNvPr>
          <p:cNvSpPr/>
          <p:nvPr/>
        </p:nvSpPr>
        <p:spPr>
          <a:xfrm>
            <a:off x="8413432" y="4502829"/>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127" name="Rectangle 126">
            <a:extLst>
              <a:ext uri="{FF2B5EF4-FFF2-40B4-BE49-F238E27FC236}">
                <a16:creationId xmlns:a16="http://schemas.microsoft.com/office/drawing/2014/main" id="{18519C10-40F2-58F0-48A5-A2877D8E84A7}"/>
              </a:ext>
            </a:extLst>
          </p:cNvPr>
          <p:cNvSpPr/>
          <p:nvPr/>
        </p:nvSpPr>
        <p:spPr>
          <a:xfrm>
            <a:off x="8413432" y="4502828"/>
            <a:ext cx="578692" cy="129179"/>
          </a:xfrm>
          <a:prstGeom prst="rect">
            <a:avLst/>
          </a:prstGeom>
          <a:solidFill>
            <a:schemeClr val="accent2">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sp>
        <p:nvSpPr>
          <p:cNvPr id="128" name="TextBox 127">
            <a:extLst>
              <a:ext uri="{FF2B5EF4-FFF2-40B4-BE49-F238E27FC236}">
                <a16:creationId xmlns:a16="http://schemas.microsoft.com/office/drawing/2014/main" id="{3921CD9D-A8DE-724B-9731-0209C32B025B}"/>
              </a:ext>
            </a:extLst>
          </p:cNvPr>
          <p:cNvSpPr txBox="1"/>
          <p:nvPr/>
        </p:nvSpPr>
        <p:spPr>
          <a:xfrm>
            <a:off x="8413432" y="4428106"/>
            <a:ext cx="512184" cy="276999"/>
          </a:xfrm>
          <a:prstGeom prst="rect">
            <a:avLst/>
          </a:prstGeom>
          <a:noFill/>
        </p:spPr>
        <p:txBody>
          <a:bodyPr wrap="square" rtlCol="0">
            <a:spAutoFit/>
          </a:bodyPr>
          <a:lstStyle/>
          <a:p>
            <a:r>
              <a:rPr lang="en-US" sz="1200"/>
              <a:t>X</a:t>
            </a:r>
          </a:p>
        </p:txBody>
      </p:sp>
      <p:sp>
        <p:nvSpPr>
          <p:cNvPr id="129" name="Flowchart: Or 128">
            <a:extLst>
              <a:ext uri="{FF2B5EF4-FFF2-40B4-BE49-F238E27FC236}">
                <a16:creationId xmlns:a16="http://schemas.microsoft.com/office/drawing/2014/main" id="{0B10C7B5-FCB9-2081-9D96-F0ABAC1640C4}"/>
              </a:ext>
            </a:extLst>
          </p:cNvPr>
          <p:cNvSpPr/>
          <p:nvPr/>
        </p:nvSpPr>
        <p:spPr>
          <a:xfrm>
            <a:off x="4340000" y="3939721"/>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Graphic 129" descr="Seal with solid fill">
            <a:extLst>
              <a:ext uri="{FF2B5EF4-FFF2-40B4-BE49-F238E27FC236}">
                <a16:creationId xmlns:a16="http://schemas.microsoft.com/office/drawing/2014/main" id="{953E7CDD-8276-318C-1D31-A403A2FEB51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17194" y="4481359"/>
            <a:ext cx="457200" cy="457200"/>
          </a:xfrm>
          <a:prstGeom prst="rect">
            <a:avLst/>
          </a:prstGeom>
        </p:spPr>
      </p:pic>
      <p:sp>
        <p:nvSpPr>
          <p:cNvPr id="131" name="Rectangle 130">
            <a:extLst>
              <a:ext uri="{FF2B5EF4-FFF2-40B4-BE49-F238E27FC236}">
                <a16:creationId xmlns:a16="http://schemas.microsoft.com/office/drawing/2014/main" id="{9DC99BC3-FE8D-D581-9D46-9BE1D2172B7F}"/>
              </a:ext>
            </a:extLst>
          </p:cNvPr>
          <p:cNvSpPr/>
          <p:nvPr/>
        </p:nvSpPr>
        <p:spPr>
          <a:xfrm>
            <a:off x="2634588" y="4104421"/>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cxnSp>
        <p:nvCxnSpPr>
          <p:cNvPr id="132" name="Connector: Elbow 131">
            <a:extLst>
              <a:ext uri="{FF2B5EF4-FFF2-40B4-BE49-F238E27FC236}">
                <a16:creationId xmlns:a16="http://schemas.microsoft.com/office/drawing/2014/main" id="{A0345ABD-A5EB-14FD-4477-F58E0324BE94}"/>
              </a:ext>
            </a:extLst>
          </p:cNvPr>
          <p:cNvCxnSpPr>
            <a:cxnSpLocks/>
            <a:stCxn id="131" idx="3"/>
            <a:endCxn id="129" idx="2"/>
          </p:cNvCxnSpPr>
          <p:nvPr/>
        </p:nvCxnSpPr>
        <p:spPr>
          <a:xfrm flipV="1">
            <a:off x="3772010" y="4168321"/>
            <a:ext cx="567990" cy="69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0DB16E9C-7336-D0F7-4FFD-65636CD485F4}"/>
              </a:ext>
            </a:extLst>
          </p:cNvPr>
          <p:cNvSpPr/>
          <p:nvPr/>
        </p:nvSpPr>
        <p:spPr>
          <a:xfrm>
            <a:off x="2626991" y="4101851"/>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sp>
        <p:nvSpPr>
          <p:cNvPr id="136" name="TextBox 135">
            <a:extLst>
              <a:ext uri="{FF2B5EF4-FFF2-40B4-BE49-F238E27FC236}">
                <a16:creationId xmlns:a16="http://schemas.microsoft.com/office/drawing/2014/main" id="{656B6550-8680-C66C-A092-E8C080443261}"/>
              </a:ext>
            </a:extLst>
          </p:cNvPr>
          <p:cNvSpPr txBox="1"/>
          <p:nvPr/>
        </p:nvSpPr>
        <p:spPr>
          <a:xfrm>
            <a:off x="2641130" y="4027940"/>
            <a:ext cx="512184" cy="276999"/>
          </a:xfrm>
          <a:prstGeom prst="rect">
            <a:avLst/>
          </a:prstGeom>
          <a:noFill/>
        </p:spPr>
        <p:txBody>
          <a:bodyPr wrap="square" rtlCol="0">
            <a:spAutoFit/>
          </a:bodyPr>
          <a:lstStyle/>
          <a:p>
            <a:r>
              <a:rPr lang="en-US" sz="1200"/>
              <a:t>RW</a:t>
            </a:r>
          </a:p>
        </p:txBody>
      </p:sp>
      <p:cxnSp>
        <p:nvCxnSpPr>
          <p:cNvPr id="138" name="Connector: Elbow 137">
            <a:extLst>
              <a:ext uri="{FF2B5EF4-FFF2-40B4-BE49-F238E27FC236}">
                <a16:creationId xmlns:a16="http://schemas.microsoft.com/office/drawing/2014/main" id="{82D18C43-CCEC-5303-4157-2A2D81A5CEE3}"/>
              </a:ext>
            </a:extLst>
          </p:cNvPr>
          <p:cNvCxnSpPr>
            <a:cxnSpLocks/>
            <a:stCxn id="130" idx="3"/>
            <a:endCxn id="129" idx="4"/>
          </p:cNvCxnSpPr>
          <p:nvPr/>
        </p:nvCxnSpPr>
        <p:spPr>
          <a:xfrm flipV="1">
            <a:off x="3774394" y="4396920"/>
            <a:ext cx="791598" cy="31303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a:extLst>
              <a:ext uri="{FF2B5EF4-FFF2-40B4-BE49-F238E27FC236}">
                <a16:creationId xmlns:a16="http://schemas.microsoft.com/office/drawing/2014/main" id="{ABDFCB49-73DE-518D-855C-10D7174C6265}"/>
              </a:ext>
            </a:extLst>
          </p:cNvPr>
          <p:cNvCxnSpPr>
            <a:cxnSpLocks/>
            <a:stCxn id="112" idx="2"/>
            <a:endCxn id="116" idx="1"/>
          </p:cNvCxnSpPr>
          <p:nvPr/>
        </p:nvCxnSpPr>
        <p:spPr>
          <a:xfrm rot="16200000" flipH="1">
            <a:off x="7377558" y="4085730"/>
            <a:ext cx="166910" cy="790672"/>
          </a:xfrm>
          <a:prstGeom prst="bentConnector2">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42" name="TextBox 141">
            <a:extLst>
              <a:ext uri="{FF2B5EF4-FFF2-40B4-BE49-F238E27FC236}">
                <a16:creationId xmlns:a16="http://schemas.microsoft.com/office/drawing/2014/main" id="{76CD616E-1643-DAC6-B336-CB3264F3E21D}"/>
              </a:ext>
            </a:extLst>
          </p:cNvPr>
          <p:cNvSpPr txBox="1"/>
          <p:nvPr/>
        </p:nvSpPr>
        <p:spPr>
          <a:xfrm>
            <a:off x="558800" y="3216799"/>
            <a:ext cx="11074400" cy="369332"/>
          </a:xfrm>
          <a:prstGeom prst="rect">
            <a:avLst/>
          </a:prstGeom>
          <a:noFill/>
        </p:spPr>
        <p:txBody>
          <a:bodyPr wrap="square">
            <a:spAutoFit/>
          </a:bodyPr>
          <a:lstStyle/>
          <a:p>
            <a:pPr marL="285750" indent="-285750">
              <a:buFont typeface="Wingdings" panose="05000000000000000000" pitchFamily="2" charset="2"/>
              <a:buChar char="§"/>
            </a:pPr>
            <a:r>
              <a:rPr lang="en-US"/>
              <a:t>Can unseal by </a:t>
            </a:r>
            <a:r>
              <a:rPr lang="en-US" err="1">
                <a:latin typeface="Consolas" panose="020B0609020204030204" pitchFamily="49" charset="0"/>
              </a:rPr>
              <a:t>CInvoke</a:t>
            </a:r>
            <a:r>
              <a:rPr lang="en-US"/>
              <a:t>: sealed code and data caps of equal type; code becomes PCC, data IDC:</a:t>
            </a:r>
          </a:p>
        </p:txBody>
      </p:sp>
    </p:spTree>
    <p:extLst>
      <p:ext uri="{BB962C8B-B14F-4D97-AF65-F5344CB8AC3E}">
        <p14:creationId xmlns:p14="http://schemas.microsoft.com/office/powerpoint/2010/main" val="21131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2">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2">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2">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3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3" grpId="0" animBg="1"/>
      <p:bldP spid="87" grpId="0" animBg="1"/>
      <p:bldP spid="99" grpId="0"/>
      <p:bldP spid="94" grpId="0" animBg="1"/>
      <p:bldP spid="96" grpId="0" animBg="1"/>
      <p:bldP spid="102" grpId="0"/>
      <p:bldP spid="104" grpId="0" animBg="1"/>
      <p:bldP spid="106" grpId="0" animBg="1"/>
      <p:bldP spid="110" grpId="0"/>
      <p:bldP spid="116" grpId="0"/>
      <p:bldP spid="117" grpId="0"/>
      <p:bldP spid="120" grpId="0" animBg="1"/>
      <p:bldP spid="122" grpId="0" animBg="1"/>
      <p:bldP spid="124" grpId="0"/>
      <p:bldP spid="126" grpId="0" animBg="1"/>
      <p:bldP spid="127" grpId="0" animBg="1"/>
      <p:bldP spid="12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a:t>CheriBSD Code Changes</a:t>
            </a:r>
          </a:p>
        </p:txBody>
      </p:sp>
      <p:sp>
        <p:nvSpPr>
          <p:cNvPr id="7" name="Content Placeholder 2">
            <a:extLst>
              <a:ext uri="{FF2B5EF4-FFF2-40B4-BE49-F238E27FC236}">
                <a16:creationId xmlns:a16="http://schemas.microsoft.com/office/drawing/2014/main" id="{77A3C0E2-613C-394B-A87D-E16CE00D4BFA}"/>
              </a:ext>
            </a:extLst>
          </p:cNvPr>
          <p:cNvSpPr txBox="1">
            <a:spLocks/>
          </p:cNvSpPr>
          <p:nvPr/>
        </p:nvSpPr>
        <p:spPr bwMode="auto">
          <a:xfrm>
            <a:off x="558800" y="4195496"/>
            <a:ext cx="11074400" cy="2472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Calibri" pitchFamily="34" charset="0"/>
                <a:ea typeface="+mn-ea"/>
                <a:cs typeface="Tahoma" pitchFamily="34" charset="0"/>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Calibri"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Notes:</a:t>
            </a:r>
          </a:p>
          <a:p>
            <a:r>
              <a:rPr lang="en-US"/>
              <a:t>Numbers from </a:t>
            </a:r>
            <a:r>
              <a:rPr lang="en-US" err="1"/>
              <a:t>cloc</a:t>
            </a:r>
            <a:r>
              <a:rPr lang="en-US"/>
              <a:t> counting modified files and lines for identifiable C, C++, and assembly files</a:t>
            </a:r>
          </a:p>
          <a:p>
            <a:r>
              <a:rPr lang="en-US"/>
              <a:t>Kernel includes changes to be a hybrid program and most changes to be a pure-capability program</a:t>
            </a:r>
          </a:p>
          <a:p>
            <a:pPr lvl="1"/>
            <a:r>
              <a:rPr lang="en-US"/>
              <a:t>Also includes most of support for CHERI-MIPS, CHERI-RISC-V, Morello</a:t>
            </a:r>
          </a:p>
          <a:p>
            <a:pPr lvl="1"/>
            <a:r>
              <a:rPr lang="en-US"/>
              <a:t>Count includes partial support for 32 and 64-bit FreeBSD and Linux binaries.</a:t>
            </a:r>
          </a:p>
          <a:p>
            <a:pPr lvl="1"/>
            <a:r>
              <a:rPr lang="en-US"/>
              <a:t>67 files and 25k LoC added to core in addition to modifications</a:t>
            </a:r>
          </a:p>
          <a:p>
            <a:pPr lvl="1"/>
            <a:r>
              <a:rPr lang="en-US"/>
              <a:t>Most generated code excluded, some existing code could likely be generated</a:t>
            </a:r>
          </a:p>
        </p:txBody>
      </p:sp>
      <p:graphicFrame>
        <p:nvGraphicFramePr>
          <p:cNvPr id="6" name="Table 7">
            <a:extLst>
              <a:ext uri="{FF2B5EF4-FFF2-40B4-BE49-F238E27FC236}">
                <a16:creationId xmlns:a16="http://schemas.microsoft.com/office/drawing/2014/main" id="{1CE5FA3F-FBA0-DB4E-BD35-B3C89EE7646A}"/>
              </a:ext>
            </a:extLst>
          </p:cNvPr>
          <p:cNvGraphicFramePr>
            <a:graphicFrameLocks noGrp="1"/>
          </p:cNvGraphicFramePr>
          <p:nvPr>
            <p:ph sz="quarter" idx="13"/>
          </p:nvPr>
        </p:nvGraphicFramePr>
        <p:xfrm>
          <a:off x="720107" y="959536"/>
          <a:ext cx="10754962" cy="3235960"/>
        </p:xfrm>
        <a:graphic>
          <a:graphicData uri="http://schemas.openxmlformats.org/drawingml/2006/table">
            <a:tbl>
              <a:tblPr firstRow="1" bandRow="1">
                <a:tableStyleId>{5C22544A-7EE6-4342-B048-85BDC9FD1C3A}</a:tableStyleId>
              </a:tblPr>
              <a:tblGrid>
                <a:gridCol w="2858677">
                  <a:extLst>
                    <a:ext uri="{9D8B030D-6E8A-4147-A177-3AD203B41FA5}">
                      <a16:colId xmlns:a16="http://schemas.microsoft.com/office/drawing/2014/main" val="1094312391"/>
                    </a:ext>
                  </a:extLst>
                </a:gridCol>
                <a:gridCol w="1196802">
                  <a:extLst>
                    <a:ext uri="{9D8B030D-6E8A-4147-A177-3AD203B41FA5}">
                      <a16:colId xmlns:a16="http://schemas.microsoft.com/office/drawing/2014/main" val="1076907889"/>
                    </a:ext>
                  </a:extLst>
                </a:gridCol>
                <a:gridCol w="1730895">
                  <a:extLst>
                    <a:ext uri="{9D8B030D-6E8A-4147-A177-3AD203B41FA5}">
                      <a16:colId xmlns:a16="http://schemas.microsoft.com/office/drawing/2014/main" val="4020265733"/>
                    </a:ext>
                  </a:extLst>
                </a:gridCol>
                <a:gridCol w="667796">
                  <a:extLst>
                    <a:ext uri="{9D8B030D-6E8A-4147-A177-3AD203B41FA5}">
                      <a16:colId xmlns:a16="http://schemas.microsoft.com/office/drawing/2014/main" val="3042168099"/>
                    </a:ext>
                  </a:extLst>
                </a:gridCol>
                <a:gridCol w="1266291">
                  <a:extLst>
                    <a:ext uri="{9D8B030D-6E8A-4147-A177-3AD203B41FA5}">
                      <a16:colId xmlns:a16="http://schemas.microsoft.com/office/drawing/2014/main" val="187381117"/>
                    </a:ext>
                  </a:extLst>
                </a:gridCol>
                <a:gridCol w="1903984">
                  <a:extLst>
                    <a:ext uri="{9D8B030D-6E8A-4147-A177-3AD203B41FA5}">
                      <a16:colId xmlns:a16="http://schemas.microsoft.com/office/drawing/2014/main" val="1381553807"/>
                    </a:ext>
                  </a:extLst>
                </a:gridCol>
                <a:gridCol w="1130517">
                  <a:extLst>
                    <a:ext uri="{9D8B030D-6E8A-4147-A177-3AD203B41FA5}">
                      <a16:colId xmlns:a16="http://schemas.microsoft.com/office/drawing/2014/main" val="2388288900"/>
                    </a:ext>
                  </a:extLst>
                </a:gridCol>
              </a:tblGrid>
              <a:tr h="370840">
                <a:tc>
                  <a:txBody>
                    <a:bodyPr/>
                    <a:lstStyle/>
                    <a:p>
                      <a:r>
                        <a:rPr lang="en-US">
                          <a:latin typeface="Calibri" panose="020F0502020204030204" pitchFamily="34" charset="0"/>
                          <a:cs typeface="Calibri" panose="020F0502020204030204" pitchFamily="34" charset="0"/>
                        </a:rPr>
                        <a:t>Area</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Files 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Files modified</a:t>
                      </a:r>
                    </a:p>
                  </a:txBody>
                  <a:tcPr/>
                </a:tc>
                <a:tc>
                  <a:txBody>
                    <a:bodyPr/>
                    <a:lstStyle/>
                    <a:p>
                      <a:pPr algn="ctr"/>
                      <a:r>
                        <a:rPr lang="en-US">
                          <a:latin typeface="Calibri" panose="020F0502020204030204" pitchFamily="34" charset="0"/>
                          <a:cs typeface="Calibri" panose="020F0502020204030204" pitchFamily="34" charset="0"/>
                        </a:rPr>
                        <a:t>% files</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changed</a:t>
                      </a:r>
                    </a:p>
                  </a:txBody>
                  <a:tcPr/>
                </a:tc>
                <a:tc>
                  <a:txBody>
                    <a:bodyPr/>
                    <a:lstStyle/>
                    <a:p>
                      <a:pPr algn="ctr"/>
                      <a:r>
                        <a:rPr lang="en-US">
                          <a:latin typeface="Calibri" panose="020F0502020204030204" pitchFamily="34" charset="0"/>
                          <a:cs typeface="Calibri" panose="020F0502020204030204" pitchFamily="34" charset="0"/>
                        </a:rPr>
                        <a:t>%</a:t>
                      </a:r>
                    </a:p>
                    <a:p>
                      <a:pPr algn="ctr"/>
                      <a:r>
                        <a:rPr lang="en-US">
                          <a:latin typeface="Calibri" panose="020F0502020204030204" pitchFamily="34" charset="0"/>
                          <a:cs typeface="Calibri" panose="020F0502020204030204" pitchFamily="34" charset="0"/>
                        </a:rPr>
                        <a:t>LoC</a:t>
                      </a:r>
                    </a:p>
                  </a:txBody>
                  <a:tcPr/>
                </a:tc>
                <a:extLst>
                  <a:ext uri="{0D108BD9-81ED-4DB2-BD59-A6C34878D82A}">
                    <a16:rowId xmlns:a16="http://schemas.microsoft.com/office/drawing/2014/main" val="738953186"/>
                  </a:ext>
                </a:extLst>
              </a:tr>
              <a:tr h="370840">
                <a:tc>
                  <a:txBody>
                    <a:bodyPr/>
                    <a:lstStyle/>
                    <a:p>
                      <a:r>
                        <a:rPr lang="en-US">
                          <a:latin typeface="Calibri" panose="020F0502020204030204" pitchFamily="34" charset="0"/>
                          <a:cs typeface="Calibri" panose="020F0502020204030204" pitchFamily="34" charset="0"/>
                        </a:rPr>
                        <a:t>Kernel</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11,861</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896</a:t>
                      </a:r>
                    </a:p>
                  </a:txBody>
                  <a:tcPr/>
                </a:tc>
                <a:tc>
                  <a:txBody>
                    <a:bodyPr/>
                    <a:lstStyle/>
                    <a:p>
                      <a:pPr algn="r"/>
                      <a:r>
                        <a:rPr lang="en-US">
                          <a:latin typeface="Calibri" panose="020F0502020204030204" pitchFamily="34" charset="0"/>
                          <a:cs typeface="Calibri" panose="020F0502020204030204" pitchFamily="34" charset="0"/>
                        </a:rPr>
                        <a:t>7.6</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6,095k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6,961</a:t>
                      </a:r>
                    </a:p>
                  </a:txBody>
                  <a:tcPr/>
                </a:tc>
                <a:tc>
                  <a:txBody>
                    <a:bodyPr/>
                    <a:lstStyle/>
                    <a:p>
                      <a:pPr algn="r"/>
                      <a:r>
                        <a:rPr lang="en-US" b="1">
                          <a:latin typeface="Calibri" panose="020F0502020204030204" pitchFamily="34" charset="0"/>
                          <a:cs typeface="Calibri" panose="020F0502020204030204" pitchFamily="34" charset="0"/>
                        </a:rPr>
                        <a:t>0.18</a:t>
                      </a:r>
                    </a:p>
                  </a:txBody>
                  <a:tcPr/>
                </a:tc>
                <a:extLst>
                  <a:ext uri="{0D108BD9-81ED-4DB2-BD59-A6C34878D82A}">
                    <a16:rowId xmlns:a16="http://schemas.microsoft.com/office/drawing/2014/main" val="1212296545"/>
                  </a:ext>
                </a:extLst>
              </a:tr>
              <a:tr h="370840">
                <a:tc>
                  <a:txBody>
                    <a:bodyPr/>
                    <a:lstStyle/>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Core</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7,867</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705</a:t>
                      </a:r>
                    </a:p>
                  </a:txBody>
                  <a:tcPr/>
                </a:tc>
                <a:tc>
                  <a:txBody>
                    <a:bodyPr/>
                    <a:lstStyle/>
                    <a:p>
                      <a:pPr algn="r"/>
                      <a:r>
                        <a:rPr lang="en-US">
                          <a:latin typeface="Calibri" panose="020F0502020204030204" pitchFamily="34" charset="0"/>
                          <a:cs typeface="Calibri" panose="020F0502020204030204" pitchFamily="34" charset="0"/>
                        </a:rPr>
                        <a:t>9.0</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3,195k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5,787</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0.18</a:t>
                      </a:r>
                    </a:p>
                  </a:txBody>
                  <a:tcPr/>
                </a:tc>
                <a:extLst>
                  <a:ext uri="{0D108BD9-81ED-4DB2-BD59-A6C34878D82A}">
                    <a16:rowId xmlns:a16="http://schemas.microsoft.com/office/drawing/2014/main" val="2225410119"/>
                  </a:ext>
                </a:extLst>
              </a:tr>
              <a:tr h="370840">
                <a:tc>
                  <a:txBody>
                    <a:bodyPr/>
                    <a:lstStyle/>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Drivers</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3,994</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191</a:t>
                      </a:r>
                    </a:p>
                  </a:txBody>
                  <a:tcPr/>
                </a:tc>
                <a:tc>
                  <a:txBody>
                    <a:bodyPr/>
                    <a:lstStyle/>
                    <a:p>
                      <a:pPr algn="r"/>
                      <a:r>
                        <a:rPr lang="en-US">
                          <a:latin typeface="Calibri" panose="020F0502020204030204" pitchFamily="34" charset="0"/>
                          <a:cs typeface="Calibri" panose="020F0502020204030204" pitchFamily="34" charset="0"/>
                        </a:rPr>
                        <a:t>4.8</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2,900k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1,174</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0.04</a:t>
                      </a:r>
                    </a:p>
                  </a:txBody>
                  <a:tcPr/>
                </a:tc>
                <a:extLst>
                  <a:ext uri="{0D108BD9-81ED-4DB2-BD59-A6C34878D82A}">
                    <a16:rowId xmlns:a16="http://schemas.microsoft.com/office/drawing/2014/main" val="3025005866"/>
                  </a:ext>
                </a:extLst>
              </a:tr>
              <a:tr h="370840">
                <a:tc>
                  <a:txBody>
                    <a:bodyPr/>
                    <a:lstStyle/>
                    <a:p>
                      <a:r>
                        <a:rPr lang="en-US" err="1">
                          <a:latin typeface="Calibri" panose="020F0502020204030204" pitchFamily="34" charset="0"/>
                          <a:cs typeface="Calibri" panose="020F0502020204030204" pitchFamily="34" charset="0"/>
                        </a:rPr>
                        <a:t>Userspace</a:t>
                      </a:r>
                      <a:endParaRPr lang="en-US">
                        <a:latin typeface="Calibri" panose="020F0502020204030204" pitchFamily="34" charset="0"/>
                        <a:cs typeface="Calibri" panose="020F0502020204030204" pitchFamily="34" charset="0"/>
                      </a:endParaRP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16,968</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649</a:t>
                      </a:r>
                    </a:p>
                  </a:txBody>
                  <a:tcPr/>
                </a:tc>
                <a:tc>
                  <a:txBody>
                    <a:bodyPr/>
                    <a:lstStyle/>
                    <a:p>
                      <a:pPr algn="r"/>
                      <a:r>
                        <a:rPr lang="en-US">
                          <a:latin typeface="Calibri" panose="020F0502020204030204" pitchFamily="34" charset="0"/>
                          <a:cs typeface="Calibri" panose="020F0502020204030204" pitchFamily="34" charset="0"/>
                        </a:rPr>
                        <a:t>3.8</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5,393k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2,149</a:t>
                      </a:r>
                    </a:p>
                  </a:txBody>
                  <a:tcPr/>
                </a:tc>
                <a:tc>
                  <a:txBody>
                    <a:bodyPr/>
                    <a:lstStyle/>
                    <a:p>
                      <a:pPr algn="r"/>
                      <a:r>
                        <a:rPr lang="en-US" sz="1800" b="1" i="0" u="none" strike="noStrike" kern="1200">
                          <a:solidFill>
                            <a:schemeClr val="dk1"/>
                          </a:solidFill>
                          <a:effectLst/>
                          <a:latin typeface="Calibri" panose="020F0502020204030204" pitchFamily="34" charset="0"/>
                          <a:ea typeface="+mn-ea"/>
                          <a:cs typeface="Calibri" panose="020F0502020204030204" pitchFamily="34" charset="0"/>
                        </a:rPr>
                        <a:t>0.04</a:t>
                      </a:r>
                    </a:p>
                  </a:txBody>
                  <a:tcPr/>
                </a:tc>
                <a:extLst>
                  <a:ext uri="{0D108BD9-81ED-4DB2-BD59-A6C34878D82A}">
                    <a16:rowId xmlns:a16="http://schemas.microsoft.com/office/drawing/2014/main" val="2728275421"/>
                  </a:ext>
                </a:extLst>
              </a:tr>
              <a:tr h="370840">
                <a:tc>
                  <a:txBody>
                    <a:bodyPr/>
                    <a:lstStyle/>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Runtimes (excl. </a:t>
                      </a:r>
                      <a:r>
                        <a:rPr lang="en-US" err="1">
                          <a:latin typeface="Calibri" panose="020F0502020204030204" pitchFamily="34" charset="0"/>
                          <a:cs typeface="Calibri" panose="020F0502020204030204" pitchFamily="34" charset="0"/>
                        </a:rPr>
                        <a:t>libc</a:t>
                      </a:r>
                      <a:r>
                        <a:rPr lang="en-US">
                          <a:latin typeface="Calibri" panose="020F0502020204030204" pitchFamily="34" charset="0"/>
                          <a:cs typeface="Calibri" panose="020F0502020204030204" pitchFamily="34" charset="0"/>
                        </a:rPr>
                        <a:t>++)</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1,493</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233</a:t>
                      </a:r>
                    </a:p>
                  </a:txBody>
                  <a:tcPr/>
                </a:tc>
                <a:tc>
                  <a:txBody>
                    <a:bodyPr/>
                    <a:lstStyle/>
                    <a:p>
                      <a:pPr algn="r"/>
                      <a:r>
                        <a:rPr lang="en-US">
                          <a:latin typeface="Calibri" panose="020F0502020204030204" pitchFamily="34" charset="0"/>
                          <a:cs typeface="Calibri" panose="020F0502020204030204" pitchFamily="34" charset="0"/>
                        </a:rPr>
                        <a:t>15.6</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207k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989</a:t>
                      </a:r>
                    </a:p>
                  </a:txBody>
                  <a:tcPr/>
                </a:tc>
                <a:tc>
                  <a:txBody>
                    <a:bodyPr/>
                    <a:lstStyle/>
                    <a:p>
                      <a:pPr algn="r"/>
                      <a:r>
                        <a:rPr lang="en-US" sz="1800" b="1" i="0" u="none" strike="noStrike" kern="1200">
                          <a:solidFill>
                            <a:schemeClr val="dk1"/>
                          </a:solidFill>
                          <a:effectLst/>
                          <a:latin typeface="Calibri" panose="020F0502020204030204" pitchFamily="34" charset="0"/>
                          <a:ea typeface="+mn-ea"/>
                          <a:cs typeface="Calibri" panose="020F0502020204030204" pitchFamily="34" charset="0"/>
                        </a:rPr>
                        <a:t>0.48</a:t>
                      </a:r>
                    </a:p>
                  </a:txBody>
                  <a:tcPr/>
                </a:tc>
                <a:extLst>
                  <a:ext uri="{0D108BD9-81ED-4DB2-BD59-A6C34878D82A}">
                    <a16:rowId xmlns:a16="http://schemas.microsoft.com/office/drawing/2014/main" val="1766712335"/>
                  </a:ext>
                </a:extLst>
              </a:tr>
              <a:tr h="370840">
                <a:tc>
                  <a:txBody>
                    <a:bodyPr/>
                    <a:lstStyle/>
                    <a:p>
                      <a:pPr marL="285750" indent="-285750">
                        <a:buFont typeface="Arial" panose="020B0604020202020204" pitchFamily="34" charset="0"/>
                        <a:buChar char="•"/>
                      </a:pPr>
                      <a:r>
                        <a:rPr lang="en-US" err="1">
                          <a:latin typeface="Calibri" panose="020F0502020204030204" pitchFamily="34" charset="0"/>
                          <a:cs typeface="Calibri" panose="020F0502020204030204" pitchFamily="34" charset="0"/>
                        </a:rPr>
                        <a:t>libc</a:t>
                      </a:r>
                      <a:r>
                        <a:rPr lang="en-US">
                          <a:latin typeface="Calibri" panose="020F0502020204030204" pitchFamily="34" charset="0"/>
                          <a:cs typeface="Calibri" panose="020F0502020204030204" pitchFamily="34" charset="0"/>
                        </a:rPr>
                        <a:t>++</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227</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17</a:t>
                      </a:r>
                    </a:p>
                  </a:txBody>
                  <a:tcPr/>
                </a:tc>
                <a:tc>
                  <a:txBody>
                    <a:bodyPr/>
                    <a:lstStyle/>
                    <a:p>
                      <a:pPr algn="r"/>
                      <a:r>
                        <a:rPr lang="en-US">
                          <a:latin typeface="Calibri" panose="020F0502020204030204" pitchFamily="34" charset="0"/>
                          <a:cs typeface="Calibri" panose="020F0502020204030204" pitchFamily="34" charset="0"/>
                        </a:rPr>
                        <a:t>7.5</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114k</a:t>
                      </a: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133</a:t>
                      </a:r>
                    </a:p>
                  </a:txBody>
                  <a:tcPr/>
                </a:tc>
                <a:tc>
                  <a:txBody>
                    <a:bodyPr/>
                    <a:lstStyle/>
                    <a:p>
                      <a:pPr algn="r"/>
                      <a:r>
                        <a:rPr lang="en-US" sz="1800" b="1" i="0" u="none" strike="noStrike" kern="1200">
                          <a:solidFill>
                            <a:schemeClr val="dk1"/>
                          </a:solidFill>
                          <a:effectLst/>
                          <a:latin typeface="Calibri" panose="020F0502020204030204" pitchFamily="34" charset="0"/>
                          <a:ea typeface="+mn-ea"/>
                          <a:cs typeface="Calibri" panose="020F0502020204030204" pitchFamily="34" charset="0"/>
                        </a:rPr>
                        <a:t>0.12</a:t>
                      </a:r>
                    </a:p>
                  </a:txBody>
                  <a:tcPr/>
                </a:tc>
                <a:extLst>
                  <a:ext uri="{0D108BD9-81ED-4DB2-BD59-A6C34878D82A}">
                    <a16:rowId xmlns:a16="http://schemas.microsoft.com/office/drawing/2014/main" val="2556560345"/>
                  </a:ext>
                </a:extLst>
              </a:tr>
              <a:tr h="370840">
                <a:tc>
                  <a:txBody>
                    <a:bodyPr/>
                    <a:lstStyle/>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Programs and libraries</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15,475</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416</a:t>
                      </a:r>
                    </a:p>
                  </a:txBody>
                  <a:tcPr/>
                </a:tc>
                <a:tc>
                  <a:txBody>
                    <a:bodyPr/>
                    <a:lstStyle/>
                    <a:p>
                      <a:pPr algn="r"/>
                      <a:r>
                        <a:rPr lang="en-US">
                          <a:latin typeface="Calibri" panose="020F0502020204030204" pitchFamily="34" charset="0"/>
                          <a:cs typeface="Calibri" panose="020F0502020204030204" pitchFamily="34" charset="0"/>
                        </a:rPr>
                        <a:t>2.7</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5,186k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1,160</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0.02</a:t>
                      </a:r>
                    </a:p>
                  </a:txBody>
                  <a:tcPr/>
                </a:tc>
                <a:extLst>
                  <a:ext uri="{0D108BD9-81ED-4DB2-BD59-A6C34878D82A}">
                    <a16:rowId xmlns:a16="http://schemas.microsoft.com/office/drawing/2014/main" val="2710961359"/>
                  </a:ext>
                </a:extLst>
              </a:tr>
            </a:tbl>
          </a:graphicData>
        </a:graphic>
      </p:graphicFrame>
      <p:sp>
        <p:nvSpPr>
          <p:cNvPr id="5" name="Slide Number Placeholder 4">
            <a:extLst>
              <a:ext uri="{FF2B5EF4-FFF2-40B4-BE49-F238E27FC236}">
                <a16:creationId xmlns:a16="http://schemas.microsoft.com/office/drawing/2014/main" id="{3351F3D2-141B-4940-9F19-6790A9552392}"/>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75</a:t>
            </a:fld>
            <a:endParaRPr lang="en-US">
              <a:solidFill>
                <a:prstClr val="white">
                  <a:lumMod val="50000"/>
                </a:prstClr>
              </a:solidFill>
            </a:endParaRPr>
          </a:p>
        </p:txBody>
      </p:sp>
    </p:spTree>
    <p:extLst>
      <p:ext uri="{BB962C8B-B14F-4D97-AF65-F5344CB8AC3E}">
        <p14:creationId xmlns:p14="http://schemas.microsoft.com/office/powerpoint/2010/main" val="1243719569"/>
      </p:ext>
    </p:extLst>
  </p:cSld>
  <p:clrMapOvr>
    <a:masterClrMapping/>
  </p:clrMapOvr>
  <mc:AlternateContent xmlns:mc="http://schemas.openxmlformats.org/markup-compatibility/2006" xmlns:p14="http://schemas.microsoft.com/office/powerpoint/2010/main">
    <mc:Choice Requires="p14">
      <p:transition spd="slow" p14:dur="2000" advClick="0" advTm="70701"/>
    </mc:Choice>
    <mc:Fallback xmlns="">
      <p:transition spd="slow" advClick="0" advTm="70701"/>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a:t>Clang/LLVM/LLD Code Changes</a:t>
            </a:r>
          </a:p>
        </p:txBody>
      </p:sp>
      <p:sp>
        <p:nvSpPr>
          <p:cNvPr id="7" name="Content Placeholder 2">
            <a:extLst>
              <a:ext uri="{FF2B5EF4-FFF2-40B4-BE49-F238E27FC236}">
                <a16:creationId xmlns:a16="http://schemas.microsoft.com/office/drawing/2014/main" id="{77A3C0E2-613C-394B-A87D-E16CE00D4BFA}"/>
              </a:ext>
            </a:extLst>
          </p:cNvPr>
          <p:cNvSpPr txBox="1">
            <a:spLocks/>
          </p:cNvSpPr>
          <p:nvPr/>
        </p:nvSpPr>
        <p:spPr bwMode="auto">
          <a:xfrm>
            <a:off x="558800" y="3543666"/>
            <a:ext cx="11074400" cy="295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Calibri" pitchFamily="34" charset="0"/>
                <a:ea typeface="+mn-ea"/>
                <a:cs typeface="Tahoma" pitchFamily="34" charset="0"/>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Calibri"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Notes:</a:t>
            </a:r>
          </a:p>
          <a:p>
            <a:r>
              <a:rPr lang="en-US"/>
              <a:t>Changes predominantly (u)</a:t>
            </a:r>
            <a:r>
              <a:rPr lang="en-US" err="1"/>
              <a:t>intptr_t</a:t>
            </a:r>
            <a:r>
              <a:rPr lang="en-US"/>
              <a:t> vs </a:t>
            </a:r>
            <a:r>
              <a:rPr lang="en-US" err="1"/>
              <a:t>size_t</a:t>
            </a:r>
            <a:r>
              <a:rPr lang="en-US"/>
              <a:t>/</a:t>
            </a:r>
            <a:r>
              <a:rPr lang="en-US" err="1"/>
              <a:t>ptrdiff_t</a:t>
            </a:r>
            <a:r>
              <a:rPr lang="en-US"/>
              <a:t> confusion, </a:t>
            </a:r>
            <a:r>
              <a:rPr lang="en-US" err="1"/>
              <a:t>static_asserts</a:t>
            </a:r>
            <a:r>
              <a:rPr lang="en-US"/>
              <a:t> about struct sizes/layouts no longer true with 128-bit pointers, and a few instances of using uint64_t for pointers</a:t>
            </a:r>
          </a:p>
          <a:p>
            <a:r>
              <a:rPr lang="en-US"/>
              <a:t>Able to compile and link a pure-capability C hello world natively on CHERI-RISC-V</a:t>
            </a:r>
          </a:p>
          <a:p>
            <a:r>
              <a:rPr lang="en-US"/>
              <a:t>(*) One outstanding known issue in the frontend prevents compiling a C++ hello world</a:t>
            </a:r>
          </a:p>
          <a:p>
            <a:pPr lvl="1"/>
            <a:r>
              <a:rPr lang="en-US"/>
              <a:t>Implementation and header files in question only total an additional 193 lines, or 0.021%, as a worst-case upper bound</a:t>
            </a:r>
          </a:p>
          <a:p>
            <a:r>
              <a:rPr lang="en-US"/>
              <a:t>Just over half the Clang changes (99 LoC) are for its bytecode-based C++ </a:t>
            </a:r>
            <a:r>
              <a:rPr lang="en-US" err="1"/>
              <a:t>constexpr</a:t>
            </a:r>
            <a:r>
              <a:rPr lang="en-US"/>
              <a:t> interpreter</a:t>
            </a:r>
          </a:p>
        </p:txBody>
      </p:sp>
      <p:graphicFrame>
        <p:nvGraphicFramePr>
          <p:cNvPr id="6" name="Table 7">
            <a:extLst>
              <a:ext uri="{FF2B5EF4-FFF2-40B4-BE49-F238E27FC236}">
                <a16:creationId xmlns:a16="http://schemas.microsoft.com/office/drawing/2014/main" id="{1CE5FA3F-FBA0-DB4E-BD35-B3C89EE7646A}"/>
              </a:ext>
            </a:extLst>
          </p:cNvPr>
          <p:cNvGraphicFramePr>
            <a:graphicFrameLocks noGrp="1"/>
          </p:cNvGraphicFramePr>
          <p:nvPr>
            <p:ph sz="quarter" idx="13"/>
          </p:nvPr>
        </p:nvGraphicFramePr>
        <p:xfrm>
          <a:off x="1384515" y="1111567"/>
          <a:ext cx="9422969" cy="2123440"/>
        </p:xfrm>
        <a:graphic>
          <a:graphicData uri="http://schemas.openxmlformats.org/drawingml/2006/table">
            <a:tbl>
              <a:tblPr firstRow="1" bandRow="1">
                <a:tableStyleId>{5C22544A-7EE6-4342-B048-85BDC9FD1C3A}</a:tableStyleId>
              </a:tblPr>
              <a:tblGrid>
                <a:gridCol w="1085488">
                  <a:extLst>
                    <a:ext uri="{9D8B030D-6E8A-4147-A177-3AD203B41FA5}">
                      <a16:colId xmlns:a16="http://schemas.microsoft.com/office/drawing/2014/main" val="1094312391"/>
                    </a:ext>
                  </a:extLst>
                </a:gridCol>
                <a:gridCol w="1046110">
                  <a:extLst>
                    <a:ext uri="{9D8B030D-6E8A-4147-A177-3AD203B41FA5}">
                      <a16:colId xmlns:a16="http://schemas.microsoft.com/office/drawing/2014/main" val="1076907889"/>
                    </a:ext>
                  </a:extLst>
                </a:gridCol>
                <a:gridCol w="2059594">
                  <a:extLst>
                    <a:ext uri="{9D8B030D-6E8A-4147-A177-3AD203B41FA5}">
                      <a16:colId xmlns:a16="http://schemas.microsoft.com/office/drawing/2014/main" val="4020265733"/>
                    </a:ext>
                  </a:extLst>
                </a:gridCol>
                <a:gridCol w="750765">
                  <a:extLst>
                    <a:ext uri="{9D8B030D-6E8A-4147-A177-3AD203B41FA5}">
                      <a16:colId xmlns:a16="http://schemas.microsoft.com/office/drawing/2014/main" val="3151782533"/>
                    </a:ext>
                  </a:extLst>
                </a:gridCol>
                <a:gridCol w="1625657">
                  <a:extLst>
                    <a:ext uri="{9D8B030D-6E8A-4147-A177-3AD203B41FA5}">
                      <a16:colId xmlns:a16="http://schemas.microsoft.com/office/drawing/2014/main" val="187381117"/>
                    </a:ext>
                  </a:extLst>
                </a:gridCol>
                <a:gridCol w="1828416">
                  <a:extLst>
                    <a:ext uri="{9D8B030D-6E8A-4147-A177-3AD203B41FA5}">
                      <a16:colId xmlns:a16="http://schemas.microsoft.com/office/drawing/2014/main" val="1381553807"/>
                    </a:ext>
                  </a:extLst>
                </a:gridCol>
                <a:gridCol w="1026939">
                  <a:extLst>
                    <a:ext uri="{9D8B030D-6E8A-4147-A177-3AD203B41FA5}">
                      <a16:colId xmlns:a16="http://schemas.microsoft.com/office/drawing/2014/main" val="732298391"/>
                    </a:ext>
                  </a:extLst>
                </a:gridCol>
              </a:tblGrid>
              <a:tr h="370840">
                <a:tc>
                  <a:txBody>
                    <a:bodyPr/>
                    <a:lstStyle/>
                    <a:p>
                      <a:r>
                        <a:rPr lang="en-US">
                          <a:latin typeface="Calibri" panose="020F0502020204030204" pitchFamily="34" charset="0"/>
                          <a:cs typeface="Calibri" panose="020F0502020204030204" pitchFamily="34" charset="0"/>
                        </a:rPr>
                        <a:t>Area</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Files 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Files</a:t>
                      </a:r>
                    </a:p>
                    <a:p>
                      <a:pPr algn="ctr"/>
                      <a:r>
                        <a:rPr lang="en-US">
                          <a:latin typeface="Calibri" panose="020F0502020204030204" pitchFamily="34" charset="0"/>
                          <a:cs typeface="Calibri" panose="020F0502020204030204" pitchFamily="34" charset="0"/>
                        </a:rPr>
                        <a:t>modified</a:t>
                      </a:r>
                    </a:p>
                  </a:txBody>
                  <a:tcPr/>
                </a:tc>
                <a:tc>
                  <a:txBody>
                    <a:bodyPr/>
                    <a:lstStyle/>
                    <a:p>
                      <a:pPr algn="ctr"/>
                      <a:r>
                        <a:rPr lang="en-US">
                          <a:latin typeface="Calibri" panose="020F0502020204030204" pitchFamily="34" charset="0"/>
                          <a:cs typeface="Calibri" panose="020F0502020204030204" pitchFamily="34" charset="0"/>
                        </a:rPr>
                        <a:t>% Files</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changed</a:t>
                      </a:r>
                    </a:p>
                  </a:txBody>
                  <a:tcPr/>
                </a:tc>
                <a:tc>
                  <a:txBody>
                    <a:bodyPr/>
                    <a:lstStyle/>
                    <a:p>
                      <a:pPr algn="ctr"/>
                      <a:r>
                        <a:rPr lang="en-US">
                          <a:latin typeface="Calibri" panose="020F0502020204030204" pitchFamily="34" charset="0"/>
                          <a:cs typeface="Calibri" panose="020F0502020204030204" pitchFamily="34" charset="0"/>
                        </a:rPr>
                        <a:t>%</a:t>
                      </a:r>
                    </a:p>
                    <a:p>
                      <a:pPr algn="ctr"/>
                      <a:r>
                        <a:rPr lang="en-US">
                          <a:latin typeface="Calibri" panose="020F0502020204030204" pitchFamily="34" charset="0"/>
                          <a:cs typeface="Calibri" panose="020F0502020204030204" pitchFamily="34" charset="0"/>
                        </a:rPr>
                        <a:t>LoC</a:t>
                      </a:r>
                    </a:p>
                  </a:txBody>
                  <a:tcPr/>
                </a:tc>
                <a:extLst>
                  <a:ext uri="{0D108BD9-81ED-4DB2-BD59-A6C34878D82A}">
                    <a16:rowId xmlns:a16="http://schemas.microsoft.com/office/drawing/2014/main" val="738953186"/>
                  </a:ext>
                </a:extLst>
              </a:tr>
              <a:tr h="370840">
                <a:tc>
                  <a:txBody>
                    <a:bodyPr/>
                    <a:lstStyle/>
                    <a:p>
                      <a:r>
                        <a:rPr lang="en-US">
                          <a:latin typeface="Calibri" panose="020F0502020204030204" pitchFamily="34" charset="0"/>
                          <a:cs typeface="Calibri" panose="020F0502020204030204" pitchFamily="34" charset="0"/>
                        </a:rPr>
                        <a:t>LLVM</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4220</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44</a:t>
                      </a:r>
                    </a:p>
                  </a:txBody>
                  <a:tcPr/>
                </a:tc>
                <a:tc>
                  <a:txBody>
                    <a:bodyPr/>
                    <a:lstStyle/>
                    <a:p>
                      <a:pPr algn="r"/>
                      <a:r>
                        <a:rPr lang="en-US">
                          <a:latin typeface="Calibri" panose="020F0502020204030204" pitchFamily="34" charset="0"/>
                          <a:cs typeface="Calibri" panose="020F0502020204030204" pitchFamily="34" charset="0"/>
                        </a:rPr>
                        <a:t>1.0</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1656k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217</a:t>
                      </a:r>
                    </a:p>
                  </a:txBody>
                  <a:tcPr/>
                </a:tc>
                <a:tc>
                  <a:txBody>
                    <a:bodyPr/>
                    <a:lstStyle/>
                    <a:p>
                      <a:pPr algn="r"/>
                      <a:r>
                        <a:rPr lang="en-US" b="1">
                          <a:latin typeface="Calibri" panose="020F0502020204030204" pitchFamily="34" charset="0"/>
                          <a:cs typeface="Calibri" panose="020F0502020204030204" pitchFamily="34" charset="0"/>
                        </a:rPr>
                        <a:t>0.013</a:t>
                      </a:r>
                    </a:p>
                  </a:txBody>
                  <a:tcPr/>
                </a:tc>
                <a:extLst>
                  <a:ext uri="{0D108BD9-81ED-4DB2-BD59-A6C34878D82A}">
                    <a16:rowId xmlns:a16="http://schemas.microsoft.com/office/drawing/2014/main" val="1212296545"/>
                  </a:ext>
                </a:extLst>
              </a:tr>
              <a:tr h="370840">
                <a:tc>
                  <a:txBody>
                    <a:bodyPr/>
                    <a:lstStyle/>
                    <a:p>
                      <a:pPr marL="0" indent="0">
                        <a:buFont typeface="Arial" panose="020B0604020202020204" pitchFamily="34" charset="0"/>
                        <a:buNone/>
                      </a:pPr>
                      <a:r>
                        <a:rPr lang="en-US">
                          <a:latin typeface="Calibri" panose="020F0502020204030204" pitchFamily="34" charset="0"/>
                          <a:cs typeface="Calibri" panose="020F0502020204030204" pitchFamily="34" charset="0"/>
                        </a:rPr>
                        <a:t>Clang*</a:t>
                      </a:r>
                    </a:p>
                  </a:txBody>
                  <a:tcPr>
                    <a:lnR w="76200" cap="flat" cmpd="sng" algn="ctr">
                      <a:solidFill>
                        <a:schemeClr val="bg1"/>
                      </a:solid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kern="1200">
                          <a:solidFill>
                            <a:schemeClr val="dk1"/>
                          </a:solidFill>
                          <a:effectLst/>
                          <a:latin typeface="Calibri" panose="020F0502020204030204" pitchFamily="34" charset="0"/>
                          <a:ea typeface="+mn-ea"/>
                          <a:cs typeface="Calibri" panose="020F0502020204030204" pitchFamily="34" charset="0"/>
                        </a:rPr>
                        <a:t>1593</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30</a:t>
                      </a:r>
                    </a:p>
                  </a:txBody>
                  <a:tcPr/>
                </a:tc>
                <a:tc>
                  <a:txBody>
                    <a:bodyPr/>
                    <a:lstStyle/>
                    <a:p>
                      <a:pPr algn="r"/>
                      <a:r>
                        <a:rPr lang="en-US">
                          <a:latin typeface="Calibri" panose="020F0502020204030204" pitchFamily="34" charset="0"/>
                          <a:cs typeface="Calibri" panose="020F0502020204030204" pitchFamily="34" charset="0"/>
                        </a:rPr>
                        <a:t>1.9</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911k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190</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0.021</a:t>
                      </a:r>
                    </a:p>
                  </a:txBody>
                  <a:tcPr/>
                </a:tc>
                <a:extLst>
                  <a:ext uri="{0D108BD9-81ED-4DB2-BD59-A6C34878D82A}">
                    <a16:rowId xmlns:a16="http://schemas.microsoft.com/office/drawing/2014/main" val="1766712335"/>
                  </a:ext>
                </a:extLst>
              </a:tr>
              <a:tr h="370840">
                <a:tc>
                  <a:txBody>
                    <a:bodyPr/>
                    <a:lstStyle/>
                    <a:p>
                      <a:pPr marL="0" indent="0">
                        <a:buFont typeface="Arial" panose="020B0604020202020204" pitchFamily="34" charset="0"/>
                        <a:buNone/>
                      </a:pPr>
                      <a:r>
                        <a:rPr lang="en-US">
                          <a:latin typeface="Calibri" panose="020F0502020204030204" pitchFamily="34" charset="0"/>
                          <a:cs typeface="Calibri" panose="020F0502020204030204" pitchFamily="34" charset="0"/>
                        </a:rPr>
                        <a:t>LLD</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249</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5</a:t>
                      </a:r>
                    </a:p>
                  </a:txBody>
                  <a:tcPr/>
                </a:tc>
                <a:tc>
                  <a:txBody>
                    <a:bodyPr/>
                    <a:lstStyle/>
                    <a:p>
                      <a:pPr algn="r"/>
                      <a:r>
                        <a:rPr lang="en-US">
                          <a:latin typeface="Calibri" panose="020F0502020204030204" pitchFamily="34" charset="0"/>
                          <a:cs typeface="Calibri" panose="020F0502020204030204" pitchFamily="34" charset="0"/>
                        </a:rPr>
                        <a:t>2.0</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67.8k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30</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0.044</a:t>
                      </a:r>
                    </a:p>
                  </a:txBody>
                  <a:tcPr/>
                </a:tc>
                <a:extLst>
                  <a:ext uri="{0D108BD9-81ED-4DB2-BD59-A6C34878D82A}">
                    <a16:rowId xmlns:a16="http://schemas.microsoft.com/office/drawing/2014/main" val="2710961359"/>
                  </a:ext>
                </a:extLst>
              </a:tr>
              <a:tr h="370840">
                <a:tc>
                  <a:txBody>
                    <a:bodyPr/>
                    <a:lstStyle/>
                    <a:p>
                      <a:pPr marL="0" indent="0">
                        <a:buFont typeface="Arial" panose="020B0604020202020204" pitchFamily="34" charset="0"/>
                        <a:buNone/>
                      </a:pPr>
                      <a:r>
                        <a:rPr lang="en-US">
                          <a:latin typeface="Calibri" panose="020F0502020204030204" pitchFamily="34" charset="0"/>
                          <a:cs typeface="Calibri" panose="020F0502020204030204" pitchFamily="34" charset="0"/>
                        </a:rPr>
                        <a:t>Total</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6062</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79</a:t>
                      </a:r>
                    </a:p>
                  </a:txBody>
                  <a:tcPr/>
                </a:tc>
                <a:tc>
                  <a:txBody>
                    <a:bodyPr/>
                    <a:lstStyle/>
                    <a:p>
                      <a:pPr algn="r"/>
                      <a:r>
                        <a:rPr lang="en-US">
                          <a:latin typeface="Calibri" panose="020F0502020204030204" pitchFamily="34" charset="0"/>
                          <a:cs typeface="Calibri" panose="020F0502020204030204" pitchFamily="34" charset="0"/>
                        </a:rPr>
                        <a:t>1.3</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2365k</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432</a:t>
                      </a:r>
                    </a:p>
                  </a:txBody>
                  <a:tcPr/>
                </a:tc>
                <a:tc>
                  <a:txBody>
                    <a:bodyPr/>
                    <a:lstStyle/>
                    <a:p>
                      <a:pPr algn="r"/>
                      <a:r>
                        <a:rPr lang="en-US" b="1">
                          <a:latin typeface="Calibri" panose="020F0502020204030204" pitchFamily="34" charset="0"/>
                          <a:cs typeface="Calibri" panose="020F0502020204030204" pitchFamily="34" charset="0"/>
                        </a:rPr>
                        <a:t>0.018</a:t>
                      </a:r>
                    </a:p>
                  </a:txBody>
                  <a:tcPr/>
                </a:tc>
                <a:extLst>
                  <a:ext uri="{0D108BD9-81ED-4DB2-BD59-A6C34878D82A}">
                    <a16:rowId xmlns:a16="http://schemas.microsoft.com/office/drawing/2014/main" val="4224512632"/>
                  </a:ext>
                </a:extLst>
              </a:tr>
            </a:tbl>
          </a:graphicData>
        </a:graphic>
      </p:graphicFrame>
      <p:sp>
        <p:nvSpPr>
          <p:cNvPr id="5" name="Slide Number Placeholder 4">
            <a:extLst>
              <a:ext uri="{FF2B5EF4-FFF2-40B4-BE49-F238E27FC236}">
                <a16:creationId xmlns:a16="http://schemas.microsoft.com/office/drawing/2014/main" id="{5FB598CB-89C8-4E62-8D1E-32393D10992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76</a:t>
            </a:fld>
            <a:endParaRPr lang="en-US">
              <a:solidFill>
                <a:prstClr val="white">
                  <a:lumMod val="50000"/>
                </a:prstClr>
              </a:solidFill>
            </a:endParaRPr>
          </a:p>
        </p:txBody>
      </p:sp>
    </p:spTree>
    <p:extLst>
      <p:ext uri="{BB962C8B-B14F-4D97-AF65-F5344CB8AC3E}">
        <p14:creationId xmlns:p14="http://schemas.microsoft.com/office/powerpoint/2010/main" val="3987462061"/>
      </p:ext>
    </p:extLst>
  </p:cSld>
  <p:clrMapOvr>
    <a:masterClrMapping/>
  </p:clrMapOvr>
  <mc:AlternateContent xmlns:mc="http://schemas.openxmlformats.org/markup-compatibility/2006" xmlns:p14="http://schemas.microsoft.com/office/powerpoint/2010/main">
    <mc:Choice Requires="p14">
      <p:transition spd="slow" p14:dur="2000" advClick="0" advTm="70701"/>
    </mc:Choice>
    <mc:Fallback xmlns="">
      <p:transition spd="slow" advClick="0" advTm="70701"/>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a:t>WebKit - JSC Code Changes</a:t>
            </a:r>
          </a:p>
        </p:txBody>
      </p:sp>
      <p:sp>
        <p:nvSpPr>
          <p:cNvPr id="7" name="Content Placeholder 2">
            <a:extLst>
              <a:ext uri="{FF2B5EF4-FFF2-40B4-BE49-F238E27FC236}">
                <a16:creationId xmlns:a16="http://schemas.microsoft.com/office/drawing/2014/main" id="{77A3C0E2-613C-394B-A87D-E16CE00D4BFA}"/>
              </a:ext>
            </a:extLst>
          </p:cNvPr>
          <p:cNvSpPr txBox="1">
            <a:spLocks/>
          </p:cNvSpPr>
          <p:nvPr/>
        </p:nvSpPr>
        <p:spPr bwMode="auto">
          <a:xfrm>
            <a:off x="558800" y="2714901"/>
            <a:ext cx="11074400" cy="3709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Calibri" pitchFamily="34" charset="0"/>
                <a:ea typeface="+mn-ea"/>
                <a:cs typeface="Tahoma" pitchFamily="34" charset="0"/>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Calibri"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Notes:</a:t>
            </a:r>
          </a:p>
          <a:p>
            <a:r>
              <a:rPr lang="en-US"/>
              <a:t>JSC-C is a port of the C-language </a:t>
            </a:r>
            <a:r>
              <a:rPr lang="en-US" err="1"/>
              <a:t>JavaScriptCore</a:t>
            </a:r>
            <a:r>
              <a:rPr lang="en-US"/>
              <a:t> interpreter backend</a:t>
            </a:r>
          </a:p>
          <a:p>
            <a:r>
              <a:rPr lang="en-US"/>
              <a:t>JSC-JIT includes support for a meta-assembly language interpreter and JIT compiler</a:t>
            </a:r>
          </a:p>
          <a:p>
            <a:r>
              <a:rPr lang="en-US"/>
              <a:t>Runs </a:t>
            </a:r>
            <a:r>
              <a:rPr lang="en-US" err="1"/>
              <a:t>SunSpider</a:t>
            </a:r>
            <a:r>
              <a:rPr lang="en-US"/>
              <a:t> JavaScript benchmarks to completion</a:t>
            </a:r>
          </a:p>
          <a:p>
            <a:r>
              <a:rPr lang="en-US"/>
              <a:t>Language runtimes represent worst-case in compatibility for CHERI</a:t>
            </a:r>
          </a:p>
          <a:p>
            <a:pPr lvl="1"/>
            <a:r>
              <a:rPr lang="en-US"/>
              <a:t>Porting assembly interpreter and JIT compiler requires targeting new encodings</a:t>
            </a:r>
          </a:p>
          <a:p>
            <a:r>
              <a:rPr lang="en-US"/>
              <a:t>Changes reported here did not target diff minimization</a:t>
            </a:r>
          </a:p>
          <a:p>
            <a:pPr lvl="1"/>
            <a:r>
              <a:rPr lang="en-US"/>
              <a:t>Prioritized debugging and multiple configurations (including integer offsets into bounded JS heap) for performance and security evaluation</a:t>
            </a:r>
          </a:p>
          <a:p>
            <a:pPr lvl="1"/>
            <a:r>
              <a:rPr lang="en-US"/>
              <a:t>Some changes may not be required with modern CHERI compiler</a:t>
            </a:r>
          </a:p>
        </p:txBody>
      </p:sp>
      <p:graphicFrame>
        <p:nvGraphicFramePr>
          <p:cNvPr id="6" name="Table 7">
            <a:extLst>
              <a:ext uri="{FF2B5EF4-FFF2-40B4-BE49-F238E27FC236}">
                <a16:creationId xmlns:a16="http://schemas.microsoft.com/office/drawing/2014/main" id="{1CE5FA3F-FBA0-DB4E-BD35-B3C89EE7646A}"/>
              </a:ext>
            </a:extLst>
          </p:cNvPr>
          <p:cNvGraphicFramePr>
            <a:graphicFrameLocks noGrp="1"/>
          </p:cNvGraphicFramePr>
          <p:nvPr>
            <p:ph sz="quarter" idx="13"/>
          </p:nvPr>
        </p:nvGraphicFramePr>
        <p:xfrm>
          <a:off x="1171210" y="1068024"/>
          <a:ext cx="9422969" cy="1381760"/>
        </p:xfrm>
        <a:graphic>
          <a:graphicData uri="http://schemas.openxmlformats.org/drawingml/2006/table">
            <a:tbl>
              <a:tblPr firstRow="1" bandRow="1">
                <a:tableStyleId>{5C22544A-7EE6-4342-B048-85BDC9FD1C3A}</a:tableStyleId>
              </a:tblPr>
              <a:tblGrid>
                <a:gridCol w="1085488">
                  <a:extLst>
                    <a:ext uri="{9D8B030D-6E8A-4147-A177-3AD203B41FA5}">
                      <a16:colId xmlns:a16="http://schemas.microsoft.com/office/drawing/2014/main" val="1094312391"/>
                    </a:ext>
                  </a:extLst>
                </a:gridCol>
                <a:gridCol w="1046110">
                  <a:extLst>
                    <a:ext uri="{9D8B030D-6E8A-4147-A177-3AD203B41FA5}">
                      <a16:colId xmlns:a16="http://schemas.microsoft.com/office/drawing/2014/main" val="1076907889"/>
                    </a:ext>
                  </a:extLst>
                </a:gridCol>
                <a:gridCol w="2059594">
                  <a:extLst>
                    <a:ext uri="{9D8B030D-6E8A-4147-A177-3AD203B41FA5}">
                      <a16:colId xmlns:a16="http://schemas.microsoft.com/office/drawing/2014/main" val="4020265733"/>
                    </a:ext>
                  </a:extLst>
                </a:gridCol>
                <a:gridCol w="750765">
                  <a:extLst>
                    <a:ext uri="{9D8B030D-6E8A-4147-A177-3AD203B41FA5}">
                      <a16:colId xmlns:a16="http://schemas.microsoft.com/office/drawing/2014/main" val="3151782533"/>
                    </a:ext>
                  </a:extLst>
                </a:gridCol>
                <a:gridCol w="1625657">
                  <a:extLst>
                    <a:ext uri="{9D8B030D-6E8A-4147-A177-3AD203B41FA5}">
                      <a16:colId xmlns:a16="http://schemas.microsoft.com/office/drawing/2014/main" val="187381117"/>
                    </a:ext>
                  </a:extLst>
                </a:gridCol>
                <a:gridCol w="1828416">
                  <a:extLst>
                    <a:ext uri="{9D8B030D-6E8A-4147-A177-3AD203B41FA5}">
                      <a16:colId xmlns:a16="http://schemas.microsoft.com/office/drawing/2014/main" val="1381553807"/>
                    </a:ext>
                  </a:extLst>
                </a:gridCol>
                <a:gridCol w="1026939">
                  <a:extLst>
                    <a:ext uri="{9D8B030D-6E8A-4147-A177-3AD203B41FA5}">
                      <a16:colId xmlns:a16="http://schemas.microsoft.com/office/drawing/2014/main" val="732298391"/>
                    </a:ext>
                  </a:extLst>
                </a:gridCol>
              </a:tblGrid>
              <a:tr h="370840">
                <a:tc>
                  <a:txBody>
                    <a:bodyPr/>
                    <a:lstStyle/>
                    <a:p>
                      <a:r>
                        <a:rPr lang="en-US">
                          <a:latin typeface="Calibri" panose="020F0502020204030204" pitchFamily="34" charset="0"/>
                          <a:cs typeface="Calibri" panose="020F0502020204030204" pitchFamily="34" charset="0"/>
                        </a:rPr>
                        <a:t>Area</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Files 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Files</a:t>
                      </a:r>
                    </a:p>
                    <a:p>
                      <a:pPr algn="ctr"/>
                      <a:r>
                        <a:rPr lang="en-US">
                          <a:latin typeface="Calibri" panose="020F0502020204030204" pitchFamily="34" charset="0"/>
                          <a:cs typeface="Calibri" panose="020F0502020204030204" pitchFamily="34" charset="0"/>
                        </a:rPr>
                        <a:t>modified</a:t>
                      </a:r>
                    </a:p>
                  </a:txBody>
                  <a:tcPr/>
                </a:tc>
                <a:tc>
                  <a:txBody>
                    <a:bodyPr/>
                    <a:lstStyle/>
                    <a:p>
                      <a:pPr algn="ctr"/>
                      <a:r>
                        <a:rPr lang="en-US">
                          <a:latin typeface="Calibri" panose="020F0502020204030204" pitchFamily="34" charset="0"/>
                          <a:cs typeface="Calibri" panose="020F0502020204030204" pitchFamily="34" charset="0"/>
                        </a:rPr>
                        <a:t>% Files</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changed</a:t>
                      </a:r>
                    </a:p>
                  </a:txBody>
                  <a:tcPr/>
                </a:tc>
                <a:tc>
                  <a:txBody>
                    <a:bodyPr/>
                    <a:lstStyle/>
                    <a:p>
                      <a:pPr algn="ctr"/>
                      <a:r>
                        <a:rPr lang="en-US">
                          <a:latin typeface="Calibri" panose="020F0502020204030204" pitchFamily="34" charset="0"/>
                          <a:cs typeface="Calibri" panose="020F0502020204030204" pitchFamily="34" charset="0"/>
                        </a:rPr>
                        <a:t>%</a:t>
                      </a:r>
                    </a:p>
                    <a:p>
                      <a:pPr algn="ctr"/>
                      <a:r>
                        <a:rPr lang="en-US">
                          <a:latin typeface="Calibri" panose="020F0502020204030204" pitchFamily="34" charset="0"/>
                          <a:cs typeface="Calibri" panose="020F0502020204030204" pitchFamily="34" charset="0"/>
                        </a:rPr>
                        <a:t>LoC</a:t>
                      </a:r>
                    </a:p>
                  </a:txBody>
                  <a:tcPr/>
                </a:tc>
                <a:extLst>
                  <a:ext uri="{0D108BD9-81ED-4DB2-BD59-A6C34878D82A}">
                    <a16:rowId xmlns:a16="http://schemas.microsoft.com/office/drawing/2014/main" val="738953186"/>
                  </a:ext>
                </a:extLst>
              </a:tr>
              <a:tr h="370840">
                <a:tc>
                  <a:txBody>
                    <a:bodyPr/>
                    <a:lstStyle/>
                    <a:p>
                      <a:r>
                        <a:rPr lang="en-US">
                          <a:latin typeface="Calibri" panose="020F0502020204030204" pitchFamily="34" charset="0"/>
                          <a:cs typeface="Calibri" panose="020F0502020204030204" pitchFamily="34" charset="0"/>
                        </a:rPr>
                        <a:t>JSC-C</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3368</a:t>
                      </a:r>
                    </a:p>
                  </a:txBody>
                  <a:tcPr>
                    <a:lnL w="76200" cap="flat" cmpd="sng" algn="ctr">
                      <a:solidFill>
                        <a:schemeClr val="bg1"/>
                      </a:solidFill>
                      <a:prstDash val="solid"/>
                      <a:round/>
                      <a:headEnd type="none" w="med" len="med"/>
                      <a:tailEnd type="none" w="med" len="med"/>
                    </a:lnL>
                  </a:tcPr>
                </a:tc>
                <a:tc>
                  <a:txBody>
                    <a:bodyPr/>
                    <a:lstStyle/>
                    <a:p>
                      <a:pPr marL="0" algn="r" defTabSz="914400" rtl="0" eaLnBrk="1" latinLnBrk="0" hangingPunct="1"/>
                      <a:r>
                        <a:rPr lang="en-US">
                          <a:latin typeface="Calibri" panose="020F0502020204030204" pitchFamily="34" charset="0"/>
                          <a:cs typeface="Calibri" panose="020F0502020204030204" pitchFamily="34" charset="0"/>
                        </a:rPr>
                        <a:t>148</a:t>
                      </a:r>
                    </a:p>
                  </a:txBody>
                  <a:tcPr/>
                </a:tc>
                <a:tc>
                  <a:txBody>
                    <a:bodyPr/>
                    <a:lstStyle/>
                    <a:p>
                      <a:pPr algn="r"/>
                      <a:r>
                        <a:rPr lang="en-US">
                          <a:latin typeface="Calibri" panose="020F0502020204030204" pitchFamily="34" charset="0"/>
                          <a:cs typeface="Calibri" panose="020F0502020204030204" pitchFamily="34" charset="0"/>
                        </a:rPr>
                        <a:t>4.4</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550k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2217</a:t>
                      </a:r>
                    </a:p>
                  </a:txBody>
                  <a:tcPr/>
                </a:tc>
                <a:tc>
                  <a:txBody>
                    <a:bodyPr/>
                    <a:lstStyle/>
                    <a:p>
                      <a:pPr algn="r"/>
                      <a:r>
                        <a:rPr lang="en-US" b="1">
                          <a:latin typeface="Calibri" panose="020F0502020204030204" pitchFamily="34" charset="0"/>
                          <a:cs typeface="Calibri" panose="020F0502020204030204" pitchFamily="34" charset="0"/>
                        </a:rPr>
                        <a:t>0.40</a:t>
                      </a:r>
                    </a:p>
                  </a:txBody>
                  <a:tcPr/>
                </a:tc>
                <a:extLst>
                  <a:ext uri="{0D108BD9-81ED-4DB2-BD59-A6C34878D82A}">
                    <a16:rowId xmlns:a16="http://schemas.microsoft.com/office/drawing/2014/main" val="1212296545"/>
                  </a:ext>
                </a:extLst>
              </a:tr>
              <a:tr h="370840">
                <a:tc>
                  <a:txBody>
                    <a:bodyPr/>
                    <a:lstStyle/>
                    <a:p>
                      <a:pPr marL="0" indent="0">
                        <a:buFont typeface="Arial" panose="020B0604020202020204" pitchFamily="34" charset="0"/>
                        <a:buNone/>
                      </a:pPr>
                      <a:r>
                        <a:rPr lang="en-US">
                          <a:latin typeface="Calibri" panose="020F0502020204030204" pitchFamily="34" charset="0"/>
                          <a:cs typeface="Calibri" panose="020F0502020204030204" pitchFamily="34" charset="0"/>
                        </a:rPr>
                        <a:t>JSC-JIT</a:t>
                      </a:r>
                    </a:p>
                  </a:txBody>
                  <a:tcPr>
                    <a:lnR w="76200" cap="flat" cmpd="sng" algn="ctr">
                      <a:solidFill>
                        <a:schemeClr val="bg1"/>
                      </a:solid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kern="1200">
                          <a:solidFill>
                            <a:schemeClr val="dk1"/>
                          </a:solidFill>
                          <a:effectLst/>
                          <a:latin typeface="Calibri" panose="020F0502020204030204" pitchFamily="34" charset="0"/>
                          <a:ea typeface="+mn-ea"/>
                          <a:cs typeface="Calibri" panose="020F0502020204030204" pitchFamily="34" charset="0"/>
                        </a:rPr>
                        <a:t>3368</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339</a:t>
                      </a:r>
                    </a:p>
                  </a:txBody>
                  <a:tcPr/>
                </a:tc>
                <a:tc>
                  <a:txBody>
                    <a:bodyPr/>
                    <a:lstStyle/>
                    <a:p>
                      <a:pPr algn="r"/>
                      <a:r>
                        <a:rPr lang="en-US">
                          <a:latin typeface="Calibri" panose="020F0502020204030204" pitchFamily="34" charset="0"/>
                          <a:cs typeface="Calibri" panose="020F0502020204030204" pitchFamily="34" charset="0"/>
                        </a:rPr>
                        <a:t>10.1</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550k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7581</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1.38</a:t>
                      </a:r>
                    </a:p>
                  </a:txBody>
                  <a:tcPr/>
                </a:tc>
                <a:extLst>
                  <a:ext uri="{0D108BD9-81ED-4DB2-BD59-A6C34878D82A}">
                    <a16:rowId xmlns:a16="http://schemas.microsoft.com/office/drawing/2014/main" val="1766712335"/>
                  </a:ext>
                </a:extLst>
              </a:tr>
            </a:tbl>
          </a:graphicData>
        </a:graphic>
      </p:graphicFrame>
      <p:sp>
        <p:nvSpPr>
          <p:cNvPr id="5" name="Slide Number Placeholder 4">
            <a:extLst>
              <a:ext uri="{FF2B5EF4-FFF2-40B4-BE49-F238E27FC236}">
                <a16:creationId xmlns:a16="http://schemas.microsoft.com/office/drawing/2014/main" id="{84AD4D2B-E986-4D8B-AF96-9CA5C07060D9}"/>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77</a:t>
            </a:fld>
            <a:endParaRPr lang="en-US">
              <a:solidFill>
                <a:prstClr val="white">
                  <a:lumMod val="50000"/>
                </a:prstClr>
              </a:solidFill>
            </a:endParaRPr>
          </a:p>
        </p:txBody>
      </p:sp>
    </p:spTree>
    <p:extLst>
      <p:ext uri="{BB962C8B-B14F-4D97-AF65-F5344CB8AC3E}">
        <p14:creationId xmlns:p14="http://schemas.microsoft.com/office/powerpoint/2010/main" val="3158154194"/>
      </p:ext>
    </p:extLst>
  </p:cSld>
  <p:clrMapOvr>
    <a:masterClrMapping/>
  </p:clrMapOvr>
  <mc:AlternateContent xmlns:mc="http://schemas.openxmlformats.org/markup-compatibility/2006" xmlns:p14="http://schemas.microsoft.com/office/powerpoint/2010/main">
    <mc:Choice Requires="p14">
      <p:transition spd="slow" p14:dur="2000" advClick="0" advTm="70701"/>
    </mc:Choice>
    <mc:Fallback xmlns="">
      <p:transition spd="slow" advClick="0" advTm="70701"/>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8C8110-8406-4EF5-953D-5229ED8664AA}"/>
              </a:ext>
            </a:extLst>
          </p:cNvPr>
          <p:cNvSpPr>
            <a:spLocks noGrp="1"/>
          </p:cNvSpPr>
          <p:nvPr>
            <p:ph type="ctrTitle"/>
          </p:nvPr>
        </p:nvSpPr>
        <p:spPr/>
        <p:txBody>
          <a:bodyPr>
            <a:normAutofit/>
          </a:bodyPr>
          <a:lstStyle/>
          <a:p>
            <a:r>
              <a:rPr lang="en-US"/>
              <a:t>Heap Allocator &amp; Spatial Safety (</a:t>
            </a:r>
            <a:r>
              <a:rPr lang="en-US" err="1"/>
              <a:t>Montonicity</a:t>
            </a:r>
            <a:r>
              <a:rPr lang="en-US"/>
              <a:t>)</a:t>
            </a:r>
          </a:p>
        </p:txBody>
      </p:sp>
      <p:sp>
        <p:nvSpPr>
          <p:cNvPr id="50" name="Rectangle 49">
            <a:extLst>
              <a:ext uri="{FF2B5EF4-FFF2-40B4-BE49-F238E27FC236}">
                <a16:creationId xmlns:a16="http://schemas.microsoft.com/office/drawing/2014/main" id="{96C80C0C-C327-4438-8DDF-6420D390B32B}"/>
              </a:ext>
            </a:extLst>
          </p:cNvPr>
          <p:cNvSpPr/>
          <p:nvPr/>
        </p:nvSpPr>
        <p:spPr>
          <a:xfrm>
            <a:off x="8203835" y="3636305"/>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419A52E-44DB-434D-A04E-CA36EE62AB72}"/>
              </a:ext>
            </a:extLst>
          </p:cNvPr>
          <p:cNvSpPr/>
          <p:nvPr/>
        </p:nvSpPr>
        <p:spPr>
          <a:xfrm>
            <a:off x="8203835" y="3821218"/>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3245F03B-9432-4A64-83D1-5FD973E02B5B}"/>
              </a:ext>
            </a:extLst>
          </p:cNvPr>
          <p:cNvSpPr/>
          <p:nvPr/>
        </p:nvSpPr>
        <p:spPr>
          <a:xfrm>
            <a:off x="8203835" y="4006130"/>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30C25B15-BB08-4360-AC13-951B7ED640F2}"/>
              </a:ext>
            </a:extLst>
          </p:cNvPr>
          <p:cNvSpPr/>
          <p:nvPr/>
        </p:nvSpPr>
        <p:spPr>
          <a:xfrm>
            <a:off x="8203826" y="2697272"/>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5673D2C9-6CB7-4493-85F1-33E97E8FF8C9}"/>
              </a:ext>
            </a:extLst>
          </p:cNvPr>
          <p:cNvSpPr/>
          <p:nvPr/>
        </p:nvSpPr>
        <p:spPr>
          <a:xfrm>
            <a:off x="8203836" y="2883775"/>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3131752E-5BF5-4472-9D16-1DCF5AD6B632}"/>
              </a:ext>
            </a:extLst>
          </p:cNvPr>
          <p:cNvSpPr/>
          <p:nvPr/>
        </p:nvSpPr>
        <p:spPr>
          <a:xfrm>
            <a:off x="8203836" y="3069605"/>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54C09980-DB0B-42A1-ADDB-11818C00DFFD}"/>
              </a:ext>
            </a:extLst>
          </p:cNvPr>
          <p:cNvSpPr/>
          <p:nvPr/>
        </p:nvSpPr>
        <p:spPr>
          <a:xfrm>
            <a:off x="8203836" y="3260042"/>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FEFF9B37-C642-4C2E-87A5-9E4339C7880B}"/>
              </a:ext>
            </a:extLst>
          </p:cNvPr>
          <p:cNvSpPr/>
          <p:nvPr/>
        </p:nvSpPr>
        <p:spPr>
          <a:xfrm>
            <a:off x="8203836" y="3445868"/>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Left Brace 81">
            <a:extLst>
              <a:ext uri="{FF2B5EF4-FFF2-40B4-BE49-F238E27FC236}">
                <a16:creationId xmlns:a16="http://schemas.microsoft.com/office/drawing/2014/main" id="{EF72332F-97D4-4532-A00E-530FBA0CEF10}"/>
              </a:ext>
            </a:extLst>
          </p:cNvPr>
          <p:cNvSpPr/>
          <p:nvPr/>
        </p:nvSpPr>
        <p:spPr>
          <a:xfrm>
            <a:off x="7805151" y="2692425"/>
            <a:ext cx="223146" cy="1473150"/>
          </a:xfrm>
          <a:prstGeom prst="leftBrace">
            <a:avLst/>
          </a:prstGeom>
          <a:ln w="158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4" name="Rectangle 83">
            <a:extLst>
              <a:ext uri="{FF2B5EF4-FFF2-40B4-BE49-F238E27FC236}">
                <a16:creationId xmlns:a16="http://schemas.microsoft.com/office/drawing/2014/main" id="{D0B8A0B8-2C85-43B4-A1EE-ECFE121E96D3}"/>
              </a:ext>
            </a:extLst>
          </p:cNvPr>
          <p:cNvSpPr/>
          <p:nvPr/>
        </p:nvSpPr>
        <p:spPr>
          <a:xfrm>
            <a:off x="1176749" y="2224151"/>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(allocator-owned)</a:t>
            </a:r>
          </a:p>
        </p:txBody>
      </p:sp>
      <p:cxnSp>
        <p:nvCxnSpPr>
          <p:cNvPr id="89" name="Straight Arrow Connector 88">
            <a:extLst>
              <a:ext uri="{FF2B5EF4-FFF2-40B4-BE49-F238E27FC236}">
                <a16:creationId xmlns:a16="http://schemas.microsoft.com/office/drawing/2014/main" id="{2A57FAFF-BEB7-4CE2-990E-BDE26C8D6FD5}"/>
              </a:ext>
            </a:extLst>
          </p:cNvPr>
          <p:cNvCxnSpPr>
            <a:cxnSpLocks/>
            <a:stCxn id="84" idx="3"/>
            <a:endCxn id="82" idx="1"/>
          </p:cNvCxnSpPr>
          <p:nvPr/>
        </p:nvCxnSpPr>
        <p:spPr>
          <a:xfrm>
            <a:off x="4116809" y="2457481"/>
            <a:ext cx="3688342" cy="971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921C2B1-FF53-4066-8B59-D23EE9F5E87E}"/>
              </a:ext>
            </a:extLst>
          </p:cNvPr>
          <p:cNvSpPr txBox="1"/>
          <p:nvPr/>
        </p:nvSpPr>
        <p:spPr>
          <a:xfrm>
            <a:off x="6096000" y="1144197"/>
            <a:ext cx="1382301" cy="369332"/>
          </a:xfrm>
          <a:prstGeom prst="rect">
            <a:avLst/>
          </a:prstGeom>
          <a:noFill/>
        </p:spPr>
        <p:txBody>
          <a:bodyPr wrap="none" rtlCol="0">
            <a:spAutoFit/>
          </a:bodyPr>
          <a:lstStyle/>
          <a:p>
            <a:r>
              <a:rPr lang="en-US"/>
              <a:t>Shared Heap</a:t>
            </a:r>
          </a:p>
        </p:txBody>
      </p:sp>
      <p:cxnSp>
        <p:nvCxnSpPr>
          <p:cNvPr id="32" name="Straight Connector 31">
            <a:extLst>
              <a:ext uri="{FF2B5EF4-FFF2-40B4-BE49-F238E27FC236}">
                <a16:creationId xmlns:a16="http://schemas.microsoft.com/office/drawing/2014/main" id="{5C1220C6-55A7-4981-BDBD-6865FC59D3A4}"/>
              </a:ext>
            </a:extLst>
          </p:cNvPr>
          <p:cNvCxnSpPr/>
          <p:nvPr/>
        </p:nvCxnSpPr>
        <p:spPr>
          <a:xfrm>
            <a:off x="6096000" y="1205345"/>
            <a:ext cx="0" cy="4946073"/>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2CB8F00E-5504-475F-91A4-E0812A6C6D39}"/>
              </a:ext>
            </a:extLst>
          </p:cNvPr>
          <p:cNvCxnSpPr>
            <a:cxnSpLocks/>
          </p:cNvCxnSpPr>
          <p:nvPr/>
        </p:nvCxnSpPr>
        <p:spPr>
          <a:xfrm flipH="1" flipV="1">
            <a:off x="436418" y="3429000"/>
            <a:ext cx="5659582" cy="16868"/>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TextBox 35">
            <a:extLst>
              <a:ext uri="{FF2B5EF4-FFF2-40B4-BE49-F238E27FC236}">
                <a16:creationId xmlns:a16="http://schemas.microsoft.com/office/drawing/2014/main" id="{732651A6-2D82-44B7-8230-958ADD8BBB35}"/>
              </a:ext>
            </a:extLst>
          </p:cNvPr>
          <p:cNvSpPr txBox="1"/>
          <p:nvPr/>
        </p:nvSpPr>
        <p:spPr>
          <a:xfrm>
            <a:off x="3595255" y="3069605"/>
            <a:ext cx="1576265" cy="369332"/>
          </a:xfrm>
          <a:prstGeom prst="rect">
            <a:avLst/>
          </a:prstGeom>
          <a:noFill/>
        </p:spPr>
        <p:txBody>
          <a:bodyPr wrap="none" rtlCol="0">
            <a:spAutoFit/>
          </a:bodyPr>
          <a:lstStyle/>
          <a:p>
            <a:r>
              <a:rPr lang="en-US"/>
              <a:t>Allocator (TCB)</a:t>
            </a:r>
          </a:p>
        </p:txBody>
      </p:sp>
      <p:sp>
        <p:nvSpPr>
          <p:cNvPr id="37" name="TextBox 36">
            <a:extLst>
              <a:ext uri="{FF2B5EF4-FFF2-40B4-BE49-F238E27FC236}">
                <a16:creationId xmlns:a16="http://schemas.microsoft.com/office/drawing/2014/main" id="{F714374C-D6FD-4DCC-9FF4-0ED4F0174BDF}"/>
              </a:ext>
            </a:extLst>
          </p:cNvPr>
          <p:cNvSpPr txBox="1"/>
          <p:nvPr/>
        </p:nvSpPr>
        <p:spPr>
          <a:xfrm>
            <a:off x="3471591" y="3437434"/>
            <a:ext cx="1839286" cy="369332"/>
          </a:xfrm>
          <a:prstGeom prst="rect">
            <a:avLst/>
          </a:prstGeom>
          <a:noFill/>
        </p:spPr>
        <p:txBody>
          <a:bodyPr wrap="none" rtlCol="0">
            <a:spAutoFit/>
          </a:bodyPr>
          <a:lstStyle/>
          <a:p>
            <a:r>
              <a:rPr lang="en-US"/>
              <a:t>Client (untrusted)</a:t>
            </a:r>
          </a:p>
        </p:txBody>
      </p:sp>
      <p:sp>
        <p:nvSpPr>
          <p:cNvPr id="38" name="Left Brace 37">
            <a:extLst>
              <a:ext uri="{FF2B5EF4-FFF2-40B4-BE49-F238E27FC236}">
                <a16:creationId xmlns:a16="http://schemas.microsoft.com/office/drawing/2014/main" id="{849FA849-C50E-4D50-90DC-176933C9FBCB}"/>
              </a:ext>
            </a:extLst>
          </p:cNvPr>
          <p:cNvSpPr/>
          <p:nvPr/>
        </p:nvSpPr>
        <p:spPr>
          <a:xfrm>
            <a:off x="7982578" y="3626242"/>
            <a:ext cx="45719" cy="369819"/>
          </a:xfrm>
          <a:prstGeom prst="leftBrace">
            <a:avLst/>
          </a:prstGeom>
          <a:ln w="158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40" name="Rectangle 39">
            <a:extLst>
              <a:ext uri="{FF2B5EF4-FFF2-40B4-BE49-F238E27FC236}">
                <a16:creationId xmlns:a16="http://schemas.microsoft.com/office/drawing/2014/main" id="{17C401B5-480E-488C-AF28-D24FD1C09628}"/>
              </a:ext>
            </a:extLst>
          </p:cNvPr>
          <p:cNvSpPr/>
          <p:nvPr/>
        </p:nvSpPr>
        <p:spPr>
          <a:xfrm>
            <a:off x="2540486" y="4345383"/>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(allocated object)</a:t>
            </a:r>
          </a:p>
        </p:txBody>
      </p:sp>
      <p:cxnSp>
        <p:nvCxnSpPr>
          <p:cNvPr id="42" name="Straight Arrow Connector 41">
            <a:extLst>
              <a:ext uri="{FF2B5EF4-FFF2-40B4-BE49-F238E27FC236}">
                <a16:creationId xmlns:a16="http://schemas.microsoft.com/office/drawing/2014/main" id="{93CDE27D-F4E7-4CD9-BB41-3176E13E0903}"/>
              </a:ext>
            </a:extLst>
          </p:cNvPr>
          <p:cNvCxnSpPr>
            <a:cxnSpLocks/>
            <a:stCxn id="40" idx="3"/>
            <a:endCxn id="38" idx="1"/>
          </p:cNvCxnSpPr>
          <p:nvPr/>
        </p:nvCxnSpPr>
        <p:spPr>
          <a:xfrm flipV="1">
            <a:off x="5480546" y="3811152"/>
            <a:ext cx="2502032" cy="767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741A97C-F4B2-4A1F-8480-F92BA0C622B2}"/>
              </a:ext>
            </a:extLst>
          </p:cNvPr>
          <p:cNvSpPr/>
          <p:nvPr/>
        </p:nvSpPr>
        <p:spPr>
          <a:xfrm>
            <a:off x="3131728" y="5244898"/>
            <a:ext cx="2502032"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a:t>
            </a:r>
            <a:r>
              <a:rPr lang="en-GB" err="1"/>
              <a:t>subobject</a:t>
            </a:r>
            <a:r>
              <a:rPr lang="en-GB"/>
              <a:t>)</a:t>
            </a:r>
          </a:p>
        </p:txBody>
      </p:sp>
      <p:sp>
        <p:nvSpPr>
          <p:cNvPr id="5" name="Left Brace 4">
            <a:extLst>
              <a:ext uri="{FF2B5EF4-FFF2-40B4-BE49-F238E27FC236}">
                <a16:creationId xmlns:a16="http://schemas.microsoft.com/office/drawing/2014/main" id="{77B23528-A7BC-4E69-8AFE-7FCB1773AB4E}"/>
              </a:ext>
            </a:extLst>
          </p:cNvPr>
          <p:cNvSpPr/>
          <p:nvPr/>
        </p:nvSpPr>
        <p:spPr>
          <a:xfrm>
            <a:off x="8079876" y="3805618"/>
            <a:ext cx="59045" cy="190442"/>
          </a:xfrm>
          <a:prstGeom prst="leftBrace">
            <a:avLst/>
          </a:prstGeom>
          <a:ln w="158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DC13B43C-119C-43D2-9739-98090EB4F497}"/>
              </a:ext>
            </a:extLst>
          </p:cNvPr>
          <p:cNvCxnSpPr>
            <a:cxnSpLocks/>
            <a:stCxn id="2" idx="3"/>
            <a:endCxn id="5" idx="1"/>
          </p:cNvCxnSpPr>
          <p:nvPr/>
        </p:nvCxnSpPr>
        <p:spPr>
          <a:xfrm flipV="1">
            <a:off x="5633760" y="3900839"/>
            <a:ext cx="2446116" cy="1577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011BC46-3F84-4DEC-87F8-C8131A6B33AC}"/>
              </a:ext>
            </a:extLst>
          </p:cNvPr>
          <p:cNvSpPr txBox="1"/>
          <p:nvPr/>
        </p:nvSpPr>
        <p:spPr>
          <a:xfrm>
            <a:off x="335613" y="4585173"/>
            <a:ext cx="1682255" cy="369332"/>
          </a:xfrm>
          <a:prstGeom prst="rect">
            <a:avLst/>
          </a:prstGeom>
          <a:noFill/>
        </p:spPr>
        <p:txBody>
          <a:bodyPr wrap="square" rtlCol="0">
            <a:spAutoFit/>
          </a:bodyPr>
          <a:lstStyle/>
          <a:p>
            <a:r>
              <a:rPr lang="en-US"/>
              <a:t>Derive for client</a:t>
            </a:r>
          </a:p>
        </p:txBody>
      </p:sp>
      <p:cxnSp>
        <p:nvCxnSpPr>
          <p:cNvPr id="11" name="Connector: Elbow 10">
            <a:extLst>
              <a:ext uri="{FF2B5EF4-FFF2-40B4-BE49-F238E27FC236}">
                <a16:creationId xmlns:a16="http://schemas.microsoft.com/office/drawing/2014/main" id="{4E7F5C2A-4A9E-475C-B45C-319DE0DFB8E6}"/>
              </a:ext>
            </a:extLst>
          </p:cNvPr>
          <p:cNvCxnSpPr>
            <a:cxnSpLocks/>
          </p:cNvCxnSpPr>
          <p:nvPr/>
        </p:nvCxnSpPr>
        <p:spPr>
          <a:xfrm rot="16200000" flipH="1">
            <a:off x="917889" y="2956124"/>
            <a:ext cx="1881439" cy="1363735"/>
          </a:xfrm>
          <a:prstGeom prst="bentConnector2">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Connector: Elbow 14">
            <a:extLst>
              <a:ext uri="{FF2B5EF4-FFF2-40B4-BE49-F238E27FC236}">
                <a16:creationId xmlns:a16="http://schemas.microsoft.com/office/drawing/2014/main" id="{E6031A64-E84A-425A-A998-ADB7646FF986}"/>
              </a:ext>
            </a:extLst>
          </p:cNvPr>
          <p:cNvCxnSpPr>
            <a:cxnSpLocks/>
            <a:endCxn id="2" idx="1"/>
          </p:cNvCxnSpPr>
          <p:nvPr/>
        </p:nvCxnSpPr>
        <p:spPr>
          <a:xfrm rot="16200000" flipH="1">
            <a:off x="2503009" y="4849509"/>
            <a:ext cx="666186" cy="591252"/>
          </a:xfrm>
          <a:prstGeom prst="bentConnector2">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B5FEC727-20F6-4BD8-8421-0C6106D0D662}"/>
              </a:ext>
            </a:extLst>
          </p:cNvPr>
          <p:cNvSpPr txBox="1"/>
          <p:nvPr/>
        </p:nvSpPr>
        <p:spPr>
          <a:xfrm>
            <a:off x="1468230" y="5478226"/>
            <a:ext cx="1682255" cy="369332"/>
          </a:xfrm>
          <a:prstGeom prst="rect">
            <a:avLst/>
          </a:prstGeom>
          <a:noFill/>
        </p:spPr>
        <p:txBody>
          <a:bodyPr wrap="square" rtlCol="0">
            <a:spAutoFit/>
          </a:bodyPr>
          <a:lstStyle/>
          <a:p>
            <a:r>
              <a:rPr lang="en-US"/>
              <a:t>Narrow bounds</a:t>
            </a:r>
          </a:p>
        </p:txBody>
      </p:sp>
      <p:sp>
        <p:nvSpPr>
          <p:cNvPr id="12" name="Slide Number Placeholder 11">
            <a:extLst>
              <a:ext uri="{FF2B5EF4-FFF2-40B4-BE49-F238E27FC236}">
                <a16:creationId xmlns:a16="http://schemas.microsoft.com/office/drawing/2014/main" id="{A0885262-E0E0-4752-B54A-8C341157D027}"/>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78</a:t>
            </a:fld>
            <a:endParaRPr lang="en-US">
              <a:solidFill>
                <a:prstClr val="white">
                  <a:lumMod val="50000"/>
                </a:prstClr>
              </a:solidFill>
            </a:endParaRPr>
          </a:p>
        </p:txBody>
      </p:sp>
    </p:spTree>
    <p:extLst>
      <p:ext uri="{BB962C8B-B14F-4D97-AF65-F5344CB8AC3E}">
        <p14:creationId xmlns:p14="http://schemas.microsoft.com/office/powerpoint/2010/main" val="292850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2" grpId="0" animBg="1"/>
      <p:bldP spid="5" grpId="0" animBg="1"/>
      <p:bldP spid="10" grpId="0"/>
      <p:bldP spid="1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Connector: Elbow 89">
            <a:extLst>
              <a:ext uri="{FF2B5EF4-FFF2-40B4-BE49-F238E27FC236}">
                <a16:creationId xmlns:a16="http://schemas.microsoft.com/office/drawing/2014/main" id="{54D69616-5E4A-4E1B-A5BC-0127F94C4786}"/>
              </a:ext>
            </a:extLst>
          </p:cNvPr>
          <p:cNvCxnSpPr>
            <a:cxnSpLocks/>
            <a:stCxn id="7" idx="2"/>
            <a:endCxn id="92" idx="2"/>
          </p:cNvCxnSpPr>
          <p:nvPr/>
        </p:nvCxnSpPr>
        <p:spPr>
          <a:xfrm rot="16200000" flipH="1">
            <a:off x="3982995" y="2043829"/>
            <a:ext cx="345317" cy="6207310"/>
          </a:xfrm>
          <a:prstGeom prst="bentConnector3">
            <a:avLst>
              <a:gd name="adj1" fmla="val 282712"/>
            </a:avLst>
          </a:prstGeom>
          <a:ln>
            <a:solidFill>
              <a:schemeClr val="accent5"/>
            </a:solidFill>
            <a:tailEnd type="triangle"/>
          </a:ln>
        </p:spPr>
        <p:style>
          <a:lnRef idx="1">
            <a:schemeClr val="accent2"/>
          </a:lnRef>
          <a:fillRef idx="0">
            <a:schemeClr val="accent2"/>
          </a:fillRef>
          <a:effectRef idx="0">
            <a:schemeClr val="accent2"/>
          </a:effectRef>
          <a:fontRef idx="minor">
            <a:schemeClr val="tx1"/>
          </a:fontRef>
        </p:style>
      </p:cxnSp>
      <p:cxnSp>
        <p:nvCxnSpPr>
          <p:cNvPr id="70" name="Straight Connector 69">
            <a:extLst>
              <a:ext uri="{FF2B5EF4-FFF2-40B4-BE49-F238E27FC236}">
                <a16:creationId xmlns:a16="http://schemas.microsoft.com/office/drawing/2014/main" id="{6083603A-482C-4C03-A49E-217FE08F774E}"/>
              </a:ext>
            </a:extLst>
          </p:cNvPr>
          <p:cNvCxnSpPr>
            <a:cxnSpLocks/>
          </p:cNvCxnSpPr>
          <p:nvPr/>
        </p:nvCxnSpPr>
        <p:spPr>
          <a:xfrm>
            <a:off x="1659242" y="4340310"/>
            <a:ext cx="27289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51E0DDB-5BED-4DEC-8451-3112332DF9D4}"/>
              </a:ext>
            </a:extLst>
          </p:cNvPr>
          <p:cNvCxnSpPr>
            <a:cxnSpLocks/>
          </p:cNvCxnSpPr>
          <p:nvPr/>
        </p:nvCxnSpPr>
        <p:spPr>
          <a:xfrm>
            <a:off x="1659242" y="4629656"/>
            <a:ext cx="27289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EB50B93-7EFA-4045-AFBB-2A3442BC2E6B}"/>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79</a:t>
            </a:fld>
            <a:endParaRPr lang="en-US">
              <a:solidFill>
                <a:prstClr val="white">
                  <a:lumMod val="50000"/>
                </a:prstClr>
              </a:solidFill>
            </a:endParaRPr>
          </a:p>
        </p:txBody>
      </p:sp>
      <p:sp>
        <p:nvSpPr>
          <p:cNvPr id="4" name="Title 3">
            <a:extLst>
              <a:ext uri="{FF2B5EF4-FFF2-40B4-BE49-F238E27FC236}">
                <a16:creationId xmlns:a16="http://schemas.microsoft.com/office/drawing/2014/main" id="{BA102763-3453-44AB-B4BC-6E8F46615895}"/>
              </a:ext>
            </a:extLst>
          </p:cNvPr>
          <p:cNvSpPr>
            <a:spLocks noGrp="1"/>
          </p:cNvSpPr>
          <p:nvPr>
            <p:ph type="ctrTitle"/>
          </p:nvPr>
        </p:nvSpPr>
        <p:spPr/>
        <p:txBody>
          <a:bodyPr>
            <a:normAutofit fontScale="90000"/>
          </a:bodyPr>
          <a:lstStyle/>
          <a:p>
            <a:r>
              <a:rPr lang="en-US">
                <a:latin typeface="+mn-lt"/>
              </a:rPr>
              <a:t>Advanced Topics</a:t>
            </a:r>
            <a:br>
              <a:rPr lang="en-US">
                <a:latin typeface="+mn-lt"/>
              </a:rPr>
            </a:br>
            <a:r>
              <a:rPr lang="en-US" err="1">
                <a:latin typeface="+mn-lt"/>
              </a:rPr>
              <a:t>CheriABI</a:t>
            </a:r>
            <a:r>
              <a:rPr lang="en-US">
                <a:latin typeface="+mn-lt"/>
              </a:rPr>
              <a:t> (2/2)</a:t>
            </a:r>
          </a:p>
        </p:txBody>
      </p:sp>
      <p:sp>
        <p:nvSpPr>
          <p:cNvPr id="5" name="Rectangle 4">
            <a:extLst>
              <a:ext uri="{FF2B5EF4-FFF2-40B4-BE49-F238E27FC236}">
                <a16:creationId xmlns:a16="http://schemas.microsoft.com/office/drawing/2014/main" id="{92EB558E-9A94-4C94-A18B-CB5ADD1D97AE}"/>
              </a:ext>
            </a:extLst>
          </p:cNvPr>
          <p:cNvSpPr/>
          <p:nvPr/>
        </p:nvSpPr>
        <p:spPr>
          <a:xfrm>
            <a:off x="664438" y="2353353"/>
            <a:ext cx="775120" cy="2621474"/>
          </a:xfrm>
          <a:prstGeom prst="rect">
            <a:avLst/>
          </a:prstGeom>
          <a:solidFill>
            <a:schemeClr val="accent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a:t>RWX</a:t>
            </a:r>
            <a:br>
              <a:rPr lang="en-US" sz="2400"/>
            </a:br>
            <a:r>
              <a:rPr lang="en-US" sz="2400"/>
              <a:t>to all user-space</a:t>
            </a:r>
          </a:p>
        </p:txBody>
      </p:sp>
      <p:sp>
        <p:nvSpPr>
          <p:cNvPr id="7" name="Rectangle 6">
            <a:extLst>
              <a:ext uri="{FF2B5EF4-FFF2-40B4-BE49-F238E27FC236}">
                <a16:creationId xmlns:a16="http://schemas.microsoft.com/office/drawing/2014/main" id="{BCF0F519-0528-481C-B1F2-2A8D3210FD35}"/>
              </a:ext>
            </a:extLst>
          </p:cNvPr>
          <p:cNvSpPr/>
          <p:nvPr/>
        </p:nvSpPr>
        <p:spPr>
          <a:xfrm>
            <a:off x="664438" y="1323281"/>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A59FFC-D92D-4649-AA86-43962463E7B4}"/>
              </a:ext>
            </a:extLst>
          </p:cNvPr>
          <p:cNvSpPr/>
          <p:nvPr/>
        </p:nvSpPr>
        <p:spPr>
          <a:xfrm>
            <a:off x="1713071" y="1323281"/>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084F015-B773-42BA-8FCA-C395BA6A3573}"/>
              </a:ext>
            </a:extLst>
          </p:cNvPr>
          <p:cNvCxnSpPr>
            <a:cxnSpLocks/>
          </p:cNvCxnSpPr>
          <p:nvPr/>
        </p:nvCxnSpPr>
        <p:spPr>
          <a:xfrm>
            <a:off x="1572782" y="1107534"/>
            <a:ext cx="0" cy="543860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E6E50DC-5A44-4A07-A576-8FE64C8D99BF}"/>
              </a:ext>
            </a:extLst>
          </p:cNvPr>
          <p:cNvSpPr/>
          <p:nvPr/>
        </p:nvSpPr>
        <p:spPr>
          <a:xfrm>
            <a:off x="1713071" y="4340310"/>
            <a:ext cx="775119" cy="28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RX</a:t>
            </a:r>
          </a:p>
        </p:txBody>
      </p:sp>
      <p:sp>
        <p:nvSpPr>
          <p:cNvPr id="14" name="Rectangle 13">
            <a:extLst>
              <a:ext uri="{FF2B5EF4-FFF2-40B4-BE49-F238E27FC236}">
                <a16:creationId xmlns:a16="http://schemas.microsoft.com/office/drawing/2014/main" id="{FD8987D3-F11E-4F7B-A960-160944A5FEB4}"/>
              </a:ext>
            </a:extLst>
          </p:cNvPr>
          <p:cNvSpPr/>
          <p:nvPr/>
        </p:nvSpPr>
        <p:spPr>
          <a:xfrm>
            <a:off x="3542878" y="1323281"/>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F87A82B-D6DB-4CF8-B2F7-37047883E7CD}"/>
              </a:ext>
            </a:extLst>
          </p:cNvPr>
          <p:cNvSpPr/>
          <p:nvPr/>
        </p:nvSpPr>
        <p:spPr>
          <a:xfrm>
            <a:off x="3542879" y="3530432"/>
            <a:ext cx="775119" cy="624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RW</a:t>
            </a:r>
          </a:p>
        </p:txBody>
      </p:sp>
      <p:sp>
        <p:nvSpPr>
          <p:cNvPr id="18" name="Rectangle 17">
            <a:extLst>
              <a:ext uri="{FF2B5EF4-FFF2-40B4-BE49-F238E27FC236}">
                <a16:creationId xmlns:a16="http://schemas.microsoft.com/office/drawing/2014/main" id="{1BAAA745-3F48-47BB-ACF2-404F1F79621E}"/>
              </a:ext>
            </a:extLst>
          </p:cNvPr>
          <p:cNvSpPr/>
          <p:nvPr/>
        </p:nvSpPr>
        <p:spPr>
          <a:xfrm>
            <a:off x="2627470" y="1323281"/>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698BCD-8F45-4C3E-A25D-D3E7C89DE078}"/>
              </a:ext>
            </a:extLst>
          </p:cNvPr>
          <p:cNvSpPr/>
          <p:nvPr/>
        </p:nvSpPr>
        <p:spPr>
          <a:xfrm>
            <a:off x="2627471" y="4155129"/>
            <a:ext cx="775119" cy="185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sp>
        <p:nvSpPr>
          <p:cNvPr id="22" name="Rectangle 21">
            <a:extLst>
              <a:ext uri="{FF2B5EF4-FFF2-40B4-BE49-F238E27FC236}">
                <a16:creationId xmlns:a16="http://schemas.microsoft.com/office/drawing/2014/main" id="{BC1BDF45-7BE0-4640-AD74-DE3BE5A96E54}"/>
              </a:ext>
            </a:extLst>
          </p:cNvPr>
          <p:cNvSpPr/>
          <p:nvPr/>
        </p:nvSpPr>
        <p:spPr>
          <a:xfrm>
            <a:off x="10858080" y="1323281"/>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3BEB2D-4EDB-4639-9572-937EDD809F00}"/>
              </a:ext>
            </a:extLst>
          </p:cNvPr>
          <p:cNvSpPr/>
          <p:nvPr/>
        </p:nvSpPr>
        <p:spPr>
          <a:xfrm>
            <a:off x="10858079" y="2353353"/>
            <a:ext cx="775122" cy="352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RW</a:t>
            </a:r>
          </a:p>
        </p:txBody>
      </p:sp>
      <p:sp>
        <p:nvSpPr>
          <p:cNvPr id="36" name="TextBox 35">
            <a:extLst>
              <a:ext uri="{FF2B5EF4-FFF2-40B4-BE49-F238E27FC236}">
                <a16:creationId xmlns:a16="http://schemas.microsoft.com/office/drawing/2014/main" id="{B1833B58-D9F6-4E24-9B01-A007F8EAB6D6}"/>
              </a:ext>
            </a:extLst>
          </p:cNvPr>
          <p:cNvSpPr txBox="1"/>
          <p:nvPr/>
        </p:nvSpPr>
        <p:spPr>
          <a:xfrm>
            <a:off x="1729081" y="4988355"/>
            <a:ext cx="745717" cy="338554"/>
          </a:xfrm>
          <a:prstGeom prst="rect">
            <a:avLst/>
          </a:prstGeom>
          <a:noFill/>
        </p:spPr>
        <p:txBody>
          <a:bodyPr wrap="none" rtlCol="0">
            <a:spAutoFit/>
          </a:bodyPr>
          <a:lstStyle/>
          <a:p>
            <a:r>
              <a:rPr lang="en-US" sz="1600">
                <a:latin typeface="Consolas" panose="020B0609020204030204" pitchFamily="49" charset="0"/>
              </a:rPr>
              <a:t>.text</a:t>
            </a:r>
          </a:p>
        </p:txBody>
      </p:sp>
      <p:sp>
        <p:nvSpPr>
          <p:cNvPr id="38" name="TextBox 37">
            <a:extLst>
              <a:ext uri="{FF2B5EF4-FFF2-40B4-BE49-F238E27FC236}">
                <a16:creationId xmlns:a16="http://schemas.microsoft.com/office/drawing/2014/main" id="{2E03BEF2-85C6-4A3E-A030-63CF6A9B6F52}"/>
              </a:ext>
            </a:extLst>
          </p:cNvPr>
          <p:cNvSpPr txBox="1"/>
          <p:nvPr/>
        </p:nvSpPr>
        <p:spPr>
          <a:xfrm>
            <a:off x="2530615" y="4988355"/>
            <a:ext cx="970137" cy="338554"/>
          </a:xfrm>
          <a:prstGeom prst="rect">
            <a:avLst/>
          </a:prstGeom>
          <a:noFill/>
        </p:spPr>
        <p:txBody>
          <a:bodyPr wrap="none" rtlCol="0">
            <a:spAutoFit/>
          </a:bodyPr>
          <a:lstStyle/>
          <a:p>
            <a:r>
              <a:rPr lang="en-US" sz="1600">
                <a:latin typeface="Consolas" panose="020B0609020204030204" pitchFamily="49" charset="0"/>
              </a:rPr>
              <a:t>.</a:t>
            </a:r>
            <a:r>
              <a:rPr lang="en-US" sz="1600" err="1">
                <a:latin typeface="Consolas" panose="020B0609020204030204" pitchFamily="49" charset="0"/>
              </a:rPr>
              <a:t>rodata</a:t>
            </a:r>
            <a:endParaRPr lang="en-US" sz="1600">
              <a:latin typeface="Consolas" panose="020B0609020204030204" pitchFamily="49" charset="0"/>
            </a:endParaRPr>
          </a:p>
        </p:txBody>
      </p:sp>
      <p:sp>
        <p:nvSpPr>
          <p:cNvPr id="40" name="TextBox 39">
            <a:extLst>
              <a:ext uri="{FF2B5EF4-FFF2-40B4-BE49-F238E27FC236}">
                <a16:creationId xmlns:a16="http://schemas.microsoft.com/office/drawing/2014/main" id="{50C5008D-4600-4248-ADC7-403C3C914F7F}"/>
              </a:ext>
            </a:extLst>
          </p:cNvPr>
          <p:cNvSpPr txBox="1"/>
          <p:nvPr/>
        </p:nvSpPr>
        <p:spPr>
          <a:xfrm>
            <a:off x="3556569" y="4988355"/>
            <a:ext cx="745717" cy="338554"/>
          </a:xfrm>
          <a:prstGeom prst="rect">
            <a:avLst/>
          </a:prstGeom>
          <a:noFill/>
        </p:spPr>
        <p:txBody>
          <a:bodyPr wrap="none" rtlCol="0">
            <a:spAutoFit/>
          </a:bodyPr>
          <a:lstStyle/>
          <a:p>
            <a:r>
              <a:rPr lang="en-US" sz="1600">
                <a:latin typeface="Consolas" panose="020B0609020204030204" pitchFamily="49" charset="0"/>
              </a:rPr>
              <a:t>.data</a:t>
            </a:r>
          </a:p>
        </p:txBody>
      </p:sp>
      <p:sp>
        <p:nvSpPr>
          <p:cNvPr id="42" name="TextBox 41">
            <a:extLst>
              <a:ext uri="{FF2B5EF4-FFF2-40B4-BE49-F238E27FC236}">
                <a16:creationId xmlns:a16="http://schemas.microsoft.com/office/drawing/2014/main" id="{6754DFEC-A78B-43D0-A43E-C361CF65418F}"/>
              </a:ext>
            </a:extLst>
          </p:cNvPr>
          <p:cNvSpPr txBox="1"/>
          <p:nvPr/>
        </p:nvSpPr>
        <p:spPr>
          <a:xfrm>
            <a:off x="10872780" y="4988355"/>
            <a:ext cx="745717" cy="338554"/>
          </a:xfrm>
          <a:prstGeom prst="rect">
            <a:avLst/>
          </a:prstGeom>
          <a:noFill/>
        </p:spPr>
        <p:txBody>
          <a:bodyPr wrap="none" rtlCol="0">
            <a:spAutoFit/>
          </a:bodyPr>
          <a:lstStyle/>
          <a:p>
            <a:r>
              <a:rPr lang="en-US" sz="1600">
                <a:latin typeface="Consolas" panose="020B0609020204030204" pitchFamily="49" charset="0"/>
              </a:rPr>
              <a:t>stack</a:t>
            </a:r>
          </a:p>
        </p:txBody>
      </p:sp>
      <p:cxnSp>
        <p:nvCxnSpPr>
          <p:cNvPr id="44" name="Connector: Elbow 43">
            <a:extLst>
              <a:ext uri="{FF2B5EF4-FFF2-40B4-BE49-F238E27FC236}">
                <a16:creationId xmlns:a16="http://schemas.microsoft.com/office/drawing/2014/main" id="{39A1C561-4535-4F22-906C-B07D17FBB60B}"/>
              </a:ext>
            </a:extLst>
          </p:cNvPr>
          <p:cNvCxnSpPr>
            <a:stCxn id="7" idx="2"/>
            <a:endCxn id="36" idx="2"/>
          </p:cNvCxnSpPr>
          <p:nvPr/>
        </p:nvCxnSpPr>
        <p:spPr>
          <a:xfrm rot="16200000" flipH="1">
            <a:off x="1400928" y="4625896"/>
            <a:ext cx="352083" cy="1049942"/>
          </a:xfrm>
          <a:prstGeom prst="bentConnector3">
            <a:avLst>
              <a:gd name="adj1" fmla="val 16492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89F76F4D-830F-44BE-899C-AC1D5A70E148}"/>
              </a:ext>
            </a:extLst>
          </p:cNvPr>
          <p:cNvCxnSpPr>
            <a:cxnSpLocks/>
            <a:stCxn id="7" idx="2"/>
            <a:endCxn id="38" idx="2"/>
          </p:cNvCxnSpPr>
          <p:nvPr/>
        </p:nvCxnSpPr>
        <p:spPr>
          <a:xfrm rot="16200000" flipH="1">
            <a:off x="1857800" y="4169024"/>
            <a:ext cx="352083" cy="1963686"/>
          </a:xfrm>
          <a:prstGeom prst="bentConnector3">
            <a:avLst>
              <a:gd name="adj1" fmla="val 16492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E47E2122-914E-4B5C-994A-20E5F0D7FDBA}"/>
              </a:ext>
            </a:extLst>
          </p:cNvPr>
          <p:cNvCxnSpPr>
            <a:cxnSpLocks/>
            <a:stCxn id="7" idx="2"/>
            <a:endCxn id="40" idx="2"/>
          </p:cNvCxnSpPr>
          <p:nvPr/>
        </p:nvCxnSpPr>
        <p:spPr>
          <a:xfrm rot="16200000" flipH="1">
            <a:off x="2314672" y="3712152"/>
            <a:ext cx="352083" cy="2877430"/>
          </a:xfrm>
          <a:prstGeom prst="bentConnector3">
            <a:avLst>
              <a:gd name="adj1" fmla="val 16492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1303433A-C26B-4E18-AE4A-E61D15D38AF7}"/>
              </a:ext>
            </a:extLst>
          </p:cNvPr>
          <p:cNvCxnSpPr>
            <a:cxnSpLocks/>
            <a:stCxn id="7" idx="2"/>
            <a:endCxn id="42" idx="2"/>
          </p:cNvCxnSpPr>
          <p:nvPr/>
        </p:nvCxnSpPr>
        <p:spPr>
          <a:xfrm rot="16200000" flipH="1">
            <a:off x="5972777" y="54046"/>
            <a:ext cx="352083" cy="10193641"/>
          </a:xfrm>
          <a:prstGeom prst="bentConnector3">
            <a:avLst>
              <a:gd name="adj1" fmla="val 164928"/>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427DC13-E2D5-40EA-9C04-6480D8351C81}"/>
              </a:ext>
            </a:extLst>
          </p:cNvPr>
          <p:cNvSpPr txBox="1"/>
          <p:nvPr/>
        </p:nvSpPr>
        <p:spPr>
          <a:xfrm>
            <a:off x="235474" y="5326908"/>
            <a:ext cx="857927" cy="338554"/>
          </a:xfrm>
          <a:prstGeom prst="rect">
            <a:avLst/>
          </a:prstGeom>
          <a:noFill/>
        </p:spPr>
        <p:txBody>
          <a:bodyPr wrap="none" rtlCol="0">
            <a:spAutoFit/>
          </a:bodyPr>
          <a:lstStyle/>
          <a:p>
            <a:r>
              <a:rPr lang="en-US" sz="1600">
                <a:solidFill>
                  <a:schemeClr val="accent1">
                    <a:lumMod val="75000"/>
                  </a:schemeClr>
                </a:solidFill>
                <a:latin typeface="Consolas" panose="020B0609020204030204" pitchFamily="49" charset="0"/>
              </a:rPr>
              <a:t>exec()</a:t>
            </a:r>
          </a:p>
        </p:txBody>
      </p:sp>
      <p:sp>
        <p:nvSpPr>
          <p:cNvPr id="65" name="TextBox 64">
            <a:extLst>
              <a:ext uri="{FF2B5EF4-FFF2-40B4-BE49-F238E27FC236}">
                <a16:creationId xmlns:a16="http://schemas.microsoft.com/office/drawing/2014/main" id="{B593EE57-C650-4F67-9AB3-23D12DBFE648}"/>
              </a:ext>
            </a:extLst>
          </p:cNvPr>
          <p:cNvSpPr txBox="1"/>
          <p:nvPr/>
        </p:nvSpPr>
        <p:spPr>
          <a:xfrm rot="16200000">
            <a:off x="-1083138" y="3476786"/>
            <a:ext cx="2616201" cy="369332"/>
          </a:xfrm>
          <a:prstGeom prst="rect">
            <a:avLst/>
          </a:prstGeom>
          <a:noFill/>
        </p:spPr>
        <p:txBody>
          <a:bodyPr wrap="square" rtlCol="0">
            <a:spAutoFit/>
          </a:bodyPr>
          <a:lstStyle/>
          <a:p>
            <a:pPr algn="ctr"/>
            <a:r>
              <a:rPr lang="en-US"/>
              <a:t>User-space Addresses</a:t>
            </a:r>
          </a:p>
        </p:txBody>
      </p:sp>
      <p:sp>
        <p:nvSpPr>
          <p:cNvPr id="66" name="Left Brace 65">
            <a:extLst>
              <a:ext uri="{FF2B5EF4-FFF2-40B4-BE49-F238E27FC236}">
                <a16:creationId xmlns:a16="http://schemas.microsoft.com/office/drawing/2014/main" id="{71E10A3E-EA44-425A-9E40-FD6064B1A8F8}"/>
              </a:ext>
            </a:extLst>
          </p:cNvPr>
          <p:cNvSpPr/>
          <p:nvPr/>
        </p:nvSpPr>
        <p:spPr>
          <a:xfrm>
            <a:off x="393813" y="2353353"/>
            <a:ext cx="221137" cy="263500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2D992975-20B9-45D0-93F2-C6771FE01EF9}"/>
              </a:ext>
            </a:extLst>
          </p:cNvPr>
          <p:cNvCxnSpPr>
            <a:cxnSpLocks/>
          </p:cNvCxnSpPr>
          <p:nvPr/>
        </p:nvCxnSpPr>
        <p:spPr>
          <a:xfrm>
            <a:off x="1659242" y="4155129"/>
            <a:ext cx="27289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9C7B7B2B-A649-4141-8186-BC79E4D03A76}"/>
              </a:ext>
            </a:extLst>
          </p:cNvPr>
          <p:cNvSpPr/>
          <p:nvPr/>
        </p:nvSpPr>
        <p:spPr>
          <a:xfrm>
            <a:off x="6871748" y="1323278"/>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78" name="Rectangle 77">
            <a:extLst>
              <a:ext uri="{FF2B5EF4-FFF2-40B4-BE49-F238E27FC236}">
                <a16:creationId xmlns:a16="http://schemas.microsoft.com/office/drawing/2014/main" id="{8CDFC936-D0A1-440B-BC50-4A4F27AB5B58}"/>
              </a:ext>
            </a:extLst>
          </p:cNvPr>
          <p:cNvSpPr/>
          <p:nvPr/>
        </p:nvSpPr>
        <p:spPr>
          <a:xfrm>
            <a:off x="4458286" y="1323278"/>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569B505-B852-4CB3-964D-BEA79E1FA275}"/>
              </a:ext>
            </a:extLst>
          </p:cNvPr>
          <p:cNvSpPr/>
          <p:nvPr/>
        </p:nvSpPr>
        <p:spPr>
          <a:xfrm>
            <a:off x="4455264" y="3824731"/>
            <a:ext cx="775119" cy="226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RW</a:t>
            </a:r>
          </a:p>
        </p:txBody>
      </p:sp>
      <p:cxnSp>
        <p:nvCxnSpPr>
          <p:cNvPr id="82" name="Connector: Elbow 81">
            <a:extLst>
              <a:ext uri="{FF2B5EF4-FFF2-40B4-BE49-F238E27FC236}">
                <a16:creationId xmlns:a16="http://schemas.microsoft.com/office/drawing/2014/main" id="{48779426-5232-4FEA-9BF9-6F2DE038D06C}"/>
              </a:ext>
            </a:extLst>
          </p:cNvPr>
          <p:cNvCxnSpPr>
            <a:stCxn id="14" idx="0"/>
            <a:endCxn id="78" idx="0"/>
          </p:cNvCxnSpPr>
          <p:nvPr/>
        </p:nvCxnSpPr>
        <p:spPr>
          <a:xfrm rot="5400000" flipH="1" flipV="1">
            <a:off x="4388141" y="865576"/>
            <a:ext cx="3" cy="915408"/>
          </a:xfrm>
          <a:prstGeom prst="bentConnector3">
            <a:avLst>
              <a:gd name="adj1" fmla="val 7620100000"/>
            </a:avLst>
          </a:prstGeom>
          <a:ln>
            <a:tailEnd type="triangle"/>
          </a:ln>
        </p:spPr>
        <p:style>
          <a:lnRef idx="1">
            <a:schemeClr val="accent6"/>
          </a:lnRef>
          <a:fillRef idx="0">
            <a:schemeClr val="accent6"/>
          </a:fillRef>
          <a:effectRef idx="0">
            <a:schemeClr val="accent6"/>
          </a:effectRef>
          <a:fontRef idx="minor">
            <a:schemeClr val="tx1"/>
          </a:fontRef>
        </p:style>
      </p:cxnSp>
      <p:sp>
        <p:nvSpPr>
          <p:cNvPr id="83" name="TextBox 82">
            <a:extLst>
              <a:ext uri="{FF2B5EF4-FFF2-40B4-BE49-F238E27FC236}">
                <a16:creationId xmlns:a16="http://schemas.microsoft.com/office/drawing/2014/main" id="{48CE0843-7781-4163-8F36-C0DF872D604D}"/>
              </a:ext>
            </a:extLst>
          </p:cNvPr>
          <p:cNvSpPr txBox="1"/>
          <p:nvPr/>
        </p:nvSpPr>
        <p:spPr>
          <a:xfrm>
            <a:off x="4842823" y="930947"/>
            <a:ext cx="861133" cy="369332"/>
          </a:xfrm>
          <a:prstGeom prst="rect">
            <a:avLst/>
          </a:prstGeom>
          <a:noFill/>
        </p:spPr>
        <p:txBody>
          <a:bodyPr wrap="none" rtlCol="0">
            <a:spAutoFit/>
          </a:bodyPr>
          <a:lstStyle/>
          <a:p>
            <a:r>
              <a:rPr lang="en-US" err="1">
                <a:solidFill>
                  <a:schemeClr val="accent6">
                    <a:lumMod val="75000"/>
                  </a:schemeClr>
                </a:solidFill>
              </a:rPr>
              <a:t>crt</a:t>
            </a:r>
            <a:r>
              <a:rPr lang="en-US">
                <a:solidFill>
                  <a:schemeClr val="accent6">
                    <a:lumMod val="75000"/>
                  </a:schemeClr>
                </a:solidFill>
              </a:rPr>
              <a:t>/</a:t>
            </a:r>
            <a:r>
              <a:rPr lang="en-US" err="1">
                <a:solidFill>
                  <a:schemeClr val="accent6">
                    <a:lumMod val="75000"/>
                  </a:schemeClr>
                </a:solidFill>
              </a:rPr>
              <a:t>rtld</a:t>
            </a:r>
            <a:endParaRPr lang="en-US">
              <a:solidFill>
                <a:schemeClr val="accent6">
                  <a:lumMod val="75000"/>
                </a:schemeClr>
              </a:solidFill>
            </a:endParaRPr>
          </a:p>
        </p:txBody>
      </p:sp>
      <p:sp>
        <p:nvSpPr>
          <p:cNvPr id="92" name="TextBox 91">
            <a:extLst>
              <a:ext uri="{FF2B5EF4-FFF2-40B4-BE49-F238E27FC236}">
                <a16:creationId xmlns:a16="http://schemas.microsoft.com/office/drawing/2014/main" id="{A43BAA48-F8F7-490F-894C-5108BECC1DC1}"/>
              </a:ext>
            </a:extLst>
          </p:cNvPr>
          <p:cNvSpPr txBox="1"/>
          <p:nvPr/>
        </p:nvSpPr>
        <p:spPr>
          <a:xfrm>
            <a:off x="6942554" y="4981589"/>
            <a:ext cx="633507" cy="338554"/>
          </a:xfrm>
          <a:prstGeom prst="rect">
            <a:avLst/>
          </a:prstGeom>
          <a:noFill/>
        </p:spPr>
        <p:txBody>
          <a:bodyPr wrap="none" rtlCol="0">
            <a:spAutoFit/>
          </a:bodyPr>
          <a:lstStyle/>
          <a:p>
            <a:r>
              <a:rPr lang="en-US" sz="1600">
                <a:latin typeface="Consolas" panose="020B0609020204030204" pitchFamily="49" charset="0"/>
              </a:rPr>
              <a:t>heap</a:t>
            </a:r>
          </a:p>
        </p:txBody>
      </p:sp>
      <p:sp>
        <p:nvSpPr>
          <p:cNvPr id="98" name="TextBox 97">
            <a:extLst>
              <a:ext uri="{FF2B5EF4-FFF2-40B4-BE49-F238E27FC236}">
                <a16:creationId xmlns:a16="http://schemas.microsoft.com/office/drawing/2014/main" id="{B8975DC7-D3A9-4D14-8C69-F23BA9E57DEC}"/>
              </a:ext>
            </a:extLst>
          </p:cNvPr>
          <p:cNvSpPr txBox="1"/>
          <p:nvPr/>
        </p:nvSpPr>
        <p:spPr>
          <a:xfrm>
            <a:off x="235474" y="5767244"/>
            <a:ext cx="857927" cy="338554"/>
          </a:xfrm>
          <a:prstGeom prst="rect">
            <a:avLst/>
          </a:prstGeom>
          <a:noFill/>
        </p:spPr>
        <p:txBody>
          <a:bodyPr wrap="none" rtlCol="0">
            <a:spAutoFit/>
          </a:bodyPr>
          <a:lstStyle/>
          <a:p>
            <a:r>
              <a:rPr lang="en-US" sz="1600" err="1">
                <a:solidFill>
                  <a:schemeClr val="accent5"/>
                </a:solidFill>
                <a:latin typeface="Consolas" panose="020B0609020204030204" pitchFamily="49" charset="0"/>
              </a:rPr>
              <a:t>mmap</a:t>
            </a:r>
            <a:r>
              <a:rPr lang="en-US" sz="1600">
                <a:solidFill>
                  <a:schemeClr val="accent5"/>
                </a:solidFill>
                <a:latin typeface="Consolas" panose="020B0609020204030204" pitchFamily="49" charset="0"/>
              </a:rPr>
              <a:t>()</a:t>
            </a:r>
          </a:p>
        </p:txBody>
      </p:sp>
      <p:sp>
        <p:nvSpPr>
          <p:cNvPr id="100" name="TextBox 99">
            <a:extLst>
              <a:ext uri="{FF2B5EF4-FFF2-40B4-BE49-F238E27FC236}">
                <a16:creationId xmlns:a16="http://schemas.microsoft.com/office/drawing/2014/main" id="{B7ABEA4B-26A8-4E37-ABE2-FBE07EFAB3C8}"/>
              </a:ext>
            </a:extLst>
          </p:cNvPr>
          <p:cNvSpPr txBox="1"/>
          <p:nvPr/>
        </p:nvSpPr>
        <p:spPr>
          <a:xfrm>
            <a:off x="4471882" y="4984972"/>
            <a:ext cx="745717" cy="338554"/>
          </a:xfrm>
          <a:prstGeom prst="rect">
            <a:avLst/>
          </a:prstGeom>
          <a:noFill/>
        </p:spPr>
        <p:txBody>
          <a:bodyPr wrap="none" rtlCol="0">
            <a:spAutoFit/>
          </a:bodyPr>
          <a:lstStyle/>
          <a:p>
            <a:r>
              <a:rPr lang="en-US" sz="1600" err="1">
                <a:latin typeface="Consolas" panose="020B0609020204030204" pitchFamily="49" charset="0"/>
              </a:rPr>
              <a:t>g_foo</a:t>
            </a:r>
            <a:endParaRPr lang="en-US" sz="1600">
              <a:latin typeface="Consolas" panose="020B0609020204030204" pitchFamily="49" charset="0"/>
            </a:endParaRPr>
          </a:p>
        </p:txBody>
      </p:sp>
      <p:sp>
        <p:nvSpPr>
          <p:cNvPr id="102" name="Rectangle 101">
            <a:extLst>
              <a:ext uri="{FF2B5EF4-FFF2-40B4-BE49-F238E27FC236}">
                <a16:creationId xmlns:a16="http://schemas.microsoft.com/office/drawing/2014/main" id="{B75565A2-6215-4D2E-A11B-6C112AFB9262}"/>
              </a:ext>
            </a:extLst>
          </p:cNvPr>
          <p:cNvSpPr/>
          <p:nvPr/>
        </p:nvSpPr>
        <p:spPr>
          <a:xfrm>
            <a:off x="6871747" y="2899961"/>
            <a:ext cx="775119" cy="524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RW</a:t>
            </a:r>
          </a:p>
        </p:txBody>
      </p:sp>
      <p:sp>
        <p:nvSpPr>
          <p:cNvPr id="113" name="Rectangle 112">
            <a:extLst>
              <a:ext uri="{FF2B5EF4-FFF2-40B4-BE49-F238E27FC236}">
                <a16:creationId xmlns:a16="http://schemas.microsoft.com/office/drawing/2014/main" id="{44336D30-85FF-4EA4-8EBC-9031475B7DB2}"/>
              </a:ext>
            </a:extLst>
          </p:cNvPr>
          <p:cNvSpPr/>
          <p:nvPr/>
        </p:nvSpPr>
        <p:spPr>
          <a:xfrm>
            <a:off x="7832448" y="1318010"/>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15" name="Rectangle 114">
            <a:extLst>
              <a:ext uri="{FF2B5EF4-FFF2-40B4-BE49-F238E27FC236}">
                <a16:creationId xmlns:a16="http://schemas.microsoft.com/office/drawing/2014/main" id="{1BBA077A-D255-4C1B-BBE2-08C97B835CF4}"/>
              </a:ext>
            </a:extLst>
          </p:cNvPr>
          <p:cNvSpPr/>
          <p:nvPr/>
        </p:nvSpPr>
        <p:spPr>
          <a:xfrm>
            <a:off x="7832447" y="3067025"/>
            <a:ext cx="775119" cy="203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RW</a:t>
            </a:r>
          </a:p>
        </p:txBody>
      </p:sp>
      <p:cxnSp>
        <p:nvCxnSpPr>
          <p:cNvPr id="117" name="Connector: Elbow 116">
            <a:extLst>
              <a:ext uri="{FF2B5EF4-FFF2-40B4-BE49-F238E27FC236}">
                <a16:creationId xmlns:a16="http://schemas.microsoft.com/office/drawing/2014/main" id="{BB64FFF0-1856-4E1F-AC27-F5538D7C81B6}"/>
              </a:ext>
            </a:extLst>
          </p:cNvPr>
          <p:cNvCxnSpPr>
            <a:cxnSpLocks/>
            <a:stCxn id="76" idx="0"/>
            <a:endCxn id="113" idx="0"/>
          </p:cNvCxnSpPr>
          <p:nvPr/>
        </p:nvCxnSpPr>
        <p:spPr>
          <a:xfrm rot="5400000" flipH="1" flipV="1">
            <a:off x="7737024" y="840294"/>
            <a:ext cx="5268" cy="960700"/>
          </a:xfrm>
          <a:prstGeom prst="bentConnector3">
            <a:avLst>
              <a:gd name="adj1" fmla="val 4439408"/>
            </a:avLst>
          </a:prstGeom>
          <a:ln>
            <a:tailEnd type="triangle"/>
          </a:ln>
        </p:spPr>
        <p:style>
          <a:lnRef idx="1">
            <a:schemeClr val="accent6"/>
          </a:lnRef>
          <a:fillRef idx="0">
            <a:schemeClr val="accent6"/>
          </a:fillRef>
          <a:effectRef idx="0">
            <a:schemeClr val="accent6"/>
          </a:effectRef>
          <a:fontRef idx="minor">
            <a:schemeClr val="tx1"/>
          </a:fontRef>
        </p:style>
      </p:cxnSp>
      <p:sp>
        <p:nvSpPr>
          <p:cNvPr id="119" name="TextBox 118">
            <a:extLst>
              <a:ext uri="{FF2B5EF4-FFF2-40B4-BE49-F238E27FC236}">
                <a16:creationId xmlns:a16="http://schemas.microsoft.com/office/drawing/2014/main" id="{A8CE855E-055A-4ADE-B69A-61BE81CE1415}"/>
              </a:ext>
            </a:extLst>
          </p:cNvPr>
          <p:cNvSpPr txBox="1"/>
          <p:nvPr/>
        </p:nvSpPr>
        <p:spPr>
          <a:xfrm>
            <a:off x="8268774" y="946336"/>
            <a:ext cx="1188586" cy="338554"/>
          </a:xfrm>
          <a:prstGeom prst="rect">
            <a:avLst/>
          </a:prstGeom>
          <a:noFill/>
        </p:spPr>
        <p:txBody>
          <a:bodyPr wrap="square" rtlCol="0">
            <a:spAutoFit/>
          </a:bodyPr>
          <a:lstStyle/>
          <a:p>
            <a:r>
              <a:rPr lang="en-US" sz="1600">
                <a:solidFill>
                  <a:schemeClr val="accent6">
                    <a:lumMod val="75000"/>
                  </a:schemeClr>
                </a:solidFill>
                <a:latin typeface="Consolas" panose="020B0609020204030204" pitchFamily="49" charset="0"/>
              </a:rPr>
              <a:t>malloc()</a:t>
            </a:r>
          </a:p>
        </p:txBody>
      </p:sp>
      <p:sp>
        <p:nvSpPr>
          <p:cNvPr id="124" name="Rectangle 123">
            <a:extLst>
              <a:ext uri="{FF2B5EF4-FFF2-40B4-BE49-F238E27FC236}">
                <a16:creationId xmlns:a16="http://schemas.microsoft.com/office/drawing/2014/main" id="{5A7D4759-3016-463D-B3E0-D88E0C36CA6A}"/>
              </a:ext>
            </a:extLst>
          </p:cNvPr>
          <p:cNvSpPr/>
          <p:nvPr/>
        </p:nvSpPr>
        <p:spPr>
          <a:xfrm>
            <a:off x="9937534" y="1318010"/>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69EB91E-024D-4E45-97B9-0B5D622ADDF7}"/>
              </a:ext>
            </a:extLst>
          </p:cNvPr>
          <p:cNvSpPr/>
          <p:nvPr/>
        </p:nvSpPr>
        <p:spPr>
          <a:xfrm>
            <a:off x="9937533" y="2479040"/>
            <a:ext cx="775122"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RW</a:t>
            </a:r>
          </a:p>
        </p:txBody>
      </p:sp>
      <p:cxnSp>
        <p:nvCxnSpPr>
          <p:cNvPr id="128" name="Connector: Elbow 127">
            <a:extLst>
              <a:ext uri="{FF2B5EF4-FFF2-40B4-BE49-F238E27FC236}">
                <a16:creationId xmlns:a16="http://schemas.microsoft.com/office/drawing/2014/main" id="{067A36C0-296E-4577-8E42-22FA17F21121}"/>
              </a:ext>
            </a:extLst>
          </p:cNvPr>
          <p:cNvCxnSpPr>
            <a:cxnSpLocks/>
            <a:stCxn id="22" idx="0"/>
            <a:endCxn id="124" idx="0"/>
          </p:cNvCxnSpPr>
          <p:nvPr/>
        </p:nvCxnSpPr>
        <p:spPr>
          <a:xfrm rot="16200000" flipV="1">
            <a:off x="10782732" y="860373"/>
            <a:ext cx="5271" cy="920546"/>
          </a:xfrm>
          <a:prstGeom prst="bentConnector3">
            <a:avLst>
              <a:gd name="adj1" fmla="val 4436938"/>
            </a:avLst>
          </a:prstGeom>
          <a:ln>
            <a:tailEnd type="triangle"/>
          </a:ln>
        </p:spPr>
        <p:style>
          <a:lnRef idx="1">
            <a:schemeClr val="accent6"/>
          </a:lnRef>
          <a:fillRef idx="0">
            <a:schemeClr val="accent6"/>
          </a:fillRef>
          <a:effectRef idx="0">
            <a:schemeClr val="accent6"/>
          </a:effectRef>
          <a:fontRef idx="minor">
            <a:schemeClr val="tx1"/>
          </a:fontRef>
        </p:style>
      </p:cxnSp>
      <p:sp>
        <p:nvSpPr>
          <p:cNvPr id="132" name="TextBox 131">
            <a:extLst>
              <a:ext uri="{FF2B5EF4-FFF2-40B4-BE49-F238E27FC236}">
                <a16:creationId xmlns:a16="http://schemas.microsoft.com/office/drawing/2014/main" id="{DE215707-FAF0-4F1B-8F6C-83EE60AF8BD9}"/>
              </a:ext>
            </a:extLst>
          </p:cNvPr>
          <p:cNvSpPr txBox="1"/>
          <p:nvPr/>
        </p:nvSpPr>
        <p:spPr>
          <a:xfrm>
            <a:off x="11245638" y="887427"/>
            <a:ext cx="639599" cy="369332"/>
          </a:xfrm>
          <a:prstGeom prst="rect">
            <a:avLst/>
          </a:prstGeom>
          <a:noFill/>
        </p:spPr>
        <p:txBody>
          <a:bodyPr wrap="none" rtlCol="0">
            <a:spAutoFit/>
          </a:bodyPr>
          <a:lstStyle/>
          <a:p>
            <a:r>
              <a:rPr lang="en-US">
                <a:solidFill>
                  <a:schemeClr val="accent6">
                    <a:lumMod val="75000"/>
                  </a:schemeClr>
                </a:solidFill>
              </a:rPr>
              <a:t>code</a:t>
            </a:r>
          </a:p>
        </p:txBody>
      </p:sp>
      <p:cxnSp>
        <p:nvCxnSpPr>
          <p:cNvPr id="136" name="Straight Connector 135">
            <a:extLst>
              <a:ext uri="{FF2B5EF4-FFF2-40B4-BE49-F238E27FC236}">
                <a16:creationId xmlns:a16="http://schemas.microsoft.com/office/drawing/2014/main" id="{93AE8AF1-545C-436E-83B5-F09FAAF7EFAB}"/>
              </a:ext>
            </a:extLst>
          </p:cNvPr>
          <p:cNvCxnSpPr>
            <a:cxnSpLocks/>
          </p:cNvCxnSpPr>
          <p:nvPr/>
        </p:nvCxnSpPr>
        <p:spPr>
          <a:xfrm>
            <a:off x="393813" y="2353353"/>
            <a:ext cx="11432427"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1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8" grpId="0" animBg="1"/>
      <p:bldP spid="80" grpId="0" animBg="1"/>
      <p:bldP spid="83" grpId="0"/>
      <p:bldP spid="92" grpId="0"/>
      <p:bldP spid="98" grpId="0"/>
      <p:bldP spid="100" grpId="0"/>
      <p:bldP spid="102" grpId="0" animBg="1"/>
      <p:bldP spid="113" grpId="0" animBg="1"/>
      <p:bldP spid="115" grpId="0" animBg="1"/>
      <p:bldP spid="119" grpId="0"/>
      <p:bldP spid="124" grpId="0" animBg="1"/>
      <p:bldP spid="126" grpId="0" animBg="1"/>
      <p:bldP spid="1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6B4F75E2-C9FA-87D1-00D2-A80B4DA1D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817202"/>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6B5E2AD-C93D-A9DE-9AAD-62490610AF0D}"/>
              </a:ext>
            </a:extLst>
          </p:cNvPr>
          <p:cNvSpPr>
            <a:spLocks noGrp="1"/>
          </p:cNvSpPr>
          <p:nvPr>
            <p:ph type="title"/>
          </p:nvPr>
        </p:nvSpPr>
        <p:spPr/>
        <p:txBody>
          <a:bodyPr/>
          <a:lstStyle/>
          <a:p>
            <a:pPr algn="ctr"/>
            <a:r>
              <a:rPr lang="en-US">
                <a:solidFill>
                  <a:schemeClr val="bg1"/>
                </a:solidFill>
                <a:effectLst>
                  <a:outerShdw blurRad="50800" dist="38100" dir="2700000" algn="tl" rotWithShape="0">
                    <a:prstClr val="black">
                      <a:alpha val="40000"/>
                    </a:prstClr>
                  </a:outerShdw>
                </a:effectLst>
              </a:rPr>
              <a:t>Modern Architecture Unsafety</a:t>
            </a:r>
          </a:p>
        </p:txBody>
      </p:sp>
      <p:sp>
        <p:nvSpPr>
          <p:cNvPr id="6" name="Text Placeholder 5">
            <a:extLst>
              <a:ext uri="{FF2B5EF4-FFF2-40B4-BE49-F238E27FC236}">
                <a16:creationId xmlns:a16="http://schemas.microsoft.com/office/drawing/2014/main" id="{6A7A3034-81CB-2262-1398-1B47BEA6C429}"/>
              </a:ext>
            </a:extLst>
          </p:cNvPr>
          <p:cNvSpPr>
            <a:spLocks noGrp="1"/>
          </p:cNvSpPr>
          <p:nvPr>
            <p:ph type="body" idx="1"/>
          </p:nvPr>
        </p:nvSpPr>
        <p:spPr/>
        <p:txBody>
          <a:bodyPr>
            <a:normAutofit/>
          </a:bodyPr>
          <a:lstStyle/>
          <a:p>
            <a:pPr algn="ctr"/>
            <a:r>
              <a:rPr lang="en-US" sz="3200">
                <a:solidFill>
                  <a:schemeClr val="bg1">
                    <a:lumMod val="85000"/>
                  </a:schemeClr>
                </a:solidFill>
                <a:effectLst>
                  <a:outerShdw blurRad="50800" dist="38100" dir="2700000" algn="tl" rotWithShape="0">
                    <a:prstClr val="black">
                      <a:alpha val="40000"/>
                    </a:prstClr>
                  </a:outerShdw>
                </a:effectLst>
              </a:rPr>
              <a:t>Very Short, Not At All Comprehensive, Examples</a:t>
            </a:r>
          </a:p>
        </p:txBody>
      </p:sp>
      <p:sp>
        <p:nvSpPr>
          <p:cNvPr id="2" name="Slide Number Placeholder 1">
            <a:extLst>
              <a:ext uri="{FF2B5EF4-FFF2-40B4-BE49-F238E27FC236}">
                <a16:creationId xmlns:a16="http://schemas.microsoft.com/office/drawing/2014/main" id="{B96985F1-236C-80BB-DA5B-6A61196EC3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9847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5796E650-5144-A309-5082-C5CB5302C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829002"/>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B4293A6-3482-12FE-1F6A-D51A967B0BED}"/>
              </a:ext>
            </a:extLst>
          </p:cNvPr>
          <p:cNvSpPr>
            <a:spLocks noGrp="1"/>
          </p:cNvSpPr>
          <p:nvPr>
            <p:ph type="title"/>
          </p:nvPr>
        </p:nvSpPr>
        <p:spPr/>
        <p:txBody>
          <a:bodyPr/>
          <a:lstStyle/>
          <a:p>
            <a:pPr algn="ctr"/>
            <a:r>
              <a:rPr lang="en-US" err="1">
                <a:solidFill>
                  <a:schemeClr val="bg1"/>
                </a:solidFill>
                <a:effectLst>
                  <a:outerShdw blurRad="50800" dist="38100" dir="2700000" algn="tl" rotWithShape="0">
                    <a:prstClr val="black">
                      <a:alpha val="40000"/>
                    </a:prstClr>
                  </a:outerShdw>
                </a:effectLst>
              </a:rPr>
              <a:t>CheriABI</a:t>
            </a:r>
            <a:endParaRPr lang="en-US">
              <a:solidFill>
                <a:schemeClr val="bg1"/>
              </a:solidFill>
              <a:effectLst>
                <a:outerShdw blurRad="50800" dist="38100" dir="2700000" algn="tl" rotWithShape="0">
                  <a:prstClr val="black">
                    <a:alpha val="40000"/>
                  </a:prstClr>
                </a:outerShdw>
              </a:effectLst>
            </a:endParaRPr>
          </a:p>
        </p:txBody>
      </p:sp>
      <p:sp>
        <p:nvSpPr>
          <p:cNvPr id="6" name="Text Placeholder 5">
            <a:extLst>
              <a:ext uri="{FF2B5EF4-FFF2-40B4-BE49-F238E27FC236}">
                <a16:creationId xmlns:a16="http://schemas.microsoft.com/office/drawing/2014/main" id="{5ABAE701-CDB1-A1B9-407B-517CB847F357}"/>
              </a:ext>
            </a:extLst>
          </p:cNvPr>
          <p:cNvSpPr>
            <a:spLocks noGrp="1"/>
          </p:cNvSpPr>
          <p:nvPr>
            <p:ph type="body" idx="1"/>
          </p:nvPr>
        </p:nvSpPr>
        <p:spPr/>
        <p:txBody>
          <a:bodyPr>
            <a:normAutofit/>
          </a:bodyPr>
          <a:lstStyle/>
          <a:p>
            <a:pPr algn="ctr"/>
            <a:r>
              <a:rPr lang="en-US" sz="2800">
                <a:solidFill>
                  <a:schemeClr val="bg1"/>
                </a:solidFill>
                <a:effectLst>
                  <a:outerShdw blurRad="50800" dist="38100" dir="2700000" algn="tl" rotWithShape="0">
                    <a:prstClr val="black">
                      <a:alpha val="40000"/>
                    </a:prstClr>
                  </a:outerShdw>
                </a:effectLst>
              </a:rPr>
              <a:t>CHERI Memory Capabilities Meet *NIX</a:t>
            </a:r>
          </a:p>
        </p:txBody>
      </p:sp>
      <p:sp>
        <p:nvSpPr>
          <p:cNvPr id="2" name="Slide Number Placeholder 1">
            <a:extLst>
              <a:ext uri="{FF2B5EF4-FFF2-40B4-BE49-F238E27FC236}">
                <a16:creationId xmlns:a16="http://schemas.microsoft.com/office/drawing/2014/main" id="{2C302B46-A1DE-7AD3-BD25-DA1CD4AFE3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707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2FE823-B75A-433F-8F71-FDA77B2E2D4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4A6B38-5CD6-4623-8C84-EE9D6720EA30}"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5" name="Content Placeholder 4">
            <a:extLst>
              <a:ext uri="{FF2B5EF4-FFF2-40B4-BE49-F238E27FC236}">
                <a16:creationId xmlns:a16="http://schemas.microsoft.com/office/drawing/2014/main" id="{AE994744-598F-406B-95A6-9D10745CF885}"/>
              </a:ext>
            </a:extLst>
          </p:cNvPr>
          <p:cNvSpPr>
            <a:spLocks noGrp="1"/>
          </p:cNvSpPr>
          <p:nvPr>
            <p:ph sz="quarter" idx="13"/>
          </p:nvPr>
        </p:nvSpPr>
        <p:spPr>
          <a:xfrm>
            <a:off x="6096000" y="1030148"/>
            <a:ext cx="5537200" cy="5296311"/>
          </a:xfrm>
        </p:spPr>
        <p:txBody>
          <a:bodyPr>
            <a:normAutofit lnSpcReduction="10000"/>
          </a:bodyPr>
          <a:lstStyle/>
          <a:p>
            <a:r>
              <a:rPr lang="en-US"/>
              <a:t>CHERI capabilities used for both</a:t>
            </a:r>
          </a:p>
          <a:p>
            <a:pPr lvl="1"/>
            <a:r>
              <a:rPr lang="en-US" b="1"/>
              <a:t>Language-level</a:t>
            </a:r>
            <a:r>
              <a:rPr lang="en-US"/>
              <a:t> pointers visible in source program</a:t>
            </a:r>
          </a:p>
          <a:p>
            <a:pPr lvl="1"/>
            <a:r>
              <a:rPr lang="en-US" b="1"/>
              <a:t>Implementation</a:t>
            </a:r>
            <a:r>
              <a:rPr lang="en-US"/>
              <a:t> pointers </a:t>
            </a:r>
            <a:r>
              <a:rPr lang="en-US" i="1"/>
              <a:t>implicit</a:t>
            </a:r>
            <a:r>
              <a:rPr lang="en-US"/>
              <a:t> in source</a:t>
            </a:r>
          </a:p>
          <a:p>
            <a:pPr lvl="1"/>
            <a:endParaRPr lang="en-US"/>
          </a:p>
          <a:p>
            <a:r>
              <a:rPr lang="en-US" i="1"/>
              <a:t>Compiler</a:t>
            </a:r>
            <a:r>
              <a:rPr lang="en-US"/>
              <a:t> generates code to</a:t>
            </a:r>
          </a:p>
          <a:p>
            <a:pPr lvl="1"/>
            <a:r>
              <a:rPr lang="en-US"/>
              <a:t>bound address-taken stack </a:t>
            </a:r>
            <a:r>
              <a:rPr lang="en-US" err="1"/>
              <a:t>allocs</a:t>
            </a:r>
            <a:r>
              <a:rPr lang="en-US"/>
              <a:t> &amp; sub-objects</a:t>
            </a:r>
          </a:p>
          <a:p>
            <a:pPr lvl="1"/>
            <a:r>
              <a:rPr lang="en-US"/>
              <a:t>build caps for </a:t>
            </a:r>
            <a:r>
              <a:rPr lang="en-US" err="1"/>
              <a:t>vararg</a:t>
            </a:r>
            <a:r>
              <a:rPr lang="en-US"/>
              <a:t> arrays</a:t>
            </a:r>
          </a:p>
          <a:p>
            <a:pPr lvl="1"/>
            <a:endParaRPr lang="en-US"/>
          </a:p>
          <a:p>
            <a:r>
              <a:rPr lang="en-US" i="1"/>
              <a:t>Loader</a:t>
            </a:r>
            <a:r>
              <a:rPr lang="en-US"/>
              <a:t> builds capabilities to </a:t>
            </a:r>
            <a:r>
              <a:rPr lang="en-US" err="1"/>
              <a:t>globals</a:t>
            </a:r>
            <a:r>
              <a:rPr lang="en-US"/>
              <a:t>, PLT, GOT</a:t>
            </a:r>
          </a:p>
          <a:p>
            <a:pPr lvl="1"/>
            <a:r>
              <a:rPr lang="en-US"/>
              <a:t>Derived from kernel-provided roots</a:t>
            </a:r>
          </a:p>
          <a:p>
            <a:pPr lvl="1"/>
            <a:r>
              <a:rPr lang="en-US"/>
              <a:t>Bounds applied during </a:t>
            </a:r>
            <a:r>
              <a:rPr lang="en-US" err="1"/>
              <a:t>reloc</a:t>
            </a:r>
            <a:r>
              <a:rPr lang="en-US"/>
              <a:t> processing</a:t>
            </a:r>
          </a:p>
          <a:p>
            <a:pPr lvl="1"/>
            <a:endParaRPr lang="en-US"/>
          </a:p>
          <a:p>
            <a:r>
              <a:rPr lang="en-US"/>
              <a:t>Small changes to C semantics!</a:t>
            </a:r>
          </a:p>
          <a:p>
            <a:pPr lvl="1"/>
            <a:r>
              <a:rPr lang="en-US" err="1">
                <a:latin typeface="Consolas" panose="020B0609020204030204" pitchFamily="49" charset="0"/>
              </a:rPr>
              <a:t>intptr_t</a:t>
            </a:r>
            <a:r>
              <a:rPr lang="en-US"/>
              <a:t>, </a:t>
            </a:r>
            <a:r>
              <a:rPr lang="en-US" err="1">
                <a:latin typeface="Consolas" panose="020B0609020204030204" pitchFamily="49" charset="0"/>
              </a:rPr>
              <a:t>vaddr_t</a:t>
            </a:r>
            <a:endParaRPr lang="en-US">
              <a:latin typeface="Consolas" panose="020B0609020204030204" pitchFamily="49" charset="0"/>
            </a:endParaRPr>
          </a:p>
          <a:p>
            <a:pPr lvl="1"/>
            <a:r>
              <a:rPr lang="en-US" err="1">
                <a:latin typeface="Consolas" panose="020B0609020204030204" pitchFamily="49" charset="0"/>
              </a:rPr>
              <a:t>memmove</a:t>
            </a:r>
            <a:r>
              <a:rPr lang="en-US">
                <a:latin typeface="Consolas" panose="020B0609020204030204" pitchFamily="49" charset="0"/>
              </a:rPr>
              <a:t>()</a:t>
            </a:r>
            <a:r>
              <a:rPr lang="en-US"/>
              <a:t> preserves tags</a:t>
            </a:r>
          </a:p>
          <a:p>
            <a:pPr lvl="1"/>
            <a:r>
              <a:rPr lang="en-US"/>
              <a:t>Pointers have single provenance</a:t>
            </a:r>
          </a:p>
          <a:p>
            <a:pPr lvl="1"/>
            <a:r>
              <a:rPr lang="en-US"/>
              <a:t>Integer </a:t>
            </a:r>
            <a:r>
              <a:rPr lang="en-US">
                <a:sym typeface="Wingdings" panose="05000000000000000000" pitchFamily="2" charset="2"/>
              </a:rPr>
              <a:t>↔ </a:t>
            </a:r>
            <a:r>
              <a:rPr lang="en-US"/>
              <a:t>pointer casts require some care</a:t>
            </a:r>
          </a:p>
        </p:txBody>
      </p:sp>
      <p:sp>
        <p:nvSpPr>
          <p:cNvPr id="2" name="Title 1">
            <a:extLst>
              <a:ext uri="{FF2B5EF4-FFF2-40B4-BE49-F238E27FC236}">
                <a16:creationId xmlns:a16="http://schemas.microsoft.com/office/drawing/2014/main" id="{48C992B1-47BC-4291-9476-D84D046D51BC}"/>
              </a:ext>
            </a:extLst>
          </p:cNvPr>
          <p:cNvSpPr>
            <a:spLocks noGrp="1"/>
          </p:cNvSpPr>
          <p:nvPr>
            <p:ph type="ctrTitle"/>
          </p:nvPr>
        </p:nvSpPr>
        <p:spPr/>
        <p:txBody>
          <a:bodyPr/>
          <a:lstStyle/>
          <a:p>
            <a:r>
              <a:rPr lang="en-US"/>
              <a:t>Compiling C to CHERI</a:t>
            </a:r>
          </a:p>
        </p:txBody>
      </p:sp>
      <p:sp>
        <p:nvSpPr>
          <p:cNvPr id="6" name="Freeform 10">
            <a:extLst>
              <a:ext uri="{FF2B5EF4-FFF2-40B4-BE49-F238E27FC236}">
                <a16:creationId xmlns:a16="http://schemas.microsoft.com/office/drawing/2014/main" id="{BDF3BA11-564A-4182-9D13-27C4247F653F}"/>
              </a:ext>
            </a:extLst>
          </p:cNvPr>
          <p:cNvSpPr/>
          <p:nvPr/>
        </p:nvSpPr>
        <p:spPr>
          <a:xfrm>
            <a:off x="195836" y="3595447"/>
            <a:ext cx="5604709" cy="226541"/>
          </a:xfrm>
          <a:custGeom>
            <a:avLst/>
            <a:gdLst>
              <a:gd name="connsiteX0" fmla="*/ 0 w 4694663"/>
              <a:gd name="connsiteY0" fmla="*/ 713762 h 802977"/>
              <a:gd name="connsiteX1" fmla="*/ 847492 w 4694663"/>
              <a:gd name="connsiteY1" fmla="*/ 84 h 802977"/>
              <a:gd name="connsiteX2" fmla="*/ 1784195 w 4694663"/>
              <a:gd name="connsiteY2" fmla="*/ 747215 h 802977"/>
              <a:gd name="connsiteX3" fmla="*/ 2765502 w 4694663"/>
              <a:gd name="connsiteY3" fmla="*/ 84 h 802977"/>
              <a:gd name="connsiteX4" fmla="*/ 3691053 w 4694663"/>
              <a:gd name="connsiteY4" fmla="*/ 802971 h 802977"/>
              <a:gd name="connsiteX5" fmla="*/ 4694663 w 4694663"/>
              <a:gd name="connsiteY5" fmla="*/ 11235 h 80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4663" h="802977">
                <a:moveTo>
                  <a:pt x="0" y="713762"/>
                </a:moveTo>
                <a:cubicBezTo>
                  <a:pt x="275063" y="354135"/>
                  <a:pt x="550126" y="-5491"/>
                  <a:pt x="847492" y="84"/>
                </a:cubicBezTo>
                <a:cubicBezTo>
                  <a:pt x="1144858" y="5659"/>
                  <a:pt x="1464527" y="747215"/>
                  <a:pt x="1784195" y="747215"/>
                </a:cubicBezTo>
                <a:cubicBezTo>
                  <a:pt x="2103863" y="747215"/>
                  <a:pt x="2447692" y="-9209"/>
                  <a:pt x="2765502" y="84"/>
                </a:cubicBezTo>
                <a:cubicBezTo>
                  <a:pt x="3083312" y="9377"/>
                  <a:pt x="3369526" y="801113"/>
                  <a:pt x="3691053" y="802971"/>
                </a:cubicBezTo>
                <a:cubicBezTo>
                  <a:pt x="4012580" y="804829"/>
                  <a:pt x="4353621" y="408032"/>
                  <a:pt x="4694663" y="11235"/>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B0157BBE-A3FC-475C-893F-21A863DF9D7B}"/>
              </a:ext>
            </a:extLst>
          </p:cNvPr>
          <p:cNvGrpSpPr/>
          <p:nvPr/>
        </p:nvGrpSpPr>
        <p:grpSpPr>
          <a:xfrm>
            <a:off x="206696" y="1030148"/>
            <a:ext cx="5593849" cy="2533667"/>
            <a:chOff x="362813" y="1484126"/>
            <a:chExt cx="5593849" cy="2533667"/>
          </a:xfrm>
        </p:grpSpPr>
        <p:sp>
          <p:nvSpPr>
            <p:cNvPr id="8" name="TextBox 7">
              <a:extLst>
                <a:ext uri="{FF2B5EF4-FFF2-40B4-BE49-F238E27FC236}">
                  <a16:creationId xmlns:a16="http://schemas.microsoft.com/office/drawing/2014/main" id="{DA6FEDBB-70AC-493C-9723-12FDD21D1CFB}"/>
                </a:ext>
              </a:extLst>
            </p:cNvPr>
            <p:cNvSpPr txBox="1"/>
            <p:nvPr/>
          </p:nvSpPr>
          <p:spPr>
            <a:xfrm>
              <a:off x="593773" y="1484126"/>
              <a:ext cx="51045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Language-level memory safety</a:t>
              </a:r>
            </a:p>
          </p:txBody>
        </p:sp>
        <p:sp>
          <p:nvSpPr>
            <p:cNvPr id="9" name="TextBox 8">
              <a:extLst>
                <a:ext uri="{FF2B5EF4-FFF2-40B4-BE49-F238E27FC236}">
                  <a16:creationId xmlns:a16="http://schemas.microsoft.com/office/drawing/2014/main" id="{6FBB746F-6DBC-48D0-9A51-D1B3572DC1A8}"/>
                </a:ext>
              </a:extLst>
            </p:cNvPr>
            <p:cNvSpPr txBox="1"/>
            <p:nvPr/>
          </p:nvSpPr>
          <p:spPr>
            <a:xfrm>
              <a:off x="625563" y="1968601"/>
              <a:ext cx="17251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Pointers to heap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allocations</a:t>
              </a:r>
            </a:p>
          </p:txBody>
        </p:sp>
        <p:sp>
          <p:nvSpPr>
            <p:cNvPr id="10" name="TextBox 9">
              <a:extLst>
                <a:ext uri="{FF2B5EF4-FFF2-40B4-BE49-F238E27FC236}">
                  <a16:creationId xmlns:a16="http://schemas.microsoft.com/office/drawing/2014/main" id="{D2DE67EA-C952-4179-A7AA-A0D312E78624}"/>
                </a:ext>
              </a:extLst>
            </p:cNvPr>
            <p:cNvSpPr txBox="1"/>
            <p:nvPr/>
          </p:nvSpPr>
          <p:spPr>
            <a:xfrm>
              <a:off x="362813" y="2930095"/>
              <a:ext cx="17580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Pointers to stack allocations</a:t>
              </a:r>
            </a:p>
          </p:txBody>
        </p:sp>
        <p:sp>
          <p:nvSpPr>
            <p:cNvPr id="11" name="TextBox 10">
              <a:extLst>
                <a:ext uri="{FF2B5EF4-FFF2-40B4-BE49-F238E27FC236}">
                  <a16:creationId xmlns:a16="http://schemas.microsoft.com/office/drawing/2014/main" id="{40EB8CD5-440B-43C9-97E9-5AD28EC879FC}"/>
                </a:ext>
              </a:extLst>
            </p:cNvPr>
            <p:cNvSpPr txBox="1"/>
            <p:nvPr/>
          </p:nvSpPr>
          <p:spPr>
            <a:xfrm>
              <a:off x="3873954" y="1875720"/>
              <a:ext cx="16461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Pointers to global variables</a:t>
              </a:r>
            </a:p>
          </p:txBody>
        </p:sp>
        <p:sp>
          <p:nvSpPr>
            <p:cNvPr id="12" name="TextBox 11">
              <a:extLst>
                <a:ext uri="{FF2B5EF4-FFF2-40B4-BE49-F238E27FC236}">
                  <a16:creationId xmlns:a16="http://schemas.microsoft.com/office/drawing/2014/main" id="{D67BDC9A-297D-490F-907E-F4E650BD7290}"/>
                </a:ext>
              </a:extLst>
            </p:cNvPr>
            <p:cNvSpPr txBox="1"/>
            <p:nvPr/>
          </p:nvSpPr>
          <p:spPr>
            <a:xfrm>
              <a:off x="1917071" y="3281995"/>
              <a:ext cx="18126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Pointers to TLS variables</a:t>
              </a:r>
            </a:p>
          </p:txBody>
        </p:sp>
        <p:sp>
          <p:nvSpPr>
            <p:cNvPr id="13" name="TextBox 12">
              <a:extLst>
                <a:ext uri="{FF2B5EF4-FFF2-40B4-BE49-F238E27FC236}">
                  <a16:creationId xmlns:a16="http://schemas.microsoft.com/office/drawing/2014/main" id="{B9DFC679-9AF3-4F58-A500-DA7688029B5A}"/>
                </a:ext>
              </a:extLst>
            </p:cNvPr>
            <p:cNvSpPr txBox="1"/>
            <p:nvPr/>
          </p:nvSpPr>
          <p:spPr>
            <a:xfrm>
              <a:off x="2386109" y="2277802"/>
              <a:ext cx="1348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Function pointers</a:t>
              </a:r>
            </a:p>
          </p:txBody>
        </p:sp>
        <p:sp>
          <p:nvSpPr>
            <p:cNvPr id="14" name="TextBox 13">
              <a:extLst>
                <a:ext uri="{FF2B5EF4-FFF2-40B4-BE49-F238E27FC236}">
                  <a16:creationId xmlns:a16="http://schemas.microsoft.com/office/drawing/2014/main" id="{F42EB8C7-9603-4298-9ECC-02C8A05BA3B1}"/>
                </a:ext>
              </a:extLst>
            </p:cNvPr>
            <p:cNvSpPr txBox="1"/>
            <p:nvPr/>
          </p:nvSpPr>
          <p:spPr>
            <a:xfrm>
              <a:off x="3999410" y="2606929"/>
              <a:ext cx="19572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Pointers to memory mappings</a:t>
              </a:r>
            </a:p>
          </p:txBody>
        </p:sp>
        <p:sp>
          <p:nvSpPr>
            <p:cNvPr id="15" name="TextBox 14">
              <a:extLst>
                <a:ext uri="{FF2B5EF4-FFF2-40B4-BE49-F238E27FC236}">
                  <a16:creationId xmlns:a16="http://schemas.microsoft.com/office/drawing/2014/main" id="{314B04DE-94E8-48E0-81D9-1703EA490435}"/>
                </a:ext>
              </a:extLst>
            </p:cNvPr>
            <p:cNvSpPr txBox="1"/>
            <p:nvPr/>
          </p:nvSpPr>
          <p:spPr>
            <a:xfrm>
              <a:off x="3659910" y="3371462"/>
              <a:ext cx="19572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Pointers to sub-objects</a:t>
              </a:r>
            </a:p>
          </p:txBody>
        </p:sp>
      </p:grpSp>
      <p:grpSp>
        <p:nvGrpSpPr>
          <p:cNvPr id="16" name="Group 15">
            <a:extLst>
              <a:ext uri="{FF2B5EF4-FFF2-40B4-BE49-F238E27FC236}">
                <a16:creationId xmlns:a16="http://schemas.microsoft.com/office/drawing/2014/main" id="{342AE2AC-78D9-4035-B7BB-1C1C3BC3B348}"/>
              </a:ext>
            </a:extLst>
          </p:cNvPr>
          <p:cNvGrpSpPr/>
          <p:nvPr/>
        </p:nvGrpSpPr>
        <p:grpSpPr>
          <a:xfrm>
            <a:off x="195836" y="3921677"/>
            <a:ext cx="5348066" cy="2076017"/>
            <a:chOff x="351953" y="4375655"/>
            <a:chExt cx="5348066" cy="2076017"/>
          </a:xfrm>
        </p:grpSpPr>
        <p:sp>
          <p:nvSpPr>
            <p:cNvPr id="17" name="TextBox 16">
              <a:extLst>
                <a:ext uri="{FF2B5EF4-FFF2-40B4-BE49-F238E27FC236}">
                  <a16:creationId xmlns:a16="http://schemas.microsoft.com/office/drawing/2014/main" id="{880B14A8-5E70-4D1D-867B-4AE08DC7FF48}"/>
                </a:ext>
              </a:extLst>
            </p:cNvPr>
            <p:cNvSpPr txBox="1"/>
            <p:nvPr/>
          </p:nvSpPr>
          <p:spPr>
            <a:xfrm>
              <a:off x="593773" y="6082340"/>
              <a:ext cx="51062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Sub-language memory safety</a:t>
              </a:r>
            </a:p>
          </p:txBody>
        </p:sp>
        <p:sp>
          <p:nvSpPr>
            <p:cNvPr id="18" name="TextBox 17">
              <a:extLst>
                <a:ext uri="{FF2B5EF4-FFF2-40B4-BE49-F238E27FC236}">
                  <a16:creationId xmlns:a16="http://schemas.microsoft.com/office/drawing/2014/main" id="{9AA0A5D5-EE14-4046-B791-5AB5D7E66897}"/>
                </a:ext>
              </a:extLst>
            </p:cNvPr>
            <p:cNvSpPr txBox="1"/>
            <p:nvPr/>
          </p:nvSpPr>
          <p:spPr>
            <a:xfrm>
              <a:off x="1420580" y="4473769"/>
              <a:ext cx="11221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GOT pointers</a:t>
              </a:r>
            </a:p>
          </p:txBody>
        </p:sp>
        <p:sp>
          <p:nvSpPr>
            <p:cNvPr id="19" name="TextBox 18">
              <a:extLst>
                <a:ext uri="{FF2B5EF4-FFF2-40B4-BE49-F238E27FC236}">
                  <a16:creationId xmlns:a16="http://schemas.microsoft.com/office/drawing/2014/main" id="{52978F02-3FDE-4C5C-92C4-94121FD0C87C}"/>
                </a:ext>
              </a:extLst>
            </p:cNvPr>
            <p:cNvSpPr txBox="1"/>
            <p:nvPr/>
          </p:nvSpPr>
          <p:spPr>
            <a:xfrm>
              <a:off x="351953" y="4826812"/>
              <a:ext cx="12315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Return addresses</a:t>
              </a:r>
            </a:p>
          </p:txBody>
        </p:sp>
        <p:sp>
          <p:nvSpPr>
            <p:cNvPr id="20" name="TextBox 19">
              <a:extLst>
                <a:ext uri="{FF2B5EF4-FFF2-40B4-BE49-F238E27FC236}">
                  <a16:creationId xmlns:a16="http://schemas.microsoft.com/office/drawing/2014/main" id="{495600D1-7EA5-42A9-9254-2087CA27C997}"/>
                </a:ext>
              </a:extLst>
            </p:cNvPr>
            <p:cNvSpPr txBox="1"/>
            <p:nvPr/>
          </p:nvSpPr>
          <p:spPr>
            <a:xfrm>
              <a:off x="4217244" y="4497809"/>
              <a:ext cx="1294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PLT entry pointers</a:t>
              </a:r>
            </a:p>
          </p:txBody>
        </p:sp>
        <p:sp>
          <p:nvSpPr>
            <p:cNvPr id="21" name="TextBox 20">
              <a:extLst>
                <a:ext uri="{FF2B5EF4-FFF2-40B4-BE49-F238E27FC236}">
                  <a16:creationId xmlns:a16="http://schemas.microsoft.com/office/drawing/2014/main" id="{163A072B-FBD5-4919-B451-1C9958206119}"/>
                </a:ext>
              </a:extLst>
            </p:cNvPr>
            <p:cNvSpPr txBox="1"/>
            <p:nvPr/>
          </p:nvSpPr>
          <p:spPr>
            <a:xfrm>
              <a:off x="4258969" y="5301978"/>
              <a:ext cx="14214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ELF aux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arg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pointers</a:t>
              </a:r>
            </a:p>
          </p:txBody>
        </p:sp>
        <p:sp>
          <p:nvSpPr>
            <p:cNvPr id="22" name="TextBox 21">
              <a:extLst>
                <a:ext uri="{FF2B5EF4-FFF2-40B4-BE49-F238E27FC236}">
                  <a16:creationId xmlns:a16="http://schemas.microsoft.com/office/drawing/2014/main" id="{4F5673A9-A3BD-4C64-98C4-3C29AC96E1E1}"/>
                </a:ext>
              </a:extLst>
            </p:cNvPr>
            <p:cNvSpPr txBox="1"/>
            <p:nvPr/>
          </p:nvSpPr>
          <p:spPr>
            <a:xfrm>
              <a:off x="1471856" y="5449227"/>
              <a:ext cx="9836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Stack </a:t>
              </a:r>
              <a:r>
                <a:rPr lang="en-US">
                  <a:solidFill>
                    <a:prstClr val="black"/>
                  </a:solidFill>
                  <a:latin typeface="Calibri" panose="020F0502020204030204"/>
                </a:rPr>
                <a:t>pointers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0B84141-3137-4C36-9928-C3421AA1836F}"/>
                </a:ext>
              </a:extLst>
            </p:cNvPr>
            <p:cNvSpPr txBox="1"/>
            <p:nvPr/>
          </p:nvSpPr>
          <p:spPr>
            <a:xfrm>
              <a:off x="2819868" y="5212631"/>
              <a:ext cx="13419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 v-table pointers</a:t>
              </a:r>
            </a:p>
          </p:txBody>
        </p:sp>
        <p:sp>
          <p:nvSpPr>
            <p:cNvPr id="24" name="TextBox 23">
              <a:extLst>
                <a:ext uri="{FF2B5EF4-FFF2-40B4-BE49-F238E27FC236}">
                  <a16:creationId xmlns:a16="http://schemas.microsoft.com/office/drawing/2014/main" id="{62138274-1E3D-40D0-8FC7-098F1749A368}"/>
                </a:ext>
              </a:extLst>
            </p:cNvPr>
            <p:cNvSpPr txBox="1"/>
            <p:nvPr/>
          </p:nvSpPr>
          <p:spPr>
            <a:xfrm>
              <a:off x="2732758" y="4375655"/>
              <a:ext cx="14844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Vararg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array pointers</a:t>
              </a:r>
            </a:p>
          </p:txBody>
        </p:sp>
      </p:grpSp>
      <p:sp>
        <p:nvSpPr>
          <p:cNvPr id="26" name="TextBox 25">
            <a:extLst>
              <a:ext uri="{FF2B5EF4-FFF2-40B4-BE49-F238E27FC236}">
                <a16:creationId xmlns:a16="http://schemas.microsoft.com/office/drawing/2014/main" id="{7C778D79-46D3-4D56-A0D0-2C60F6CA5AB3}"/>
              </a:ext>
            </a:extLst>
          </p:cNvPr>
          <p:cNvSpPr txBox="1"/>
          <p:nvPr/>
        </p:nvSpPr>
        <p:spPr>
          <a:xfrm>
            <a:off x="6096000" y="6475970"/>
            <a:ext cx="384345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CHERI C/C++ Programming Guide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17182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1C75E7-7793-4F09-AEB2-00E2E4B83CF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4" name="Title 3">
            <a:extLst>
              <a:ext uri="{FF2B5EF4-FFF2-40B4-BE49-F238E27FC236}">
                <a16:creationId xmlns:a16="http://schemas.microsoft.com/office/drawing/2014/main" id="{020A37A7-6862-481F-B756-2F28C0EFB076}"/>
              </a:ext>
            </a:extLst>
          </p:cNvPr>
          <p:cNvSpPr>
            <a:spLocks noGrp="1"/>
          </p:cNvSpPr>
          <p:nvPr>
            <p:ph type="ctrTitle"/>
          </p:nvPr>
        </p:nvSpPr>
        <p:spPr/>
        <p:txBody>
          <a:bodyPr>
            <a:normAutofit/>
          </a:bodyPr>
          <a:lstStyle/>
          <a:p>
            <a:r>
              <a:rPr lang="en-US" err="1"/>
              <a:t>CheriABI</a:t>
            </a:r>
            <a:r>
              <a:rPr lang="en-US"/>
              <a:t>: Spatially Safe *NIX Processes</a:t>
            </a:r>
          </a:p>
        </p:txBody>
      </p:sp>
      <p:pic>
        <p:nvPicPr>
          <p:cNvPr id="8" name="Picture 7">
            <a:extLst>
              <a:ext uri="{FF2B5EF4-FFF2-40B4-BE49-F238E27FC236}">
                <a16:creationId xmlns:a16="http://schemas.microsoft.com/office/drawing/2014/main" id="{8BF710DC-B1EF-4D59-849E-A23FEA611CEA}"/>
              </a:ext>
            </a:extLst>
          </p:cNvPr>
          <p:cNvPicPr>
            <a:picLocks noChangeAspect="1"/>
          </p:cNvPicPr>
          <p:nvPr/>
        </p:nvPicPr>
        <p:blipFill>
          <a:blip r:embed="rId3"/>
          <a:stretch>
            <a:fillRect/>
          </a:stretch>
        </p:blipFill>
        <p:spPr>
          <a:xfrm>
            <a:off x="1897856" y="2372110"/>
            <a:ext cx="8396283" cy="3230077"/>
          </a:xfrm>
          <a:prstGeom prst="rect">
            <a:avLst/>
          </a:prstGeom>
        </p:spPr>
      </p:pic>
      <p:sp>
        <p:nvSpPr>
          <p:cNvPr id="6" name="Content Placeholder 2">
            <a:extLst>
              <a:ext uri="{FF2B5EF4-FFF2-40B4-BE49-F238E27FC236}">
                <a16:creationId xmlns:a16="http://schemas.microsoft.com/office/drawing/2014/main" id="{B506D3DB-3FF9-2A0E-75DB-6C608715014D}"/>
              </a:ext>
            </a:extLst>
          </p:cNvPr>
          <p:cNvSpPr txBox="1">
            <a:spLocks/>
          </p:cNvSpPr>
          <p:nvPr/>
        </p:nvSpPr>
        <p:spPr>
          <a:xfrm>
            <a:off x="558798" y="997671"/>
            <a:ext cx="11074400" cy="83113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Capabilities now implement </a:t>
            </a:r>
            <a:r>
              <a:rPr kumimoji="0" lang="en-US" sz="2000" b="0" i="1"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all</a:t>
            </a:r>
            <a:r>
              <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rPr>
              <a:t> pointers in a process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US">
                <a:solidFill>
                  <a:prstClr val="black"/>
                </a:solidFill>
              </a:rPr>
              <a:t>More faithfully captures </a:t>
            </a:r>
            <a:r>
              <a:rPr lang="en-US" i="1">
                <a:solidFill>
                  <a:prstClr val="black"/>
                </a:solidFill>
              </a:rPr>
              <a:t>program intent</a:t>
            </a:r>
            <a:r>
              <a:rPr lang="en-US">
                <a:solidFill>
                  <a:prstClr val="black"/>
                </a:solidFill>
              </a:rPr>
              <a:t> as “objects with links between them”</a:t>
            </a:r>
            <a:endParaRPr kumimoji="0" lang="en-US" sz="2000" b="0" i="0" u="none" strike="noStrike" kern="1200" cap="none" spc="0" normalizeH="0" baseline="0" noProof="0">
              <a:ln>
                <a:noFill/>
              </a:ln>
              <a:solidFill>
                <a:prstClr val="black"/>
              </a:solidFill>
              <a:effectLst/>
              <a:uLnTx/>
              <a:uFillTx/>
              <a:latin typeface="Calibri" pitchFamily="34" charset="0"/>
              <a:ea typeface="Tahoma" pitchFamily="34" charset="0"/>
              <a:cs typeface="Tahoma" pitchFamily="34" charset="0"/>
            </a:endParaRPr>
          </a:p>
        </p:txBody>
      </p:sp>
      <p:sp>
        <p:nvSpPr>
          <p:cNvPr id="9" name="TextBox 8">
            <a:extLst>
              <a:ext uri="{FF2B5EF4-FFF2-40B4-BE49-F238E27FC236}">
                <a16:creationId xmlns:a16="http://schemas.microsoft.com/office/drawing/2014/main" id="{AF8D1181-A957-EE73-AC47-1CD06A5AD90B}"/>
              </a:ext>
            </a:extLst>
          </p:cNvPr>
          <p:cNvSpPr txBox="1"/>
          <p:nvPr/>
        </p:nvSpPr>
        <p:spPr>
          <a:xfrm>
            <a:off x="0" y="6550223"/>
            <a:ext cx="1219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Davis et al.  </a:t>
            </a:r>
            <a:r>
              <a:rPr kumimoji="0" lang="en-US" sz="1400" b="0" i="1" u="none" strike="noStrike" kern="1200" cap="none" spc="0" normalizeH="0" baseline="0" noProof="0" err="1">
                <a:ln>
                  <a:noFill/>
                </a:ln>
                <a:solidFill>
                  <a:prstClr val="black"/>
                </a:solidFill>
                <a:effectLst/>
                <a:uLnTx/>
                <a:uFillTx/>
                <a:latin typeface="Calibri" panose="020F0502020204030204"/>
                <a:ea typeface="+mn-ea"/>
                <a:cs typeface="+mn-cs"/>
                <a:hlinkClick r:id="rId4"/>
              </a:rPr>
              <a:t>CheriABI</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4"/>
              </a:rPr>
              <a:t>: Enforcing Valid Pointer Provenance and Minimizing Pointer Privilege in the POSIX C Run-time Environment</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  (ASPLOS 2019)</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3493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73108-D113-4DC7-B979-757530D01E08}"/>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83</a:t>
            </a:fld>
            <a:endParaRPr lang="en-US">
              <a:solidFill>
                <a:prstClr val="white">
                  <a:lumMod val="50000"/>
                </a:prstClr>
              </a:solidFill>
            </a:endParaRPr>
          </a:p>
        </p:txBody>
      </p:sp>
      <p:pic>
        <p:nvPicPr>
          <p:cNvPr id="6" name="Content Placeholder 5" descr="A diagram of a circuit board&#10;&#10;Description automatically generated with low confidence">
            <a:extLst>
              <a:ext uri="{FF2B5EF4-FFF2-40B4-BE49-F238E27FC236}">
                <a16:creationId xmlns:a16="http://schemas.microsoft.com/office/drawing/2014/main" id="{D61D55C4-C8C8-4C15-B298-2B360E2306F2}"/>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03515" y="1398590"/>
            <a:ext cx="9784970" cy="5446712"/>
          </a:xfrm>
        </p:spPr>
      </p:pic>
      <p:sp>
        <p:nvSpPr>
          <p:cNvPr id="4" name="Title 3">
            <a:extLst>
              <a:ext uri="{FF2B5EF4-FFF2-40B4-BE49-F238E27FC236}">
                <a16:creationId xmlns:a16="http://schemas.microsoft.com/office/drawing/2014/main" id="{BF371C78-5713-448F-87B8-32AE064BA372}"/>
              </a:ext>
            </a:extLst>
          </p:cNvPr>
          <p:cNvSpPr>
            <a:spLocks noGrp="1"/>
          </p:cNvSpPr>
          <p:nvPr>
            <p:ph type="ctrTitle"/>
          </p:nvPr>
        </p:nvSpPr>
        <p:spPr/>
        <p:txBody>
          <a:bodyPr>
            <a:normAutofit/>
          </a:bodyPr>
          <a:lstStyle/>
          <a:p>
            <a:r>
              <a:rPr lang="en-US"/>
              <a:t>Morello: An experimental ARMv8 with CHERI</a:t>
            </a:r>
          </a:p>
        </p:txBody>
      </p:sp>
      <p:sp>
        <p:nvSpPr>
          <p:cNvPr id="5" name="TextBox 4">
            <a:extLst>
              <a:ext uri="{FF2B5EF4-FFF2-40B4-BE49-F238E27FC236}">
                <a16:creationId xmlns:a16="http://schemas.microsoft.com/office/drawing/2014/main" id="{3FC67EB0-2773-5F59-CAD4-02C612A8D8AB}"/>
              </a:ext>
            </a:extLst>
          </p:cNvPr>
          <p:cNvSpPr txBox="1"/>
          <p:nvPr/>
        </p:nvSpPr>
        <p:spPr>
          <a:xfrm>
            <a:off x="1879110" y="1041956"/>
            <a:ext cx="8433780" cy="369332"/>
          </a:xfrm>
          <a:prstGeom prst="rect">
            <a:avLst/>
          </a:prstGeom>
          <a:noFill/>
        </p:spPr>
        <p:txBody>
          <a:bodyPr wrap="square">
            <a:spAutoFit/>
          </a:bodyPr>
          <a:lstStyle/>
          <a:p>
            <a:pPr algn="ctr"/>
            <a:r>
              <a:rPr lang="en-US"/>
              <a:t>“Morello” prototype SoC &amp; board: 4-core, 2.5-GHz Armv8.2-A w/ CHERI extensions</a:t>
            </a:r>
          </a:p>
        </p:txBody>
      </p:sp>
    </p:spTree>
    <p:extLst>
      <p:ext uri="{BB962C8B-B14F-4D97-AF65-F5344CB8AC3E}">
        <p14:creationId xmlns:p14="http://schemas.microsoft.com/office/powerpoint/2010/main" val="27899338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DF17C7-F46D-4BD9-E7D4-5396901B8B89}"/>
              </a:ext>
            </a:extLst>
          </p:cNvPr>
          <p:cNvSpPr>
            <a:spLocks noGrp="1"/>
          </p:cNvSpPr>
          <p:nvPr>
            <p:ph type="sldNum" sz="quarter" idx="11"/>
          </p:nvPr>
        </p:nvSpPr>
        <p:spPr/>
        <p:txBody>
          <a:bodyPr/>
          <a:lstStyle/>
          <a:p>
            <a:fld id="{231CC523-8BC6-4921-807A-66BD262F34AB}" type="slidenum">
              <a:rPr lang="en-US" smtClean="0"/>
              <a:pPr/>
              <a:t>84</a:t>
            </a:fld>
            <a:endParaRPr lang="en-US"/>
          </a:p>
        </p:txBody>
      </p:sp>
      <p:sp>
        <p:nvSpPr>
          <p:cNvPr id="4" name="Title 3">
            <a:extLst>
              <a:ext uri="{FF2B5EF4-FFF2-40B4-BE49-F238E27FC236}">
                <a16:creationId xmlns:a16="http://schemas.microsoft.com/office/drawing/2014/main" id="{D9E42280-E2C8-ED6B-44B3-A559B188B06F}"/>
              </a:ext>
            </a:extLst>
          </p:cNvPr>
          <p:cNvSpPr>
            <a:spLocks noGrp="1"/>
          </p:cNvSpPr>
          <p:nvPr>
            <p:ph type="ctrTitle"/>
          </p:nvPr>
        </p:nvSpPr>
        <p:spPr/>
        <p:txBody>
          <a:bodyPr/>
          <a:lstStyle/>
          <a:p>
            <a:r>
              <a:rPr lang="en-US"/>
              <a:t>CHERI Ecosystem At A Glance</a:t>
            </a:r>
          </a:p>
        </p:txBody>
      </p:sp>
      <p:cxnSp>
        <p:nvCxnSpPr>
          <p:cNvPr id="6" name="Straight Connector 5">
            <a:extLst>
              <a:ext uri="{FF2B5EF4-FFF2-40B4-BE49-F238E27FC236}">
                <a16:creationId xmlns:a16="http://schemas.microsoft.com/office/drawing/2014/main" id="{7DCECDEB-AA39-D9D8-57CA-CE1BCB7A77DA}"/>
              </a:ext>
            </a:extLst>
          </p:cNvPr>
          <p:cNvCxnSpPr>
            <a:cxnSpLocks/>
          </p:cNvCxnSpPr>
          <p:nvPr/>
        </p:nvCxnSpPr>
        <p:spPr>
          <a:xfrm>
            <a:off x="478395" y="4367082"/>
            <a:ext cx="1146559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4CA650-9B3E-2F20-EB15-656DEA35AB8A}"/>
              </a:ext>
            </a:extLst>
          </p:cNvPr>
          <p:cNvSpPr txBox="1"/>
          <p:nvPr/>
        </p:nvSpPr>
        <p:spPr>
          <a:xfrm>
            <a:off x="3759094" y="4752796"/>
            <a:ext cx="832455" cy="369332"/>
          </a:xfrm>
          <a:prstGeom prst="rect">
            <a:avLst/>
          </a:prstGeom>
          <a:noFill/>
          <a:ln>
            <a:solidFill>
              <a:schemeClr val="accent5"/>
            </a:solidFill>
          </a:ln>
        </p:spPr>
        <p:txBody>
          <a:bodyPr wrap="square" rtlCol="0">
            <a:spAutoFit/>
          </a:bodyPr>
          <a:lstStyle/>
          <a:p>
            <a:pPr algn="ctr"/>
            <a:r>
              <a:rPr lang="en-US"/>
              <a:t>QEMU</a:t>
            </a:r>
          </a:p>
        </p:txBody>
      </p:sp>
      <p:sp>
        <p:nvSpPr>
          <p:cNvPr id="19" name="TextBox 18">
            <a:extLst>
              <a:ext uri="{FF2B5EF4-FFF2-40B4-BE49-F238E27FC236}">
                <a16:creationId xmlns:a16="http://schemas.microsoft.com/office/drawing/2014/main" id="{20EF1B82-3A96-A2A7-045B-C601FDF389F5}"/>
              </a:ext>
            </a:extLst>
          </p:cNvPr>
          <p:cNvSpPr txBox="1"/>
          <p:nvPr/>
        </p:nvSpPr>
        <p:spPr>
          <a:xfrm>
            <a:off x="2503461" y="4758854"/>
            <a:ext cx="1219944" cy="646331"/>
          </a:xfrm>
          <a:prstGeom prst="rect">
            <a:avLst/>
          </a:prstGeom>
          <a:noFill/>
          <a:ln>
            <a:solidFill>
              <a:schemeClr val="accent5"/>
            </a:solidFill>
          </a:ln>
        </p:spPr>
        <p:txBody>
          <a:bodyPr wrap="square" rtlCol="0">
            <a:spAutoFit/>
          </a:bodyPr>
          <a:lstStyle/>
          <a:p>
            <a:pPr algn="ctr"/>
            <a:r>
              <a:rPr lang="en-US"/>
              <a:t>Executable ISA spec</a:t>
            </a:r>
          </a:p>
        </p:txBody>
      </p:sp>
      <p:sp>
        <p:nvSpPr>
          <p:cNvPr id="21" name="TextBox 20">
            <a:extLst>
              <a:ext uri="{FF2B5EF4-FFF2-40B4-BE49-F238E27FC236}">
                <a16:creationId xmlns:a16="http://schemas.microsoft.com/office/drawing/2014/main" id="{602C41E2-4474-D264-B8DF-8CCCD3943083}"/>
              </a:ext>
            </a:extLst>
          </p:cNvPr>
          <p:cNvSpPr txBox="1"/>
          <p:nvPr/>
        </p:nvSpPr>
        <p:spPr>
          <a:xfrm>
            <a:off x="8540912" y="4752796"/>
            <a:ext cx="832455" cy="369332"/>
          </a:xfrm>
          <a:prstGeom prst="rect">
            <a:avLst/>
          </a:prstGeom>
          <a:noFill/>
          <a:ln>
            <a:solidFill>
              <a:schemeClr val="accent1"/>
            </a:solidFill>
          </a:ln>
        </p:spPr>
        <p:txBody>
          <a:bodyPr wrap="square" rtlCol="0">
            <a:spAutoFit/>
          </a:bodyPr>
          <a:lstStyle/>
          <a:p>
            <a:pPr algn="ctr"/>
            <a:r>
              <a:rPr lang="en-US"/>
              <a:t>QEMU</a:t>
            </a:r>
          </a:p>
        </p:txBody>
      </p:sp>
      <p:sp>
        <p:nvSpPr>
          <p:cNvPr id="23" name="TextBox 22">
            <a:extLst>
              <a:ext uri="{FF2B5EF4-FFF2-40B4-BE49-F238E27FC236}">
                <a16:creationId xmlns:a16="http://schemas.microsoft.com/office/drawing/2014/main" id="{06E3F3DD-812E-8F42-A7F8-089303AEE7AB}"/>
              </a:ext>
            </a:extLst>
          </p:cNvPr>
          <p:cNvSpPr txBox="1"/>
          <p:nvPr/>
        </p:nvSpPr>
        <p:spPr>
          <a:xfrm>
            <a:off x="7264255" y="4758854"/>
            <a:ext cx="1219944" cy="646331"/>
          </a:xfrm>
          <a:prstGeom prst="rect">
            <a:avLst/>
          </a:prstGeom>
          <a:noFill/>
          <a:ln>
            <a:solidFill>
              <a:schemeClr val="accent1"/>
            </a:solidFill>
          </a:ln>
        </p:spPr>
        <p:txBody>
          <a:bodyPr wrap="square" rtlCol="0">
            <a:spAutoFit/>
          </a:bodyPr>
          <a:lstStyle/>
          <a:p>
            <a:pPr algn="ctr"/>
            <a:r>
              <a:rPr lang="en-US"/>
              <a:t>Executable ISA spec</a:t>
            </a:r>
          </a:p>
        </p:txBody>
      </p:sp>
      <p:sp>
        <p:nvSpPr>
          <p:cNvPr id="25" name="TextBox 24">
            <a:extLst>
              <a:ext uri="{FF2B5EF4-FFF2-40B4-BE49-F238E27FC236}">
                <a16:creationId xmlns:a16="http://schemas.microsoft.com/office/drawing/2014/main" id="{0B78B05E-3E43-7F06-EF22-67F80A8F361E}"/>
              </a:ext>
            </a:extLst>
          </p:cNvPr>
          <p:cNvSpPr txBox="1"/>
          <p:nvPr/>
        </p:nvSpPr>
        <p:spPr>
          <a:xfrm>
            <a:off x="9413933" y="4752796"/>
            <a:ext cx="780786" cy="369332"/>
          </a:xfrm>
          <a:prstGeom prst="rect">
            <a:avLst/>
          </a:prstGeom>
          <a:noFill/>
          <a:ln>
            <a:solidFill>
              <a:schemeClr val="accent1"/>
            </a:solidFill>
          </a:ln>
        </p:spPr>
        <p:txBody>
          <a:bodyPr wrap="square" rtlCol="0">
            <a:spAutoFit/>
          </a:bodyPr>
          <a:lstStyle/>
          <a:p>
            <a:pPr algn="ctr"/>
            <a:r>
              <a:rPr lang="en-US"/>
              <a:t>“FVP”</a:t>
            </a:r>
          </a:p>
        </p:txBody>
      </p:sp>
      <p:sp>
        <p:nvSpPr>
          <p:cNvPr id="27" name="TextBox 26">
            <a:extLst>
              <a:ext uri="{FF2B5EF4-FFF2-40B4-BE49-F238E27FC236}">
                <a16:creationId xmlns:a16="http://schemas.microsoft.com/office/drawing/2014/main" id="{603CD00C-BF65-03C4-6C1E-D4225A8E5BEA}"/>
              </a:ext>
            </a:extLst>
          </p:cNvPr>
          <p:cNvSpPr txBox="1"/>
          <p:nvPr/>
        </p:nvSpPr>
        <p:spPr>
          <a:xfrm>
            <a:off x="10235285" y="4752796"/>
            <a:ext cx="985314" cy="369332"/>
          </a:xfrm>
          <a:prstGeom prst="rect">
            <a:avLst/>
          </a:prstGeom>
          <a:noFill/>
          <a:ln>
            <a:solidFill>
              <a:schemeClr val="accent1"/>
            </a:solidFill>
          </a:ln>
        </p:spPr>
        <p:txBody>
          <a:bodyPr wrap="square" rtlCol="0">
            <a:spAutoFit/>
          </a:bodyPr>
          <a:lstStyle/>
          <a:p>
            <a:pPr algn="ctr"/>
            <a:r>
              <a:rPr lang="en-US"/>
              <a:t>SoC</a:t>
            </a:r>
          </a:p>
        </p:txBody>
      </p:sp>
      <p:sp>
        <p:nvSpPr>
          <p:cNvPr id="29" name="TextBox 28">
            <a:extLst>
              <a:ext uri="{FF2B5EF4-FFF2-40B4-BE49-F238E27FC236}">
                <a16:creationId xmlns:a16="http://schemas.microsoft.com/office/drawing/2014/main" id="{DFBBAECA-B24F-DED0-178A-2FA657581EFE}"/>
              </a:ext>
            </a:extLst>
          </p:cNvPr>
          <p:cNvSpPr txBox="1"/>
          <p:nvPr/>
        </p:nvSpPr>
        <p:spPr>
          <a:xfrm>
            <a:off x="4625048" y="4752796"/>
            <a:ext cx="1984035" cy="369332"/>
          </a:xfrm>
          <a:prstGeom prst="rect">
            <a:avLst/>
          </a:prstGeom>
          <a:noFill/>
          <a:ln>
            <a:solidFill>
              <a:schemeClr val="accent5"/>
            </a:solidFill>
          </a:ln>
        </p:spPr>
        <p:txBody>
          <a:bodyPr wrap="square" rtlCol="0">
            <a:spAutoFit/>
          </a:bodyPr>
          <a:lstStyle/>
          <a:p>
            <a:pPr algn="ctr"/>
            <a:r>
              <a:rPr lang="en-US"/>
              <a:t>Several FPGA cores</a:t>
            </a:r>
          </a:p>
        </p:txBody>
      </p:sp>
      <p:sp>
        <p:nvSpPr>
          <p:cNvPr id="30" name="Right Brace 29">
            <a:extLst>
              <a:ext uri="{FF2B5EF4-FFF2-40B4-BE49-F238E27FC236}">
                <a16:creationId xmlns:a16="http://schemas.microsoft.com/office/drawing/2014/main" id="{B530F957-0649-89AE-FF5B-BF66335592AA}"/>
              </a:ext>
            </a:extLst>
          </p:cNvPr>
          <p:cNvSpPr/>
          <p:nvPr/>
        </p:nvSpPr>
        <p:spPr>
          <a:xfrm rot="5400000">
            <a:off x="4416987" y="3606712"/>
            <a:ext cx="278570" cy="4105622"/>
          </a:xfrm>
          <a:prstGeom prst="rightBrac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ight Brace 31">
            <a:extLst>
              <a:ext uri="{FF2B5EF4-FFF2-40B4-BE49-F238E27FC236}">
                <a16:creationId xmlns:a16="http://schemas.microsoft.com/office/drawing/2014/main" id="{AC72CC00-F4EC-5334-85BB-FE5723ED0304}"/>
              </a:ext>
            </a:extLst>
          </p:cNvPr>
          <p:cNvSpPr/>
          <p:nvPr/>
        </p:nvSpPr>
        <p:spPr>
          <a:xfrm rot="5400000">
            <a:off x="9103142" y="3681351"/>
            <a:ext cx="278570" cy="3956344"/>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Left Brace 32">
            <a:extLst>
              <a:ext uri="{FF2B5EF4-FFF2-40B4-BE49-F238E27FC236}">
                <a16:creationId xmlns:a16="http://schemas.microsoft.com/office/drawing/2014/main" id="{C2CE1444-86E4-572D-CA3F-261E705D9D66}"/>
              </a:ext>
            </a:extLst>
          </p:cNvPr>
          <p:cNvSpPr/>
          <p:nvPr/>
        </p:nvSpPr>
        <p:spPr>
          <a:xfrm>
            <a:off x="1827265" y="4704356"/>
            <a:ext cx="436804" cy="146378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D974DB0D-86AA-0232-1380-34F98D61FD99}"/>
              </a:ext>
            </a:extLst>
          </p:cNvPr>
          <p:cNvSpPr txBox="1"/>
          <p:nvPr/>
        </p:nvSpPr>
        <p:spPr>
          <a:xfrm>
            <a:off x="34512" y="5251582"/>
            <a:ext cx="1782219" cy="369332"/>
          </a:xfrm>
          <a:prstGeom prst="rect">
            <a:avLst/>
          </a:prstGeom>
          <a:noFill/>
        </p:spPr>
        <p:txBody>
          <a:bodyPr wrap="none" rtlCol="0">
            <a:spAutoFit/>
          </a:bodyPr>
          <a:lstStyle/>
          <a:p>
            <a:r>
              <a:rPr lang="en-US"/>
              <a:t>Implementations</a:t>
            </a:r>
          </a:p>
        </p:txBody>
      </p:sp>
      <p:sp>
        <p:nvSpPr>
          <p:cNvPr id="36" name="TextBox 35">
            <a:extLst>
              <a:ext uri="{FF2B5EF4-FFF2-40B4-BE49-F238E27FC236}">
                <a16:creationId xmlns:a16="http://schemas.microsoft.com/office/drawing/2014/main" id="{04837EB5-9069-626F-9F29-4C3F72A1AB01}"/>
              </a:ext>
            </a:extLst>
          </p:cNvPr>
          <p:cNvSpPr txBox="1"/>
          <p:nvPr/>
        </p:nvSpPr>
        <p:spPr>
          <a:xfrm>
            <a:off x="4156963" y="5798808"/>
            <a:ext cx="798617" cy="369332"/>
          </a:xfrm>
          <a:prstGeom prst="rect">
            <a:avLst/>
          </a:prstGeom>
          <a:noFill/>
        </p:spPr>
        <p:txBody>
          <a:bodyPr wrap="none" rtlCol="0">
            <a:spAutoFit/>
          </a:bodyPr>
          <a:lstStyle/>
          <a:p>
            <a:pPr algn="ctr"/>
            <a:r>
              <a:rPr lang="en-US"/>
              <a:t>RISC-V</a:t>
            </a:r>
          </a:p>
        </p:txBody>
      </p:sp>
      <p:sp>
        <p:nvSpPr>
          <p:cNvPr id="38" name="TextBox 37">
            <a:extLst>
              <a:ext uri="{FF2B5EF4-FFF2-40B4-BE49-F238E27FC236}">
                <a16:creationId xmlns:a16="http://schemas.microsoft.com/office/drawing/2014/main" id="{C2D41A18-CF7F-CEF5-D1CE-0AE3ACBC8DB1}"/>
              </a:ext>
            </a:extLst>
          </p:cNvPr>
          <p:cNvSpPr txBox="1"/>
          <p:nvPr/>
        </p:nvSpPr>
        <p:spPr>
          <a:xfrm>
            <a:off x="8257934" y="5798808"/>
            <a:ext cx="1969001" cy="369332"/>
          </a:xfrm>
          <a:prstGeom prst="rect">
            <a:avLst/>
          </a:prstGeom>
          <a:noFill/>
        </p:spPr>
        <p:txBody>
          <a:bodyPr wrap="none" rtlCol="0">
            <a:spAutoFit/>
          </a:bodyPr>
          <a:lstStyle/>
          <a:p>
            <a:pPr algn="ctr"/>
            <a:r>
              <a:rPr lang="en-US"/>
              <a:t>Morello (ARMv8.2)</a:t>
            </a:r>
          </a:p>
        </p:txBody>
      </p:sp>
      <p:sp>
        <p:nvSpPr>
          <p:cNvPr id="41" name="TextBox 40">
            <a:extLst>
              <a:ext uri="{FF2B5EF4-FFF2-40B4-BE49-F238E27FC236}">
                <a16:creationId xmlns:a16="http://schemas.microsoft.com/office/drawing/2014/main" id="{184B1A59-992B-38CB-E0F3-118F9A6ECD4D}"/>
              </a:ext>
            </a:extLst>
          </p:cNvPr>
          <p:cNvSpPr txBox="1"/>
          <p:nvPr/>
        </p:nvSpPr>
        <p:spPr>
          <a:xfrm>
            <a:off x="89896" y="3445686"/>
            <a:ext cx="1861920" cy="615553"/>
          </a:xfrm>
          <a:prstGeom prst="rect">
            <a:avLst/>
          </a:prstGeom>
          <a:noFill/>
        </p:spPr>
        <p:txBody>
          <a:bodyPr wrap="none" rtlCol="0">
            <a:spAutoFit/>
          </a:bodyPr>
          <a:lstStyle/>
          <a:p>
            <a:pPr algn="ctr"/>
            <a:r>
              <a:rPr lang="en-US"/>
              <a:t>Kernels </a:t>
            </a:r>
            <a:r>
              <a:rPr lang="en-US" sz="1600"/>
              <a:t>(VM, swap,</a:t>
            </a:r>
            <a:br>
              <a:rPr lang="en-US" sz="1600"/>
            </a:br>
            <a:r>
              <a:rPr lang="en-US" sz="1600"/>
              <a:t>exec, </a:t>
            </a:r>
            <a:r>
              <a:rPr lang="en-US" sz="1600" err="1"/>
              <a:t>mmap</a:t>
            </a:r>
            <a:r>
              <a:rPr lang="en-US" sz="1600"/>
              <a:t>, …)</a:t>
            </a:r>
            <a:endParaRPr lang="en-US"/>
          </a:p>
        </p:txBody>
      </p:sp>
      <p:sp>
        <p:nvSpPr>
          <p:cNvPr id="42" name="TextBox 41">
            <a:extLst>
              <a:ext uri="{FF2B5EF4-FFF2-40B4-BE49-F238E27FC236}">
                <a16:creationId xmlns:a16="http://schemas.microsoft.com/office/drawing/2014/main" id="{27B10677-57FA-23B7-E465-AFB89A7EB78A}"/>
              </a:ext>
            </a:extLst>
          </p:cNvPr>
          <p:cNvSpPr txBox="1"/>
          <p:nvPr/>
        </p:nvSpPr>
        <p:spPr>
          <a:xfrm>
            <a:off x="2628011" y="3568797"/>
            <a:ext cx="4845267" cy="369332"/>
          </a:xfrm>
          <a:prstGeom prst="rect">
            <a:avLst/>
          </a:prstGeom>
          <a:noFill/>
          <a:ln>
            <a:solidFill>
              <a:schemeClr val="tx1"/>
            </a:solidFill>
          </a:ln>
        </p:spPr>
        <p:txBody>
          <a:bodyPr wrap="square" rtlCol="0">
            <a:spAutoFit/>
          </a:bodyPr>
          <a:lstStyle/>
          <a:p>
            <a:pPr algn="ctr"/>
            <a:r>
              <a:rPr lang="en-US"/>
              <a:t>FreeBSD (“</a:t>
            </a:r>
            <a:r>
              <a:rPr lang="en-US" err="1"/>
              <a:t>CheriBSD</a:t>
            </a:r>
            <a:r>
              <a:rPr lang="en-US"/>
              <a:t>”)</a:t>
            </a:r>
          </a:p>
        </p:txBody>
      </p:sp>
      <p:sp>
        <p:nvSpPr>
          <p:cNvPr id="44" name="TextBox 43">
            <a:extLst>
              <a:ext uri="{FF2B5EF4-FFF2-40B4-BE49-F238E27FC236}">
                <a16:creationId xmlns:a16="http://schemas.microsoft.com/office/drawing/2014/main" id="{21EC814E-AA24-8720-6A7C-429F5F766AAB}"/>
              </a:ext>
            </a:extLst>
          </p:cNvPr>
          <p:cNvSpPr txBox="1"/>
          <p:nvPr/>
        </p:nvSpPr>
        <p:spPr>
          <a:xfrm>
            <a:off x="7575630" y="3571952"/>
            <a:ext cx="1860503" cy="369332"/>
          </a:xfrm>
          <a:prstGeom prst="rect">
            <a:avLst/>
          </a:prstGeom>
          <a:noFill/>
          <a:ln>
            <a:solidFill>
              <a:schemeClr val="accent3"/>
            </a:solidFill>
          </a:ln>
        </p:spPr>
        <p:txBody>
          <a:bodyPr wrap="square" rtlCol="0">
            <a:spAutoFit/>
          </a:bodyPr>
          <a:lstStyle/>
          <a:p>
            <a:pPr algn="ctr"/>
            <a:r>
              <a:rPr lang="en-US"/>
              <a:t>Linux (early work)</a:t>
            </a:r>
          </a:p>
        </p:txBody>
      </p:sp>
      <p:sp>
        <p:nvSpPr>
          <p:cNvPr id="46" name="TextBox 45">
            <a:extLst>
              <a:ext uri="{FF2B5EF4-FFF2-40B4-BE49-F238E27FC236}">
                <a16:creationId xmlns:a16="http://schemas.microsoft.com/office/drawing/2014/main" id="{C80A035C-4831-018A-F317-195685BEEE17}"/>
              </a:ext>
            </a:extLst>
          </p:cNvPr>
          <p:cNvSpPr txBox="1"/>
          <p:nvPr/>
        </p:nvSpPr>
        <p:spPr>
          <a:xfrm>
            <a:off x="9538484" y="3568797"/>
            <a:ext cx="1151579" cy="369332"/>
          </a:xfrm>
          <a:prstGeom prst="rect">
            <a:avLst/>
          </a:prstGeom>
          <a:noFill/>
          <a:ln>
            <a:solidFill>
              <a:schemeClr val="accent3"/>
            </a:solidFill>
          </a:ln>
        </p:spPr>
        <p:txBody>
          <a:bodyPr wrap="square" rtlCol="0">
            <a:spAutoFit/>
          </a:bodyPr>
          <a:lstStyle/>
          <a:p>
            <a:pPr algn="ctr"/>
            <a:r>
              <a:rPr lang="en-US" err="1"/>
              <a:t>FreeRTOS</a:t>
            </a:r>
            <a:endParaRPr lang="en-US"/>
          </a:p>
        </p:txBody>
      </p:sp>
      <p:sp>
        <p:nvSpPr>
          <p:cNvPr id="48" name="TextBox 47">
            <a:extLst>
              <a:ext uri="{FF2B5EF4-FFF2-40B4-BE49-F238E27FC236}">
                <a16:creationId xmlns:a16="http://schemas.microsoft.com/office/drawing/2014/main" id="{90DCBD28-67F1-E55B-544D-CE735DBAE78B}"/>
              </a:ext>
            </a:extLst>
          </p:cNvPr>
          <p:cNvSpPr txBox="1"/>
          <p:nvPr/>
        </p:nvSpPr>
        <p:spPr>
          <a:xfrm>
            <a:off x="10792414" y="3570710"/>
            <a:ext cx="1151579" cy="369332"/>
          </a:xfrm>
          <a:prstGeom prst="rect">
            <a:avLst/>
          </a:prstGeom>
          <a:noFill/>
          <a:ln>
            <a:solidFill>
              <a:schemeClr val="accent3"/>
            </a:solidFill>
          </a:ln>
        </p:spPr>
        <p:txBody>
          <a:bodyPr wrap="square" rtlCol="0">
            <a:spAutoFit/>
          </a:bodyPr>
          <a:lstStyle/>
          <a:p>
            <a:pPr algn="ctr"/>
            <a:r>
              <a:rPr lang="en-US" err="1"/>
              <a:t>CheriOS</a:t>
            </a:r>
            <a:endParaRPr lang="en-US"/>
          </a:p>
        </p:txBody>
      </p:sp>
      <p:sp>
        <p:nvSpPr>
          <p:cNvPr id="50" name="Left Brace 49">
            <a:extLst>
              <a:ext uri="{FF2B5EF4-FFF2-40B4-BE49-F238E27FC236}">
                <a16:creationId xmlns:a16="http://schemas.microsoft.com/office/drawing/2014/main" id="{420A3FA7-4300-DBD1-DD57-ABEE7AADC4B2}"/>
              </a:ext>
            </a:extLst>
          </p:cNvPr>
          <p:cNvSpPr/>
          <p:nvPr/>
        </p:nvSpPr>
        <p:spPr>
          <a:xfrm>
            <a:off x="1951816" y="3568797"/>
            <a:ext cx="436804" cy="36933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a:extLst>
              <a:ext uri="{FF2B5EF4-FFF2-40B4-BE49-F238E27FC236}">
                <a16:creationId xmlns:a16="http://schemas.microsoft.com/office/drawing/2014/main" id="{8A453EEE-3DDD-EC89-6B70-6ED8F89AB187}"/>
              </a:ext>
            </a:extLst>
          </p:cNvPr>
          <p:cNvSpPr txBox="1"/>
          <p:nvPr/>
        </p:nvSpPr>
        <p:spPr>
          <a:xfrm>
            <a:off x="2628011" y="2937064"/>
            <a:ext cx="4845267" cy="369332"/>
          </a:xfrm>
          <a:prstGeom prst="rect">
            <a:avLst/>
          </a:prstGeom>
          <a:noFill/>
          <a:ln>
            <a:solidFill>
              <a:schemeClr val="tx1"/>
            </a:solidFill>
          </a:ln>
        </p:spPr>
        <p:txBody>
          <a:bodyPr wrap="square" rtlCol="0">
            <a:spAutoFit/>
          </a:bodyPr>
          <a:lstStyle/>
          <a:p>
            <a:pPr algn="ctr"/>
            <a:r>
              <a:rPr lang="en-US"/>
              <a:t>FreeBSD </a:t>
            </a:r>
            <a:r>
              <a:rPr lang="en-US" err="1"/>
              <a:t>libc</a:t>
            </a:r>
            <a:r>
              <a:rPr lang="en-US"/>
              <a:t>, </a:t>
            </a:r>
            <a:r>
              <a:rPr lang="en-US" err="1"/>
              <a:t>libc</a:t>
            </a:r>
            <a:r>
              <a:rPr lang="en-US"/>
              <a:t>++</a:t>
            </a:r>
          </a:p>
        </p:txBody>
      </p:sp>
      <p:sp>
        <p:nvSpPr>
          <p:cNvPr id="54" name="Left Brace 53">
            <a:extLst>
              <a:ext uri="{FF2B5EF4-FFF2-40B4-BE49-F238E27FC236}">
                <a16:creationId xmlns:a16="http://schemas.microsoft.com/office/drawing/2014/main" id="{B3915FA7-D98E-97F5-7B24-64F10CE33056}"/>
              </a:ext>
            </a:extLst>
          </p:cNvPr>
          <p:cNvSpPr/>
          <p:nvPr/>
        </p:nvSpPr>
        <p:spPr>
          <a:xfrm>
            <a:off x="1951816" y="2937064"/>
            <a:ext cx="436804" cy="36933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a:extLst>
              <a:ext uri="{FF2B5EF4-FFF2-40B4-BE49-F238E27FC236}">
                <a16:creationId xmlns:a16="http://schemas.microsoft.com/office/drawing/2014/main" id="{03059964-E67F-E718-96D7-BE92EC4226F5}"/>
              </a:ext>
            </a:extLst>
          </p:cNvPr>
          <p:cNvSpPr txBox="1"/>
          <p:nvPr/>
        </p:nvSpPr>
        <p:spPr>
          <a:xfrm>
            <a:off x="7575987" y="2933813"/>
            <a:ext cx="1860145" cy="369332"/>
          </a:xfrm>
          <a:prstGeom prst="rect">
            <a:avLst/>
          </a:prstGeom>
          <a:noFill/>
          <a:ln>
            <a:solidFill>
              <a:schemeClr val="accent3"/>
            </a:solidFill>
          </a:ln>
        </p:spPr>
        <p:txBody>
          <a:bodyPr wrap="square" rtlCol="0">
            <a:spAutoFit/>
          </a:bodyPr>
          <a:lstStyle/>
          <a:p>
            <a:pPr algn="ctr"/>
            <a:r>
              <a:rPr lang="en-US" err="1"/>
              <a:t>musl</a:t>
            </a:r>
            <a:r>
              <a:rPr lang="en-US"/>
              <a:t>, </a:t>
            </a:r>
            <a:r>
              <a:rPr lang="en-US" err="1"/>
              <a:t>glibc</a:t>
            </a:r>
            <a:endParaRPr lang="en-US"/>
          </a:p>
        </p:txBody>
      </p:sp>
      <p:sp>
        <p:nvSpPr>
          <p:cNvPr id="58" name="TextBox 57">
            <a:extLst>
              <a:ext uri="{FF2B5EF4-FFF2-40B4-BE49-F238E27FC236}">
                <a16:creationId xmlns:a16="http://schemas.microsoft.com/office/drawing/2014/main" id="{E67CB61A-6AA8-6718-55F9-00F9E78C735A}"/>
              </a:ext>
            </a:extLst>
          </p:cNvPr>
          <p:cNvSpPr txBox="1"/>
          <p:nvPr/>
        </p:nvSpPr>
        <p:spPr>
          <a:xfrm>
            <a:off x="9974030" y="2928011"/>
            <a:ext cx="1324414" cy="369332"/>
          </a:xfrm>
          <a:prstGeom prst="rect">
            <a:avLst/>
          </a:prstGeom>
          <a:noFill/>
          <a:ln>
            <a:solidFill>
              <a:schemeClr val="accent3"/>
            </a:solidFill>
          </a:ln>
        </p:spPr>
        <p:txBody>
          <a:bodyPr wrap="square" rtlCol="0">
            <a:spAutoFit/>
          </a:bodyPr>
          <a:lstStyle/>
          <a:p>
            <a:pPr algn="ctr"/>
            <a:r>
              <a:rPr lang="en-US"/>
              <a:t>(others)</a:t>
            </a:r>
          </a:p>
        </p:txBody>
      </p:sp>
      <p:sp>
        <p:nvSpPr>
          <p:cNvPr id="60" name="TextBox 59">
            <a:extLst>
              <a:ext uri="{FF2B5EF4-FFF2-40B4-BE49-F238E27FC236}">
                <a16:creationId xmlns:a16="http://schemas.microsoft.com/office/drawing/2014/main" id="{FD30DA53-386D-02D8-C4B1-23130C37BC75}"/>
              </a:ext>
            </a:extLst>
          </p:cNvPr>
          <p:cNvSpPr txBox="1"/>
          <p:nvPr/>
        </p:nvSpPr>
        <p:spPr>
          <a:xfrm>
            <a:off x="0" y="2813953"/>
            <a:ext cx="1951816" cy="615553"/>
          </a:xfrm>
          <a:prstGeom prst="rect">
            <a:avLst/>
          </a:prstGeom>
          <a:noFill/>
        </p:spPr>
        <p:txBody>
          <a:bodyPr wrap="none" rtlCol="0">
            <a:spAutoFit/>
          </a:bodyPr>
          <a:lstStyle/>
          <a:p>
            <a:pPr algn="ctr"/>
            <a:r>
              <a:rPr lang="en-US"/>
              <a:t>C runtime </a:t>
            </a:r>
            <a:r>
              <a:rPr lang="en-US" sz="1600"/>
              <a:t>(malloc,</a:t>
            </a:r>
            <a:br>
              <a:rPr lang="en-US" sz="1600"/>
            </a:br>
            <a:r>
              <a:rPr lang="en-US" sz="1600" err="1"/>
              <a:t>varargs</a:t>
            </a:r>
            <a:r>
              <a:rPr lang="en-US" sz="1600"/>
              <a:t>, TLS, ld.so, …)</a:t>
            </a:r>
            <a:endParaRPr lang="en-US"/>
          </a:p>
        </p:txBody>
      </p:sp>
      <p:cxnSp>
        <p:nvCxnSpPr>
          <p:cNvPr id="68" name="Straight Connector 67">
            <a:extLst>
              <a:ext uri="{FF2B5EF4-FFF2-40B4-BE49-F238E27FC236}">
                <a16:creationId xmlns:a16="http://schemas.microsoft.com/office/drawing/2014/main" id="{7DFE2E24-6F50-9A9C-E5BD-989148E7D173}"/>
              </a:ext>
            </a:extLst>
          </p:cNvPr>
          <p:cNvCxnSpPr>
            <a:cxnSpLocks/>
          </p:cNvCxnSpPr>
          <p:nvPr/>
        </p:nvCxnSpPr>
        <p:spPr>
          <a:xfrm>
            <a:off x="478395" y="2493979"/>
            <a:ext cx="1146559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7949AE0-A154-5DD4-1DED-B4A99FC51D4F}"/>
              </a:ext>
            </a:extLst>
          </p:cNvPr>
          <p:cNvSpPr txBox="1"/>
          <p:nvPr/>
        </p:nvSpPr>
        <p:spPr>
          <a:xfrm>
            <a:off x="2628011" y="2059948"/>
            <a:ext cx="2050806" cy="369332"/>
          </a:xfrm>
          <a:prstGeom prst="rect">
            <a:avLst/>
          </a:prstGeom>
          <a:noFill/>
          <a:ln>
            <a:solidFill>
              <a:schemeClr val="accent1">
                <a:lumMod val="75000"/>
              </a:schemeClr>
            </a:solidFill>
          </a:ln>
        </p:spPr>
        <p:txBody>
          <a:bodyPr wrap="square" rtlCol="0">
            <a:spAutoFit/>
          </a:bodyPr>
          <a:lstStyle/>
          <a:p>
            <a:pPr algn="ctr"/>
            <a:r>
              <a:rPr lang="en-US" err="1"/>
              <a:t>CheriBSD</a:t>
            </a:r>
            <a:r>
              <a:rPr lang="en-US"/>
              <a:t> </a:t>
            </a:r>
            <a:r>
              <a:rPr lang="en-US" err="1"/>
              <a:t>userspace</a:t>
            </a:r>
            <a:endParaRPr lang="en-US"/>
          </a:p>
        </p:txBody>
      </p:sp>
      <p:sp>
        <p:nvSpPr>
          <p:cNvPr id="70" name="TextBox 69">
            <a:extLst>
              <a:ext uri="{FF2B5EF4-FFF2-40B4-BE49-F238E27FC236}">
                <a16:creationId xmlns:a16="http://schemas.microsoft.com/office/drawing/2014/main" id="{9212759F-0722-7878-8EA2-16D442CEE9C1}"/>
              </a:ext>
            </a:extLst>
          </p:cNvPr>
          <p:cNvSpPr txBox="1"/>
          <p:nvPr/>
        </p:nvSpPr>
        <p:spPr>
          <a:xfrm>
            <a:off x="5079109" y="2059655"/>
            <a:ext cx="1253515" cy="369332"/>
          </a:xfrm>
          <a:prstGeom prst="rect">
            <a:avLst/>
          </a:prstGeom>
          <a:noFill/>
          <a:ln>
            <a:solidFill>
              <a:schemeClr val="accent1">
                <a:lumMod val="75000"/>
              </a:schemeClr>
            </a:solidFill>
          </a:ln>
        </p:spPr>
        <p:txBody>
          <a:bodyPr wrap="square" rtlCol="0">
            <a:spAutoFit/>
          </a:bodyPr>
          <a:lstStyle/>
          <a:p>
            <a:pPr algn="ctr"/>
            <a:r>
              <a:rPr lang="en-US"/>
              <a:t>PostgreSQL</a:t>
            </a:r>
          </a:p>
        </p:txBody>
      </p:sp>
      <p:sp>
        <p:nvSpPr>
          <p:cNvPr id="71" name="TextBox 70">
            <a:extLst>
              <a:ext uri="{FF2B5EF4-FFF2-40B4-BE49-F238E27FC236}">
                <a16:creationId xmlns:a16="http://schemas.microsoft.com/office/drawing/2014/main" id="{7FA2FDDF-2140-A73D-5F43-F826EA82F050}"/>
              </a:ext>
            </a:extLst>
          </p:cNvPr>
          <p:cNvSpPr txBox="1"/>
          <p:nvPr/>
        </p:nvSpPr>
        <p:spPr>
          <a:xfrm>
            <a:off x="10194719" y="2045859"/>
            <a:ext cx="895224" cy="369333"/>
          </a:xfrm>
          <a:prstGeom prst="rect">
            <a:avLst/>
          </a:prstGeom>
          <a:noFill/>
          <a:ln>
            <a:solidFill>
              <a:schemeClr val="accent1">
                <a:lumMod val="75000"/>
              </a:schemeClr>
            </a:solidFill>
          </a:ln>
        </p:spPr>
        <p:txBody>
          <a:bodyPr wrap="square" rtlCol="0">
            <a:noAutofit/>
          </a:bodyPr>
          <a:lstStyle/>
          <a:p>
            <a:pPr algn="ctr"/>
            <a:r>
              <a:rPr lang="en-US"/>
              <a:t>QT</a:t>
            </a:r>
          </a:p>
        </p:txBody>
      </p:sp>
      <p:sp>
        <p:nvSpPr>
          <p:cNvPr id="72" name="TextBox 71">
            <a:extLst>
              <a:ext uri="{FF2B5EF4-FFF2-40B4-BE49-F238E27FC236}">
                <a16:creationId xmlns:a16="http://schemas.microsoft.com/office/drawing/2014/main" id="{9A9CA2B6-31F3-F6BF-3400-E9B876347A5E}"/>
              </a:ext>
            </a:extLst>
          </p:cNvPr>
          <p:cNvSpPr txBox="1"/>
          <p:nvPr/>
        </p:nvSpPr>
        <p:spPr>
          <a:xfrm>
            <a:off x="9242427" y="2046310"/>
            <a:ext cx="895224" cy="369332"/>
          </a:xfrm>
          <a:prstGeom prst="rect">
            <a:avLst/>
          </a:prstGeom>
          <a:noFill/>
          <a:ln>
            <a:solidFill>
              <a:schemeClr val="accent1">
                <a:lumMod val="75000"/>
              </a:schemeClr>
            </a:solidFill>
          </a:ln>
        </p:spPr>
        <p:txBody>
          <a:bodyPr wrap="square" rtlCol="0">
            <a:spAutoFit/>
          </a:bodyPr>
          <a:lstStyle/>
          <a:p>
            <a:pPr algn="ctr"/>
            <a:r>
              <a:rPr lang="en-US" err="1"/>
              <a:t>WebKit</a:t>
            </a:r>
            <a:endParaRPr lang="en-US"/>
          </a:p>
        </p:txBody>
      </p:sp>
      <p:sp>
        <p:nvSpPr>
          <p:cNvPr id="73" name="TextBox 72">
            <a:extLst>
              <a:ext uri="{FF2B5EF4-FFF2-40B4-BE49-F238E27FC236}">
                <a16:creationId xmlns:a16="http://schemas.microsoft.com/office/drawing/2014/main" id="{BB97B1F1-58D8-66CF-02C2-9DB96B2C38EF}"/>
              </a:ext>
            </a:extLst>
          </p:cNvPr>
          <p:cNvSpPr txBox="1"/>
          <p:nvPr/>
        </p:nvSpPr>
        <p:spPr>
          <a:xfrm>
            <a:off x="10194719" y="1639779"/>
            <a:ext cx="895224" cy="369332"/>
          </a:xfrm>
          <a:prstGeom prst="rect">
            <a:avLst/>
          </a:prstGeom>
          <a:noFill/>
          <a:ln>
            <a:solidFill>
              <a:schemeClr val="accent1">
                <a:lumMod val="75000"/>
              </a:schemeClr>
            </a:solidFill>
          </a:ln>
        </p:spPr>
        <p:txBody>
          <a:bodyPr wrap="square" rtlCol="0">
            <a:spAutoFit/>
          </a:bodyPr>
          <a:lstStyle/>
          <a:p>
            <a:pPr algn="ctr"/>
            <a:r>
              <a:rPr lang="en-US"/>
              <a:t>KDE</a:t>
            </a:r>
          </a:p>
        </p:txBody>
      </p:sp>
      <p:sp>
        <p:nvSpPr>
          <p:cNvPr id="74" name="TextBox 73">
            <a:extLst>
              <a:ext uri="{FF2B5EF4-FFF2-40B4-BE49-F238E27FC236}">
                <a16:creationId xmlns:a16="http://schemas.microsoft.com/office/drawing/2014/main" id="{504D7C26-2C65-04C1-CE5E-292FE32985F3}"/>
              </a:ext>
            </a:extLst>
          </p:cNvPr>
          <p:cNvSpPr txBox="1"/>
          <p:nvPr/>
        </p:nvSpPr>
        <p:spPr>
          <a:xfrm>
            <a:off x="7788453" y="2052039"/>
            <a:ext cx="752459" cy="369332"/>
          </a:xfrm>
          <a:prstGeom prst="rect">
            <a:avLst/>
          </a:prstGeom>
          <a:noFill/>
          <a:ln>
            <a:solidFill>
              <a:schemeClr val="accent1">
                <a:lumMod val="75000"/>
              </a:schemeClr>
            </a:solidFill>
          </a:ln>
        </p:spPr>
        <p:txBody>
          <a:bodyPr wrap="square" rtlCol="0">
            <a:spAutoFit/>
          </a:bodyPr>
          <a:lstStyle/>
          <a:p>
            <a:pPr algn="ctr"/>
            <a:r>
              <a:rPr lang="en-US"/>
              <a:t>nginx</a:t>
            </a:r>
          </a:p>
        </p:txBody>
      </p:sp>
      <p:sp>
        <p:nvSpPr>
          <p:cNvPr id="75" name="TextBox 74">
            <a:extLst>
              <a:ext uri="{FF2B5EF4-FFF2-40B4-BE49-F238E27FC236}">
                <a16:creationId xmlns:a16="http://schemas.microsoft.com/office/drawing/2014/main" id="{05F8CCD3-314D-CC56-42BE-A07831023C33}"/>
              </a:ext>
            </a:extLst>
          </p:cNvPr>
          <p:cNvSpPr txBox="1"/>
          <p:nvPr/>
        </p:nvSpPr>
        <p:spPr>
          <a:xfrm>
            <a:off x="6804137" y="2052039"/>
            <a:ext cx="887480" cy="369332"/>
          </a:xfrm>
          <a:prstGeom prst="rect">
            <a:avLst/>
          </a:prstGeom>
          <a:noFill/>
          <a:ln>
            <a:solidFill>
              <a:schemeClr val="accent1">
                <a:lumMod val="75000"/>
              </a:schemeClr>
            </a:solidFill>
          </a:ln>
        </p:spPr>
        <p:txBody>
          <a:bodyPr wrap="square" rtlCol="0">
            <a:spAutoFit/>
          </a:bodyPr>
          <a:lstStyle/>
          <a:p>
            <a:pPr algn="ctr"/>
            <a:r>
              <a:rPr lang="en-US"/>
              <a:t>Apache</a:t>
            </a:r>
          </a:p>
        </p:txBody>
      </p:sp>
      <p:sp>
        <p:nvSpPr>
          <p:cNvPr id="77" name="TextBox 76">
            <a:extLst>
              <a:ext uri="{FF2B5EF4-FFF2-40B4-BE49-F238E27FC236}">
                <a16:creationId xmlns:a16="http://schemas.microsoft.com/office/drawing/2014/main" id="{E93D581B-465A-41B3-A905-EC3D20871E3E}"/>
              </a:ext>
            </a:extLst>
          </p:cNvPr>
          <p:cNvSpPr txBox="1"/>
          <p:nvPr/>
        </p:nvSpPr>
        <p:spPr>
          <a:xfrm>
            <a:off x="802911" y="2052039"/>
            <a:ext cx="1148905" cy="369332"/>
          </a:xfrm>
          <a:prstGeom prst="rect">
            <a:avLst/>
          </a:prstGeom>
          <a:noFill/>
        </p:spPr>
        <p:txBody>
          <a:bodyPr wrap="none" rtlCol="0">
            <a:spAutoFit/>
          </a:bodyPr>
          <a:lstStyle/>
          <a:p>
            <a:pPr algn="ctr"/>
            <a:r>
              <a:rPr lang="en-US" err="1"/>
              <a:t>Userspace</a:t>
            </a:r>
            <a:endParaRPr lang="en-US"/>
          </a:p>
        </p:txBody>
      </p:sp>
    </p:spTree>
    <p:extLst>
      <p:ext uri="{BB962C8B-B14F-4D97-AF65-F5344CB8AC3E}">
        <p14:creationId xmlns:p14="http://schemas.microsoft.com/office/powerpoint/2010/main" val="300778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4" grpId="0" animBg="1"/>
      <p:bldP spid="46" grpId="0" animBg="1"/>
      <p:bldP spid="48" grpId="0" animBg="1"/>
      <p:bldP spid="50" grpId="0" animBg="1"/>
      <p:bldP spid="52" grpId="0" animBg="1"/>
      <p:bldP spid="54" grpId="0" animBg="1"/>
      <p:bldP spid="56" grpId="0" animBg="1"/>
      <p:bldP spid="58" grpId="0" animBg="1"/>
      <p:bldP spid="60" grpId="0"/>
      <p:bldP spid="69" grpId="0" animBg="1"/>
      <p:bldP spid="70" grpId="0" animBg="1"/>
      <p:bldP spid="71" grpId="0" animBg="1"/>
      <p:bldP spid="72" grpId="0" animBg="1"/>
      <p:bldP spid="73" grpId="0" animBg="1"/>
      <p:bldP spid="74" grpId="0" animBg="1"/>
      <p:bldP spid="75" grpId="0" animBg="1"/>
      <p:bldP spid="7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3D1C35-D366-4DC8-BF6E-CEAA09DA9847}"/>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85</a:t>
            </a:fld>
            <a:endParaRPr lang="en-US">
              <a:solidFill>
                <a:prstClr val="white">
                  <a:lumMod val="50000"/>
                </a:prstClr>
              </a:solidFill>
            </a:endParaRPr>
          </a:p>
        </p:txBody>
      </p:sp>
      <p:pic>
        <p:nvPicPr>
          <p:cNvPr id="6" name="Content Placeholder 5" descr="Graphical user interface, application&#10;&#10;Description automatically generated">
            <a:extLst>
              <a:ext uri="{FF2B5EF4-FFF2-40B4-BE49-F238E27FC236}">
                <a16:creationId xmlns:a16="http://schemas.microsoft.com/office/drawing/2014/main" id="{597535E5-7828-46BD-9870-78C59F4E741D}"/>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66053" y="1030288"/>
            <a:ext cx="8859893" cy="5446712"/>
          </a:xfrm>
        </p:spPr>
      </p:pic>
      <p:sp>
        <p:nvSpPr>
          <p:cNvPr id="4" name="Title 3">
            <a:extLst>
              <a:ext uri="{FF2B5EF4-FFF2-40B4-BE49-F238E27FC236}">
                <a16:creationId xmlns:a16="http://schemas.microsoft.com/office/drawing/2014/main" id="{226FBB55-DF92-4CFD-BD8E-8B4B58548AFD}"/>
              </a:ext>
            </a:extLst>
          </p:cNvPr>
          <p:cNvSpPr>
            <a:spLocks noGrp="1"/>
          </p:cNvSpPr>
          <p:nvPr>
            <p:ph type="ctrTitle"/>
          </p:nvPr>
        </p:nvSpPr>
        <p:spPr/>
        <p:txBody>
          <a:bodyPr/>
          <a:lstStyle/>
          <a:p>
            <a:r>
              <a:rPr lang="en-US"/>
              <a:t>KDE on CHERI-RISC-V over VNC</a:t>
            </a:r>
          </a:p>
        </p:txBody>
      </p:sp>
    </p:spTree>
    <p:extLst>
      <p:ext uri="{BB962C8B-B14F-4D97-AF65-F5344CB8AC3E}">
        <p14:creationId xmlns:p14="http://schemas.microsoft.com/office/powerpoint/2010/main" val="15386845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27C506-C2DC-488C-8624-61315B250FDB}"/>
              </a:ext>
            </a:extLst>
          </p:cNvPr>
          <p:cNvSpPr>
            <a:spLocks noGrp="1"/>
          </p:cNvSpPr>
          <p:nvPr>
            <p:ph type="title"/>
          </p:nvPr>
        </p:nvSpPr>
        <p:spPr/>
        <p:txBody>
          <a:bodyPr>
            <a:normAutofit/>
          </a:bodyPr>
          <a:lstStyle/>
          <a:p>
            <a:r>
              <a:rPr lang="en-US"/>
              <a:t>Cornucopia: CHERI Heap Temporal Safety</a:t>
            </a:r>
            <a:br>
              <a:rPr lang="en-US"/>
            </a:br>
            <a:r>
              <a:rPr lang="en-US" sz="3200"/>
              <a:t>Quarantine &amp; Batched Revocation</a:t>
            </a:r>
            <a:endParaRPr lang="en-US"/>
          </a:p>
        </p:txBody>
      </p:sp>
      <p:sp>
        <p:nvSpPr>
          <p:cNvPr id="2" name="Slide Number Placeholder 1">
            <a:extLst>
              <a:ext uri="{FF2B5EF4-FFF2-40B4-BE49-F238E27FC236}">
                <a16:creationId xmlns:a16="http://schemas.microsoft.com/office/drawing/2014/main" id="{C0FCAA85-D83F-49D1-B670-ABAF661172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6" name="Content Placeholder 2">
            <a:extLst>
              <a:ext uri="{FF2B5EF4-FFF2-40B4-BE49-F238E27FC236}">
                <a16:creationId xmlns:a16="http://schemas.microsoft.com/office/drawing/2014/main" id="{EC0D497F-14A0-4F54-9760-9DA25F9CB97F}"/>
              </a:ext>
            </a:extLst>
          </p:cNvPr>
          <p:cNvSpPr txBox="1">
            <a:spLocks/>
          </p:cNvSpPr>
          <p:nvPr/>
        </p:nvSpPr>
        <p:spPr>
          <a:xfrm>
            <a:off x="4412103" y="1338147"/>
            <a:ext cx="7779897" cy="551985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1A78062F-358B-4C36-8B36-9CF5F25579B5}"/>
              </a:ext>
            </a:extLst>
          </p:cNvPr>
          <p:cNvSpPr/>
          <p:nvPr/>
        </p:nvSpPr>
        <p:spPr>
          <a:xfrm>
            <a:off x="557784" y="1828800"/>
            <a:ext cx="1364974" cy="427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05ECA37F-1D27-4ABA-AC25-03F0EF86C502}"/>
              </a:ext>
            </a:extLst>
          </p:cNvPr>
          <p:cNvSpPr/>
          <p:nvPr/>
        </p:nvSpPr>
        <p:spPr>
          <a:xfrm>
            <a:off x="557784" y="1825315"/>
            <a:ext cx="1364974" cy="70899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Kernel</a:t>
            </a:r>
          </a:p>
        </p:txBody>
      </p:sp>
      <p:sp>
        <p:nvSpPr>
          <p:cNvPr id="90" name="Rectangle 89">
            <a:extLst>
              <a:ext uri="{FF2B5EF4-FFF2-40B4-BE49-F238E27FC236}">
                <a16:creationId xmlns:a16="http://schemas.microsoft.com/office/drawing/2014/main" id="{283457BC-8383-4FEB-8929-170FF8ABD023}"/>
              </a:ext>
            </a:extLst>
          </p:cNvPr>
          <p:cNvSpPr/>
          <p:nvPr/>
        </p:nvSpPr>
        <p:spPr>
          <a:xfrm>
            <a:off x="554443" y="2971800"/>
            <a:ext cx="1364972" cy="4306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Stack</a:t>
            </a:r>
          </a:p>
        </p:txBody>
      </p:sp>
      <p:sp>
        <p:nvSpPr>
          <p:cNvPr id="92" name="Rectangle 91">
            <a:extLst>
              <a:ext uri="{FF2B5EF4-FFF2-40B4-BE49-F238E27FC236}">
                <a16:creationId xmlns:a16="http://schemas.microsoft.com/office/drawing/2014/main" id="{0BAC3008-8007-4364-8661-3E7FC89DE88D}"/>
              </a:ext>
            </a:extLst>
          </p:cNvPr>
          <p:cNvSpPr/>
          <p:nvPr/>
        </p:nvSpPr>
        <p:spPr>
          <a:xfrm>
            <a:off x="559670" y="4151376"/>
            <a:ext cx="1364974" cy="158191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Heap</a:t>
            </a:r>
          </a:p>
        </p:txBody>
      </p:sp>
      <p:sp>
        <p:nvSpPr>
          <p:cNvPr id="93" name="Rectangle 92">
            <a:extLst>
              <a:ext uri="{FF2B5EF4-FFF2-40B4-BE49-F238E27FC236}">
                <a16:creationId xmlns:a16="http://schemas.microsoft.com/office/drawing/2014/main" id="{BB83C615-B52F-4291-B9F7-820F6E5910D9}"/>
              </a:ext>
            </a:extLst>
          </p:cNvPr>
          <p:cNvSpPr/>
          <p:nvPr/>
        </p:nvSpPr>
        <p:spPr>
          <a:xfrm>
            <a:off x="768096" y="4855464"/>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34118305-8C31-4C4F-807B-03F05AE66FE4}"/>
              </a:ext>
            </a:extLst>
          </p:cNvPr>
          <p:cNvSpPr/>
          <p:nvPr/>
        </p:nvSpPr>
        <p:spPr>
          <a:xfrm>
            <a:off x="1600200" y="5340096"/>
            <a:ext cx="169425"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F3D963F4-69EE-41F7-82BA-D27AA8A5BB06}"/>
              </a:ext>
            </a:extLst>
          </p:cNvPr>
          <p:cNvSpPr/>
          <p:nvPr/>
        </p:nvSpPr>
        <p:spPr>
          <a:xfrm>
            <a:off x="1252728" y="4453128"/>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09275735-641F-40FA-BD68-83ADBD3D1A1B}"/>
              </a:ext>
            </a:extLst>
          </p:cNvPr>
          <p:cNvSpPr/>
          <p:nvPr/>
        </p:nvSpPr>
        <p:spPr>
          <a:xfrm>
            <a:off x="554442" y="2531266"/>
            <a:ext cx="1364972" cy="44394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Shadow</a:t>
            </a:r>
          </a:p>
        </p:txBody>
      </p:sp>
      <p:cxnSp>
        <p:nvCxnSpPr>
          <p:cNvPr id="100" name="Straight Arrow Connector 99">
            <a:extLst>
              <a:ext uri="{FF2B5EF4-FFF2-40B4-BE49-F238E27FC236}">
                <a16:creationId xmlns:a16="http://schemas.microsoft.com/office/drawing/2014/main" id="{DD806F9F-7B99-4FD8-ABCE-1DEDAB8D843E}"/>
              </a:ext>
            </a:extLst>
          </p:cNvPr>
          <p:cNvCxnSpPr>
            <a:stCxn id="93" idx="3"/>
            <a:endCxn id="94" idx="1"/>
          </p:cNvCxnSpPr>
          <p:nvPr/>
        </p:nvCxnSpPr>
        <p:spPr bwMode="auto">
          <a:xfrm>
            <a:off x="940374" y="4938290"/>
            <a:ext cx="659826" cy="484632"/>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5" name="Rectangle 4">
            <a:extLst>
              <a:ext uri="{FF2B5EF4-FFF2-40B4-BE49-F238E27FC236}">
                <a16:creationId xmlns:a16="http://schemas.microsoft.com/office/drawing/2014/main" id="{84C7E0CA-A131-42EB-8D1D-075C2D055E5E}"/>
              </a:ext>
            </a:extLst>
          </p:cNvPr>
          <p:cNvSpPr/>
          <p:nvPr/>
        </p:nvSpPr>
        <p:spPr>
          <a:xfrm>
            <a:off x="1248625" y="4456745"/>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D1A02B10-44C7-4ADF-B352-6D72649132BF}"/>
              </a:ext>
            </a:extLst>
          </p:cNvPr>
          <p:cNvCxnSpPr>
            <a:cxnSpLocks/>
          </p:cNvCxnSpPr>
          <p:nvPr/>
        </p:nvCxnSpPr>
        <p:spPr bwMode="auto">
          <a:xfrm>
            <a:off x="1338867" y="3318387"/>
            <a:ext cx="0" cy="1134741"/>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251F23FC-0331-44C6-8A84-42A2E9B508AE}"/>
              </a:ext>
            </a:extLst>
          </p:cNvPr>
          <p:cNvCxnSpPr>
            <a:cxnSpLocks/>
          </p:cNvCxnSpPr>
          <p:nvPr/>
        </p:nvCxnSpPr>
        <p:spPr bwMode="auto">
          <a:xfrm flipV="1">
            <a:off x="854235" y="4535954"/>
            <a:ext cx="398493" cy="319510"/>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102" name="Rectangle 101">
            <a:extLst>
              <a:ext uri="{FF2B5EF4-FFF2-40B4-BE49-F238E27FC236}">
                <a16:creationId xmlns:a16="http://schemas.microsoft.com/office/drawing/2014/main" id="{E1147E84-6F2B-4BB8-841D-27B09E285610}"/>
              </a:ext>
            </a:extLst>
          </p:cNvPr>
          <p:cNvSpPr/>
          <p:nvPr/>
        </p:nvSpPr>
        <p:spPr>
          <a:xfrm>
            <a:off x="698076" y="4368872"/>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3" name="Straight Arrow Connector 102">
            <a:extLst>
              <a:ext uri="{FF2B5EF4-FFF2-40B4-BE49-F238E27FC236}">
                <a16:creationId xmlns:a16="http://schemas.microsoft.com/office/drawing/2014/main" id="{7DCFDC6E-8D5A-4370-877E-7EA699248359}"/>
              </a:ext>
            </a:extLst>
          </p:cNvPr>
          <p:cNvCxnSpPr>
            <a:endCxn id="102" idx="0"/>
          </p:cNvCxnSpPr>
          <p:nvPr/>
        </p:nvCxnSpPr>
        <p:spPr bwMode="auto">
          <a:xfrm>
            <a:off x="784215" y="2372538"/>
            <a:ext cx="0" cy="199633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109" name="Rectangle 108">
            <a:extLst>
              <a:ext uri="{FF2B5EF4-FFF2-40B4-BE49-F238E27FC236}">
                <a16:creationId xmlns:a16="http://schemas.microsoft.com/office/drawing/2014/main" id="{2B316625-A7BE-4A60-A294-F4824DBC3A7A}"/>
              </a:ext>
            </a:extLst>
          </p:cNvPr>
          <p:cNvSpPr/>
          <p:nvPr/>
        </p:nvSpPr>
        <p:spPr>
          <a:xfrm>
            <a:off x="2676009" y="2531265"/>
            <a:ext cx="691487" cy="3576927"/>
          </a:xfrm>
          <a:prstGeom prst="rect">
            <a:avLst/>
          </a:prstGeom>
          <a:solidFill>
            <a:schemeClr val="accent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BC061B10-717E-4AD9-841C-0BC7B66CA87D}"/>
              </a:ext>
            </a:extLst>
          </p:cNvPr>
          <p:cNvSpPr/>
          <p:nvPr/>
        </p:nvSpPr>
        <p:spPr>
          <a:xfrm>
            <a:off x="2744401" y="4367037"/>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9DA40E22-4902-4F7C-9484-3969A986BBB0}"/>
              </a:ext>
            </a:extLst>
          </p:cNvPr>
          <p:cNvSpPr/>
          <p:nvPr/>
        </p:nvSpPr>
        <p:spPr>
          <a:xfrm>
            <a:off x="2792711" y="4840648"/>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5F9DA547-8825-41A1-86D5-32E07DF31F42}"/>
              </a:ext>
            </a:extLst>
          </p:cNvPr>
          <p:cNvSpPr/>
          <p:nvPr/>
        </p:nvSpPr>
        <p:spPr>
          <a:xfrm>
            <a:off x="3181292" y="5340096"/>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3" name="Straight Connector 112">
            <a:extLst>
              <a:ext uri="{FF2B5EF4-FFF2-40B4-BE49-F238E27FC236}">
                <a16:creationId xmlns:a16="http://schemas.microsoft.com/office/drawing/2014/main" id="{7AE2012A-0BF5-40B3-B2DA-B3D3661FEF8F}"/>
              </a:ext>
            </a:extLst>
          </p:cNvPr>
          <p:cNvCxnSpPr/>
          <p:nvPr/>
        </p:nvCxnSpPr>
        <p:spPr bwMode="auto">
          <a:xfrm>
            <a:off x="1952435" y="2531266"/>
            <a:ext cx="695640" cy="0"/>
          </a:xfrm>
          <a:prstGeom prst="line">
            <a:avLst/>
          </a:prstGeom>
          <a:ln w="9525" cap="flat" cmpd="sng" algn="ctr">
            <a:solidFill>
              <a:schemeClr val="tx1">
                <a:lumMod val="50000"/>
                <a:lumOff val="5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4" name="Straight Connector 113">
            <a:extLst>
              <a:ext uri="{FF2B5EF4-FFF2-40B4-BE49-F238E27FC236}">
                <a16:creationId xmlns:a16="http://schemas.microsoft.com/office/drawing/2014/main" id="{59C9197D-5E10-4937-B096-1EC3C70FE655}"/>
              </a:ext>
            </a:extLst>
          </p:cNvPr>
          <p:cNvCxnSpPr>
            <a:cxnSpLocks/>
          </p:cNvCxnSpPr>
          <p:nvPr/>
        </p:nvCxnSpPr>
        <p:spPr bwMode="auto">
          <a:xfrm>
            <a:off x="1924502" y="2971800"/>
            <a:ext cx="751506" cy="3136392"/>
          </a:xfrm>
          <a:prstGeom prst="line">
            <a:avLst/>
          </a:prstGeom>
          <a:ln w="9525" cap="flat" cmpd="sng" algn="ctr">
            <a:solidFill>
              <a:schemeClr val="tx1">
                <a:lumMod val="50000"/>
                <a:lumOff val="5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5" name="Straight Connector 114">
            <a:extLst>
              <a:ext uri="{FF2B5EF4-FFF2-40B4-BE49-F238E27FC236}">
                <a16:creationId xmlns:a16="http://schemas.microsoft.com/office/drawing/2014/main" id="{4F733B3C-71B6-4CEB-85CB-D9BC3507EFAE}"/>
              </a:ext>
            </a:extLst>
          </p:cNvPr>
          <p:cNvCxnSpPr>
            <a:cxnSpLocks/>
            <a:stCxn id="102" idx="3"/>
            <a:endCxn id="110" idx="1"/>
          </p:cNvCxnSpPr>
          <p:nvPr/>
        </p:nvCxnSpPr>
        <p:spPr bwMode="auto">
          <a:xfrm flipV="1">
            <a:off x="870354" y="4449863"/>
            <a:ext cx="1874047" cy="1835"/>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6" name="Straight Connector 115">
            <a:extLst>
              <a:ext uri="{FF2B5EF4-FFF2-40B4-BE49-F238E27FC236}">
                <a16:creationId xmlns:a16="http://schemas.microsoft.com/office/drawing/2014/main" id="{AE117EC1-3601-4DC5-8AFF-730020F72702}"/>
              </a:ext>
            </a:extLst>
          </p:cNvPr>
          <p:cNvCxnSpPr>
            <a:cxnSpLocks/>
            <a:stCxn id="95" idx="3"/>
            <a:endCxn id="121" idx="1"/>
          </p:cNvCxnSpPr>
          <p:nvPr/>
        </p:nvCxnSpPr>
        <p:spPr bwMode="auto">
          <a:xfrm>
            <a:off x="1425006" y="4535954"/>
            <a:ext cx="1623242" cy="985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7" name="Straight Connector 116">
            <a:extLst>
              <a:ext uri="{FF2B5EF4-FFF2-40B4-BE49-F238E27FC236}">
                <a16:creationId xmlns:a16="http://schemas.microsoft.com/office/drawing/2014/main" id="{F6B1C230-6452-4D64-AB85-166A325DB15D}"/>
              </a:ext>
            </a:extLst>
          </p:cNvPr>
          <p:cNvCxnSpPr>
            <a:cxnSpLocks/>
            <a:stCxn id="93" idx="3"/>
            <a:endCxn id="111" idx="1"/>
          </p:cNvCxnSpPr>
          <p:nvPr/>
        </p:nvCxnSpPr>
        <p:spPr bwMode="auto">
          <a:xfrm flipV="1">
            <a:off x="940374" y="4923474"/>
            <a:ext cx="1852337" cy="14816"/>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8" name="Straight Connector 117">
            <a:extLst>
              <a:ext uri="{FF2B5EF4-FFF2-40B4-BE49-F238E27FC236}">
                <a16:creationId xmlns:a16="http://schemas.microsoft.com/office/drawing/2014/main" id="{2D0AD769-FAC4-4F36-8843-F6250F85F03C}"/>
              </a:ext>
            </a:extLst>
          </p:cNvPr>
          <p:cNvCxnSpPr>
            <a:cxnSpLocks/>
            <a:stCxn id="94" idx="3"/>
            <a:endCxn id="112" idx="1"/>
          </p:cNvCxnSpPr>
          <p:nvPr/>
        </p:nvCxnSpPr>
        <p:spPr bwMode="auto">
          <a:xfrm>
            <a:off x="1769625" y="5422922"/>
            <a:ext cx="1411667"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1" name="Rectangle 120">
            <a:extLst>
              <a:ext uri="{FF2B5EF4-FFF2-40B4-BE49-F238E27FC236}">
                <a16:creationId xmlns:a16="http://schemas.microsoft.com/office/drawing/2014/main" id="{9ED152A9-58D7-4A8C-BAF6-B6998F756665}"/>
              </a:ext>
            </a:extLst>
          </p:cNvPr>
          <p:cNvSpPr/>
          <p:nvPr/>
        </p:nvSpPr>
        <p:spPr>
          <a:xfrm>
            <a:off x="3048248" y="4462978"/>
            <a:ext cx="85842"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2" name="Straight Connector 121">
            <a:extLst>
              <a:ext uri="{FF2B5EF4-FFF2-40B4-BE49-F238E27FC236}">
                <a16:creationId xmlns:a16="http://schemas.microsoft.com/office/drawing/2014/main" id="{8D6362F0-0CF0-4345-AECA-18CDBF96683F}"/>
              </a:ext>
            </a:extLst>
          </p:cNvPr>
          <p:cNvCxnSpPr/>
          <p:nvPr/>
        </p:nvCxnSpPr>
        <p:spPr bwMode="auto">
          <a:xfrm>
            <a:off x="1963541" y="6108192"/>
            <a:ext cx="695640"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4" name="Content Placeholder 2">
            <a:extLst>
              <a:ext uri="{FF2B5EF4-FFF2-40B4-BE49-F238E27FC236}">
                <a16:creationId xmlns:a16="http://schemas.microsoft.com/office/drawing/2014/main" id="{A79E2B44-5600-48FD-9CEE-6214E63BA945}"/>
              </a:ext>
            </a:extLst>
          </p:cNvPr>
          <p:cNvSpPr txBox="1">
            <a:spLocks/>
          </p:cNvSpPr>
          <p:nvPr/>
        </p:nvSpPr>
        <p:spPr>
          <a:xfrm>
            <a:off x="4259581" y="1339418"/>
            <a:ext cx="7935762" cy="551985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defRPr/>
            </a:pPr>
            <a:r>
              <a:rPr lang="en-GB" sz="2400"/>
              <a:t>Kernel offers revocation </a:t>
            </a:r>
            <a:r>
              <a:rPr lang="en-GB" sz="2400" i="1"/>
              <a:t>service</a:t>
            </a:r>
            <a:r>
              <a:rPr lang="en-GB" sz="2400"/>
              <a:t> to user programs</a:t>
            </a:r>
          </a:p>
          <a:p>
            <a:pPr lvl="1">
              <a:spcBef>
                <a:spcPts val="200"/>
              </a:spcBef>
              <a:spcAft>
                <a:spcPts val="200"/>
              </a:spcAf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Exposes </a:t>
            </a:r>
            <a:r>
              <a:rPr kumimoji="0" lang="en-GB" sz="2000" b="0" i="1" u="none" strike="noStrike" kern="1200" cap="none" spc="0" normalizeH="0" baseline="0" noProof="0">
                <a:ln>
                  <a:noFill/>
                </a:ln>
                <a:solidFill>
                  <a:prstClr val="black"/>
                </a:solidFill>
                <a:effectLst/>
                <a:uLnTx/>
                <a:uFillTx/>
                <a:latin typeface="Calibri" panose="020F0502020204030204"/>
                <a:ea typeface="+mn-ea"/>
                <a:cs typeface="+mn-cs"/>
              </a:rPr>
              <a:t>revocation bitmap</a:t>
            </a:r>
            <a:r>
              <a:rPr lang="en-GB" sz="2000">
                <a:solidFill>
                  <a:prstClr val="black"/>
                </a:solidFill>
                <a:latin typeface="Calibri" panose="020F0502020204030204"/>
              </a:rPr>
              <a:t>, encodes live/free state of memory.</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lvl="1">
              <a:spcBef>
                <a:spcPts val="200"/>
              </a:spcBef>
              <a:spcAft>
                <a:spcPts val="200"/>
              </a:spcAf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On free, allocator…</a:t>
            </a:r>
          </a:p>
          <a:p>
            <a:pPr marL="685800" marR="0" lvl="1"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holds address space in </a:t>
            </a: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quarantine</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marks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corresponding bits of object</a:t>
            </a:r>
          </a:p>
          <a:p>
            <a:pPr marL="685800" marR="0" lvl="1"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When quarantine fills, allocator invokes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revoker</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service</a:t>
            </a:r>
          </a:p>
          <a:p>
            <a:pPr marL="685800" marR="0" lvl="1"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Deletes all capabilities whose targets have marked revocation bits</a:t>
            </a:r>
          </a:p>
          <a:p>
            <a:pPr marL="22860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After revocation, safe to reuse address space</a:t>
            </a:r>
          </a:p>
          <a:p>
            <a:pPr marL="685800" marR="0" lvl="1" indent="-22860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Allocator </a:t>
            </a: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clears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shadow, enqueues address space to free lists</a:t>
            </a:r>
          </a:p>
        </p:txBody>
      </p:sp>
      <p:sp>
        <p:nvSpPr>
          <p:cNvPr id="11" name="Rectangle 10">
            <a:extLst>
              <a:ext uri="{FF2B5EF4-FFF2-40B4-BE49-F238E27FC236}">
                <a16:creationId xmlns:a16="http://schemas.microsoft.com/office/drawing/2014/main" id="{52E55B11-BAB7-4F52-A33D-4FD605EEE787}"/>
              </a:ext>
            </a:extLst>
          </p:cNvPr>
          <p:cNvSpPr/>
          <p:nvPr/>
        </p:nvSpPr>
        <p:spPr>
          <a:xfrm>
            <a:off x="558800" y="5718722"/>
            <a:ext cx="1364974" cy="21203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Calibri" panose="020F0502020204030204"/>
                <a:ea typeface="+mn-ea"/>
                <a:cs typeface="+mn-cs"/>
              </a:rPr>
              <a:t>Globals</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7" name="Straight Arrow Connector 96">
            <a:extLst>
              <a:ext uri="{FF2B5EF4-FFF2-40B4-BE49-F238E27FC236}">
                <a16:creationId xmlns:a16="http://schemas.microsoft.com/office/drawing/2014/main" id="{730B4830-7CF6-4255-A110-79CC62C7947D}"/>
              </a:ext>
            </a:extLst>
          </p:cNvPr>
          <p:cNvCxnSpPr>
            <a:cxnSpLocks/>
            <a:endCxn id="93" idx="2"/>
          </p:cNvCxnSpPr>
          <p:nvPr/>
        </p:nvCxnSpPr>
        <p:spPr bwMode="auto">
          <a:xfrm flipV="1">
            <a:off x="854235" y="5021116"/>
            <a:ext cx="0" cy="749840"/>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14" name="Rectangle 13">
            <a:extLst>
              <a:ext uri="{FF2B5EF4-FFF2-40B4-BE49-F238E27FC236}">
                <a16:creationId xmlns:a16="http://schemas.microsoft.com/office/drawing/2014/main" id="{6D882D58-1ECD-4262-8C13-871C952345CD}"/>
              </a:ext>
            </a:extLst>
          </p:cNvPr>
          <p:cNvSpPr/>
          <p:nvPr/>
        </p:nvSpPr>
        <p:spPr>
          <a:xfrm>
            <a:off x="558801" y="6260072"/>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4B34782-07C5-426A-9CCD-F02D16701CC8}"/>
              </a:ext>
            </a:extLst>
          </p:cNvPr>
          <p:cNvSpPr/>
          <p:nvPr/>
        </p:nvSpPr>
        <p:spPr>
          <a:xfrm>
            <a:off x="1340678" y="6260072"/>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40BEA9C-AC6B-459A-A0CD-AE535C467AED}"/>
              </a:ext>
            </a:extLst>
          </p:cNvPr>
          <p:cNvSpPr txBox="1"/>
          <p:nvPr/>
        </p:nvSpPr>
        <p:spPr>
          <a:xfrm>
            <a:off x="646669" y="6413368"/>
            <a:ext cx="1189236"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Thread registers</a:t>
            </a:r>
          </a:p>
        </p:txBody>
      </p:sp>
      <p:cxnSp>
        <p:nvCxnSpPr>
          <p:cNvPr id="101" name="Straight Arrow Connector 100">
            <a:extLst>
              <a:ext uri="{FF2B5EF4-FFF2-40B4-BE49-F238E27FC236}">
                <a16:creationId xmlns:a16="http://schemas.microsoft.com/office/drawing/2014/main" id="{F756CA66-90DB-401D-A1C3-2245221EB307}"/>
              </a:ext>
            </a:extLst>
          </p:cNvPr>
          <p:cNvCxnSpPr>
            <a:cxnSpLocks/>
            <a:endCxn id="94" idx="2"/>
          </p:cNvCxnSpPr>
          <p:nvPr/>
        </p:nvCxnSpPr>
        <p:spPr bwMode="auto">
          <a:xfrm flipV="1">
            <a:off x="1684913" y="5505748"/>
            <a:ext cx="0" cy="79502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30" name="TextBox 29">
            <a:extLst>
              <a:ext uri="{FF2B5EF4-FFF2-40B4-BE49-F238E27FC236}">
                <a16:creationId xmlns:a16="http://schemas.microsoft.com/office/drawing/2014/main" id="{BCB5D6DC-A1B6-4B0F-839F-367584E9A5D6}"/>
              </a:ext>
            </a:extLst>
          </p:cNvPr>
          <p:cNvSpPr txBox="1"/>
          <p:nvPr/>
        </p:nvSpPr>
        <p:spPr>
          <a:xfrm>
            <a:off x="558800" y="1536799"/>
            <a:ext cx="1364974"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Address Space</a:t>
            </a:r>
          </a:p>
        </p:txBody>
      </p:sp>
      <p:cxnSp>
        <p:nvCxnSpPr>
          <p:cNvPr id="39" name="Straight Arrow Connector 38">
            <a:extLst>
              <a:ext uri="{FF2B5EF4-FFF2-40B4-BE49-F238E27FC236}">
                <a16:creationId xmlns:a16="http://schemas.microsoft.com/office/drawing/2014/main" id="{3A7B848A-0B5F-41A4-A004-BA2949A16B7D}"/>
              </a:ext>
            </a:extLst>
          </p:cNvPr>
          <p:cNvCxnSpPr>
            <a:cxnSpLocks/>
          </p:cNvCxnSpPr>
          <p:nvPr/>
        </p:nvCxnSpPr>
        <p:spPr bwMode="auto">
          <a:xfrm>
            <a:off x="1335024" y="3315765"/>
            <a:ext cx="0" cy="1139687"/>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cxnSp>
        <p:nvCxnSpPr>
          <p:cNvPr id="40" name="Straight Arrow Connector 39">
            <a:extLst>
              <a:ext uri="{FF2B5EF4-FFF2-40B4-BE49-F238E27FC236}">
                <a16:creationId xmlns:a16="http://schemas.microsoft.com/office/drawing/2014/main" id="{B12ACB24-ACAB-4976-8207-7B91C6A43B05}"/>
              </a:ext>
            </a:extLst>
          </p:cNvPr>
          <p:cNvCxnSpPr>
            <a:cxnSpLocks/>
            <a:stCxn id="93" idx="0"/>
          </p:cNvCxnSpPr>
          <p:nvPr/>
        </p:nvCxnSpPr>
        <p:spPr bwMode="auto">
          <a:xfrm flipV="1">
            <a:off x="854235" y="4538416"/>
            <a:ext cx="397733" cy="317048"/>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sp>
        <p:nvSpPr>
          <p:cNvPr id="41" name="Multiply 117">
            <a:extLst>
              <a:ext uri="{FF2B5EF4-FFF2-40B4-BE49-F238E27FC236}">
                <a16:creationId xmlns:a16="http://schemas.microsoft.com/office/drawing/2014/main" id="{709C88E5-8585-439E-B6D3-E26F6DAB9206}"/>
              </a:ext>
            </a:extLst>
          </p:cNvPr>
          <p:cNvSpPr/>
          <p:nvPr/>
        </p:nvSpPr>
        <p:spPr>
          <a:xfrm>
            <a:off x="917426" y="4617646"/>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Multiply 118">
            <a:extLst>
              <a:ext uri="{FF2B5EF4-FFF2-40B4-BE49-F238E27FC236}">
                <a16:creationId xmlns:a16="http://schemas.microsoft.com/office/drawing/2014/main" id="{B0D9D7BB-2756-4BDC-94DA-FBBD38D4EFC4}"/>
              </a:ext>
            </a:extLst>
          </p:cNvPr>
          <p:cNvSpPr/>
          <p:nvPr/>
        </p:nvSpPr>
        <p:spPr>
          <a:xfrm>
            <a:off x="1219318" y="3709615"/>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084939F-D7D3-41A3-9E69-41CC25926460}"/>
              </a:ext>
            </a:extLst>
          </p:cNvPr>
          <p:cNvSpPr/>
          <p:nvPr/>
        </p:nvSpPr>
        <p:spPr>
          <a:xfrm>
            <a:off x="3048248" y="4462978"/>
            <a:ext cx="85842" cy="16565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3385320-A7E5-648E-51AE-351980EB71BB}"/>
              </a:ext>
            </a:extLst>
          </p:cNvPr>
          <p:cNvSpPr txBox="1"/>
          <p:nvPr/>
        </p:nvSpPr>
        <p:spPr>
          <a:xfrm>
            <a:off x="0" y="6550223"/>
            <a:ext cx="6094948" cy="307777"/>
          </a:xfrm>
          <a:prstGeom prst="rect">
            <a:avLst/>
          </a:prstGeom>
          <a:noFill/>
        </p:spPr>
        <p:txBody>
          <a:bodyPr wrap="square">
            <a:spAutoFit/>
          </a:bodyPr>
          <a:lstStyle/>
          <a:p>
            <a:r>
              <a:rPr lang="en-US" sz="1400">
                <a:hlinkClick r:id="rId3"/>
              </a:rPr>
              <a:t>Filardo et al.  </a:t>
            </a:r>
            <a:r>
              <a:rPr lang="en-US" sz="1400" i="1">
                <a:hlinkClick r:id="rId3"/>
              </a:rPr>
              <a:t>Cornucopia: Temporal Safety for CHERI Heaps</a:t>
            </a:r>
            <a:r>
              <a:rPr lang="en-US" sz="1400">
                <a:hlinkClick r:id="rId3"/>
              </a:rPr>
              <a:t>.  (Oakland 2020)</a:t>
            </a:r>
            <a:endParaRPr lang="en-US" sz="1400"/>
          </a:p>
        </p:txBody>
      </p:sp>
    </p:spTree>
    <p:extLst>
      <p:ext uri="{BB962C8B-B14F-4D97-AF65-F5344CB8AC3E}">
        <p14:creationId xmlns:p14="http://schemas.microsoft.com/office/powerpoint/2010/main" val="36488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xEl>
                                              <p:pRg st="10" end="10"/>
                                            </p:txEl>
                                          </p:spTgt>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4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9"/>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4">
                                            <p:txEl>
                                              <p:pRg st="11" end="11"/>
                                            </p:txEl>
                                          </p:spTgt>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5" grpId="0" animBg="1"/>
      <p:bldP spid="45"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6ACE40-DAD0-4C52-0332-835D35A14DD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3" name="Content Placeholder 2">
            <a:extLst>
              <a:ext uri="{FF2B5EF4-FFF2-40B4-BE49-F238E27FC236}">
                <a16:creationId xmlns:a16="http://schemas.microsoft.com/office/drawing/2014/main" id="{65395BB4-6AF6-ED78-5B1A-009FC3F8000C}"/>
              </a:ext>
            </a:extLst>
          </p:cNvPr>
          <p:cNvSpPr>
            <a:spLocks noGrp="1"/>
          </p:cNvSpPr>
          <p:nvPr>
            <p:ph sz="quarter" idx="13"/>
          </p:nvPr>
        </p:nvSpPr>
        <p:spPr/>
        <p:txBody>
          <a:bodyPr anchor="ctr">
            <a:normAutofit/>
          </a:bodyPr>
          <a:lstStyle/>
          <a:p>
            <a:pPr marL="0" indent="0">
              <a:buNone/>
            </a:pPr>
            <a:r>
              <a:rPr lang="en-US"/>
              <a:t>Isn’t checking every capability in the address space horrifically expensive?</a:t>
            </a:r>
          </a:p>
          <a:p>
            <a:pPr marL="0" indent="0">
              <a:buNone/>
            </a:pPr>
            <a:endParaRPr lang="en-US"/>
          </a:p>
          <a:p>
            <a:r>
              <a:rPr lang="en-US"/>
              <a:t>“Cornucopia Reloaded”, SPEC CPU2006 INT, revoke target &lt;33% heap in quarantine, wall-clock overheads on Morello: </a:t>
            </a:r>
            <a:r>
              <a:rPr lang="en-US" b="1"/>
              <a:t>&lt;10% geomean, &lt;30% worst case!</a:t>
            </a:r>
            <a:endParaRPr lang="en-US"/>
          </a:p>
          <a:p>
            <a:endParaRPr lang="en-US"/>
          </a:p>
          <a:p>
            <a:endParaRPr lang="en-US"/>
          </a:p>
          <a:p>
            <a:pPr marL="0" indent="0">
              <a:buNone/>
            </a:pPr>
            <a:br>
              <a:rPr lang="en-US"/>
            </a:br>
            <a:br>
              <a:rPr lang="en-US"/>
            </a:br>
            <a:br>
              <a:rPr lang="en-US"/>
            </a:br>
            <a:br>
              <a:rPr lang="en-US"/>
            </a:br>
            <a:br>
              <a:rPr lang="en-US"/>
            </a:br>
            <a:endParaRPr lang="en-US"/>
          </a:p>
          <a:p>
            <a:endParaRPr lang="en-US"/>
          </a:p>
          <a:p>
            <a:r>
              <a:rPr lang="en-US"/>
              <a:t>Key insight: CHERI validity bits </a:t>
            </a:r>
            <a:r>
              <a:rPr lang="en-US" i="1"/>
              <a:t>precisely </a:t>
            </a:r>
            <a:r>
              <a:rPr lang="en-US"/>
              <a:t>identify all potential references to memory.</a:t>
            </a:r>
          </a:p>
          <a:p>
            <a:pPr lvl="1"/>
            <a:r>
              <a:rPr lang="en-US"/>
              <a:t>Don’t have to guess, and we are justified in </a:t>
            </a:r>
            <a:r>
              <a:rPr lang="en-US" i="1"/>
              <a:t>erasing</a:t>
            </a:r>
            <a:r>
              <a:rPr lang="en-US"/>
              <a:t> pointers to quarantine.</a:t>
            </a:r>
          </a:p>
        </p:txBody>
      </p:sp>
      <p:sp>
        <p:nvSpPr>
          <p:cNvPr id="4" name="Title 3">
            <a:extLst>
              <a:ext uri="{FF2B5EF4-FFF2-40B4-BE49-F238E27FC236}">
                <a16:creationId xmlns:a16="http://schemas.microsoft.com/office/drawing/2014/main" id="{2699E06E-02FB-8193-CC80-77878090D93F}"/>
              </a:ext>
            </a:extLst>
          </p:cNvPr>
          <p:cNvSpPr>
            <a:spLocks noGrp="1"/>
          </p:cNvSpPr>
          <p:nvPr>
            <p:ph type="ctrTitle"/>
          </p:nvPr>
        </p:nvSpPr>
        <p:spPr/>
        <p:txBody>
          <a:bodyPr/>
          <a:lstStyle/>
          <a:p>
            <a:r>
              <a:rPr lang="en-US"/>
              <a:t>Sweeping Revocation Performance </a:t>
            </a:r>
          </a:p>
        </p:txBody>
      </p:sp>
      <p:pic>
        <p:nvPicPr>
          <p:cNvPr id="7" name="Picture 6" descr="A graph showing the published relative costs of temporal safety strategies on CHERI-compatible SPEC CPU2006 integer benchmarks.">
            <a:extLst>
              <a:ext uri="{FF2B5EF4-FFF2-40B4-BE49-F238E27FC236}">
                <a16:creationId xmlns:a16="http://schemas.microsoft.com/office/drawing/2014/main" id="{3B912615-7FFF-612E-C57E-572754736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2527186"/>
            <a:ext cx="11203904" cy="2814835"/>
          </a:xfrm>
          <a:prstGeom prst="rect">
            <a:avLst/>
          </a:prstGeom>
        </p:spPr>
      </p:pic>
      <p:sp>
        <p:nvSpPr>
          <p:cNvPr id="6" name="TextBox 5">
            <a:extLst>
              <a:ext uri="{FF2B5EF4-FFF2-40B4-BE49-F238E27FC236}">
                <a16:creationId xmlns:a16="http://schemas.microsoft.com/office/drawing/2014/main" id="{1B6EADE9-2768-65C0-8C78-380CAD2443D5}"/>
              </a:ext>
            </a:extLst>
          </p:cNvPr>
          <p:cNvSpPr txBox="1"/>
          <p:nvPr/>
        </p:nvSpPr>
        <p:spPr>
          <a:xfrm>
            <a:off x="0" y="6488668"/>
            <a:ext cx="7239161" cy="369332"/>
          </a:xfrm>
          <a:prstGeom prst="rect">
            <a:avLst/>
          </a:prstGeom>
          <a:noFill/>
        </p:spPr>
        <p:txBody>
          <a:bodyPr wrap="none" rtlCol="0">
            <a:spAutoFit/>
          </a:bodyPr>
          <a:lstStyle/>
          <a:p>
            <a:r>
              <a:rPr lang="en-US">
                <a:hlinkClick r:id="rId4"/>
              </a:rPr>
              <a:t>Cornucopia Reloaded: Load Barriers for CHERI Heap Temporal Safety (2024)</a:t>
            </a:r>
            <a:endParaRPr lang="en-US"/>
          </a:p>
        </p:txBody>
      </p:sp>
    </p:spTree>
    <p:extLst>
      <p:ext uri="{BB962C8B-B14F-4D97-AF65-F5344CB8AC3E}">
        <p14:creationId xmlns:p14="http://schemas.microsoft.com/office/powerpoint/2010/main" val="144124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CFFAE1-1DCD-48D3-856F-5C34A4EF85A0}"/>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88</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174EB100-1966-477F-840C-956D45ED62DF}"/>
              </a:ext>
            </a:extLst>
          </p:cNvPr>
          <p:cNvSpPr>
            <a:spLocks noGrp="1"/>
          </p:cNvSpPr>
          <p:nvPr>
            <p:ph sz="quarter" idx="13"/>
          </p:nvPr>
        </p:nvSpPr>
        <p:spPr>
          <a:xfrm>
            <a:off x="4263448" y="1030148"/>
            <a:ext cx="7578928" cy="5446853"/>
          </a:xfrm>
        </p:spPr>
        <p:txBody>
          <a:bodyPr/>
          <a:lstStyle/>
          <a:p>
            <a:r>
              <a:rPr lang="en-US"/>
              <a:t>Focused on </a:t>
            </a:r>
            <a:r>
              <a:rPr lang="en-US" i="1"/>
              <a:t>heap</a:t>
            </a:r>
            <a:r>
              <a:rPr lang="en-US"/>
              <a:t> temporal safety</a:t>
            </a:r>
          </a:p>
          <a:p>
            <a:pPr lvl="1"/>
            <a:r>
              <a:rPr lang="en-US"/>
              <a:t>More complex lifetimes than stack objects, resists static approaches</a:t>
            </a:r>
          </a:p>
          <a:p>
            <a:r>
              <a:rPr lang="en-US"/>
              <a:t>Heap pointers end up in </a:t>
            </a:r>
            <a:r>
              <a:rPr lang="en-US" err="1"/>
              <a:t>globals</a:t>
            </a:r>
            <a:r>
              <a:rPr lang="en-US"/>
              <a:t>, stacks, registers, kernel heap, …</a:t>
            </a:r>
          </a:p>
          <a:p>
            <a:endParaRPr lang="en-US"/>
          </a:p>
          <a:p>
            <a:r>
              <a:rPr lang="en-US"/>
              <a:t>Risk: </a:t>
            </a:r>
            <a:r>
              <a:rPr lang="en-GB" sz="2000">
                <a:solidFill>
                  <a:srgbClr val="953635"/>
                </a:solidFill>
              </a:rPr>
              <a:t>retain references to </a:t>
            </a:r>
            <a:r>
              <a:rPr lang="en-GB" sz="2000">
                <a:solidFill>
                  <a:srgbClr val="953635"/>
                </a:solidFill>
                <a:latin typeface="Consolas" panose="020B0609020204030204" pitchFamily="49" charset="0"/>
                <a:cs typeface="Consolas" panose="020B0609020204030204" pitchFamily="49" charset="0"/>
              </a:rPr>
              <a:t>free()</a:t>
            </a:r>
            <a:r>
              <a:rPr lang="en-GB" sz="2000">
                <a:solidFill>
                  <a:srgbClr val="953635"/>
                </a:solidFill>
              </a:rPr>
              <a:t> object</a:t>
            </a:r>
            <a:r>
              <a:rPr lang="en-GB"/>
              <a:t>,</a:t>
            </a:r>
            <a:r>
              <a:rPr lang="en-GB" sz="2000">
                <a:solidFill>
                  <a:srgbClr val="FF0100"/>
                </a:solidFill>
              </a:rPr>
              <a:t> overlap new allocation</a:t>
            </a:r>
            <a:endParaRPr lang="en-GB">
              <a:solidFill>
                <a:srgbClr val="953635"/>
              </a:solidFill>
            </a:endParaRPr>
          </a:p>
          <a:p>
            <a:endParaRPr lang="en-US"/>
          </a:p>
          <a:p>
            <a:r>
              <a:rPr lang="en-US"/>
              <a:t>Eliminate “use-after-reallocation” by </a:t>
            </a:r>
            <a:r>
              <a:rPr lang="en-US" i="1"/>
              <a:t>revoking</a:t>
            </a:r>
            <a:r>
              <a:rPr lang="en-US"/>
              <a:t> dead references</a:t>
            </a:r>
            <a:endParaRPr lang="en-US" i="1"/>
          </a:p>
          <a:p>
            <a:pPr lvl="1"/>
            <a:r>
              <a:rPr lang="en-US"/>
              <a:t>UAF still possible, but accesses old object</a:t>
            </a:r>
          </a:p>
          <a:p>
            <a:pPr marL="0" indent="0">
              <a:buNone/>
            </a:pPr>
            <a:endParaRPr lang="en-US"/>
          </a:p>
          <a:p>
            <a:r>
              <a:rPr lang="en-US"/>
              <a:t>Hold address space in </a:t>
            </a:r>
            <a:r>
              <a:rPr lang="en-US" i="1"/>
              <a:t>quarantine</a:t>
            </a:r>
            <a:r>
              <a:rPr lang="en-US"/>
              <a:t> to amortize sweep cost</a:t>
            </a:r>
          </a:p>
          <a:p>
            <a:pPr lvl="1"/>
            <a:r>
              <a:rPr lang="en-US"/>
              <a:t>Quarantine state held </a:t>
            </a:r>
            <a:r>
              <a:rPr lang="en-US" i="1"/>
              <a:t>out of band</a:t>
            </a:r>
            <a:endParaRPr lang="en-US"/>
          </a:p>
          <a:p>
            <a:endParaRPr lang="en-US"/>
          </a:p>
          <a:p>
            <a:r>
              <a:rPr lang="en-US"/>
              <a:t>“Dual” of garbage collection: (lazily) enforce </a:t>
            </a:r>
            <a:r>
              <a:rPr lang="en-US">
                <a:latin typeface="Consolas" panose="020B0609020204030204" pitchFamily="49" charset="0"/>
              </a:rPr>
              <a:t>free()</a:t>
            </a:r>
          </a:p>
          <a:p>
            <a:endParaRPr lang="en-US" i="1"/>
          </a:p>
        </p:txBody>
      </p:sp>
      <p:sp>
        <p:nvSpPr>
          <p:cNvPr id="4" name="Title 3">
            <a:extLst>
              <a:ext uri="{FF2B5EF4-FFF2-40B4-BE49-F238E27FC236}">
                <a16:creationId xmlns:a16="http://schemas.microsoft.com/office/drawing/2014/main" id="{690C32F6-DBAF-439A-9E1A-306D2AC41A2C}"/>
              </a:ext>
            </a:extLst>
          </p:cNvPr>
          <p:cNvSpPr>
            <a:spLocks noGrp="1"/>
          </p:cNvSpPr>
          <p:nvPr>
            <p:ph type="ctrTitle"/>
          </p:nvPr>
        </p:nvSpPr>
        <p:spPr/>
        <p:txBody>
          <a:bodyPr>
            <a:normAutofit fontScale="90000"/>
          </a:bodyPr>
          <a:lstStyle/>
          <a:p>
            <a:r>
              <a:rPr lang="en-US">
                <a:latin typeface="+mn-lt"/>
              </a:rPr>
              <a:t>Cornucopia: Heap Temporal Safety Atop CHERI</a:t>
            </a:r>
            <a:br>
              <a:rPr lang="en-US">
                <a:latin typeface="+mn-lt"/>
              </a:rPr>
            </a:br>
            <a:r>
              <a:rPr lang="en-US">
                <a:latin typeface="+mn-lt"/>
              </a:rPr>
              <a:t>Address Space Quarantine, Revocation</a:t>
            </a:r>
            <a:endParaRPr lang="en-US"/>
          </a:p>
        </p:txBody>
      </p:sp>
      <p:sp>
        <p:nvSpPr>
          <p:cNvPr id="5" name="Rectangle 4">
            <a:extLst>
              <a:ext uri="{FF2B5EF4-FFF2-40B4-BE49-F238E27FC236}">
                <a16:creationId xmlns:a16="http://schemas.microsoft.com/office/drawing/2014/main" id="{BF2ACD48-45FE-4228-8F4B-DED007099D41}"/>
              </a:ext>
            </a:extLst>
          </p:cNvPr>
          <p:cNvSpPr/>
          <p:nvPr/>
        </p:nvSpPr>
        <p:spPr>
          <a:xfrm>
            <a:off x="558800" y="1290507"/>
            <a:ext cx="1364974" cy="48304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5">
            <a:extLst>
              <a:ext uri="{FF2B5EF4-FFF2-40B4-BE49-F238E27FC236}">
                <a16:creationId xmlns:a16="http://schemas.microsoft.com/office/drawing/2014/main" id="{FF2E0DE7-444E-4549-8E98-F52FCDE9053E}"/>
              </a:ext>
            </a:extLst>
          </p:cNvPr>
          <p:cNvSpPr/>
          <p:nvPr/>
        </p:nvSpPr>
        <p:spPr>
          <a:xfrm>
            <a:off x="558801" y="6260072"/>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FED8CEEE-4694-4438-9D21-AB32006D5529}"/>
              </a:ext>
            </a:extLst>
          </p:cNvPr>
          <p:cNvSpPr/>
          <p:nvPr/>
        </p:nvSpPr>
        <p:spPr>
          <a:xfrm>
            <a:off x="1340678" y="6260072"/>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a:extLst>
              <a:ext uri="{FF2B5EF4-FFF2-40B4-BE49-F238E27FC236}">
                <a16:creationId xmlns:a16="http://schemas.microsoft.com/office/drawing/2014/main" id="{3E3C6999-A85D-4761-A206-0C7378508D89}"/>
              </a:ext>
            </a:extLst>
          </p:cNvPr>
          <p:cNvSpPr/>
          <p:nvPr/>
        </p:nvSpPr>
        <p:spPr>
          <a:xfrm>
            <a:off x="558800" y="1290507"/>
            <a:ext cx="1364974" cy="70899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Kernel</a:t>
            </a:r>
          </a:p>
        </p:txBody>
      </p:sp>
      <p:sp>
        <p:nvSpPr>
          <p:cNvPr id="9" name="Rectangle 8">
            <a:extLst>
              <a:ext uri="{FF2B5EF4-FFF2-40B4-BE49-F238E27FC236}">
                <a16:creationId xmlns:a16="http://schemas.microsoft.com/office/drawing/2014/main" id="{745D3C9E-8FCB-468A-9EBB-FD776B04A894}"/>
              </a:ext>
            </a:extLst>
          </p:cNvPr>
          <p:cNvSpPr/>
          <p:nvPr/>
        </p:nvSpPr>
        <p:spPr>
          <a:xfrm>
            <a:off x="558800" y="2443445"/>
            <a:ext cx="1364974" cy="4306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Stack</a:t>
            </a:r>
          </a:p>
        </p:txBody>
      </p:sp>
      <p:sp>
        <p:nvSpPr>
          <p:cNvPr id="10" name="Rectangle 9">
            <a:extLst>
              <a:ext uri="{FF2B5EF4-FFF2-40B4-BE49-F238E27FC236}">
                <a16:creationId xmlns:a16="http://schemas.microsoft.com/office/drawing/2014/main" id="{AE31360F-2848-47B9-AB0C-630B33BF7098}"/>
              </a:ext>
            </a:extLst>
          </p:cNvPr>
          <p:cNvSpPr/>
          <p:nvPr/>
        </p:nvSpPr>
        <p:spPr>
          <a:xfrm>
            <a:off x="558800" y="5771038"/>
            <a:ext cx="1364974" cy="21203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solidFill>
                  <a:schemeClr val="tx1"/>
                </a:solidFill>
              </a:rPr>
              <a:t>Globals</a:t>
            </a:r>
            <a:endParaRPr lang="en-GB" sz="1600">
              <a:solidFill>
                <a:schemeClr val="tx1"/>
              </a:solidFill>
            </a:endParaRPr>
          </a:p>
        </p:txBody>
      </p:sp>
      <p:sp>
        <p:nvSpPr>
          <p:cNvPr id="11" name="Rectangle 10">
            <a:extLst>
              <a:ext uri="{FF2B5EF4-FFF2-40B4-BE49-F238E27FC236}">
                <a16:creationId xmlns:a16="http://schemas.microsoft.com/office/drawing/2014/main" id="{91273678-7DCA-40C3-9882-88551585C487}"/>
              </a:ext>
            </a:extLst>
          </p:cNvPr>
          <p:cNvSpPr/>
          <p:nvPr/>
        </p:nvSpPr>
        <p:spPr>
          <a:xfrm>
            <a:off x="558800" y="3625337"/>
            <a:ext cx="1364974" cy="193495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a:solidFill>
                  <a:schemeClr val="tx1"/>
                </a:solidFill>
              </a:rPr>
              <a:t>Heap</a:t>
            </a:r>
          </a:p>
        </p:txBody>
      </p:sp>
      <p:sp>
        <p:nvSpPr>
          <p:cNvPr id="12" name="Rectangle 11">
            <a:extLst>
              <a:ext uri="{FF2B5EF4-FFF2-40B4-BE49-F238E27FC236}">
                <a16:creationId xmlns:a16="http://schemas.microsoft.com/office/drawing/2014/main" id="{A9970643-AE9C-462E-8DED-797F92527F73}"/>
              </a:ext>
            </a:extLst>
          </p:cNvPr>
          <p:cNvSpPr/>
          <p:nvPr/>
        </p:nvSpPr>
        <p:spPr>
          <a:xfrm>
            <a:off x="764210" y="4325253"/>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DA61F45E-50EA-4213-8BDA-769B1D7B825D}"/>
              </a:ext>
            </a:extLst>
          </p:cNvPr>
          <p:cNvSpPr/>
          <p:nvPr/>
        </p:nvSpPr>
        <p:spPr>
          <a:xfrm>
            <a:off x="1597671" y="4810806"/>
            <a:ext cx="169425"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5EE1B5D0-4604-4260-B03F-38C8074CD9E9}"/>
              </a:ext>
            </a:extLst>
          </p:cNvPr>
          <p:cNvSpPr/>
          <p:nvPr/>
        </p:nvSpPr>
        <p:spPr>
          <a:xfrm>
            <a:off x="1254539" y="3927689"/>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 name="Straight Arrow Connector 15">
            <a:extLst>
              <a:ext uri="{FF2B5EF4-FFF2-40B4-BE49-F238E27FC236}">
                <a16:creationId xmlns:a16="http://schemas.microsoft.com/office/drawing/2014/main" id="{4584F93B-1E73-470D-BD1F-5BD31FF0AAB4}"/>
              </a:ext>
            </a:extLst>
          </p:cNvPr>
          <p:cNvCxnSpPr>
            <a:endCxn id="12" idx="2"/>
          </p:cNvCxnSpPr>
          <p:nvPr/>
        </p:nvCxnSpPr>
        <p:spPr bwMode="auto">
          <a:xfrm flipV="1">
            <a:off x="850349" y="4490905"/>
            <a:ext cx="0" cy="1380892"/>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27A200B6-8F36-4559-9F75-C7BC2507054F}"/>
              </a:ext>
            </a:extLst>
          </p:cNvPr>
          <p:cNvCxnSpPr>
            <a:endCxn id="14" idx="0"/>
          </p:cNvCxnSpPr>
          <p:nvPr/>
        </p:nvCxnSpPr>
        <p:spPr bwMode="auto">
          <a:xfrm>
            <a:off x="1340678" y="2788003"/>
            <a:ext cx="0" cy="1139687"/>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453199C2-FD09-4C3A-83F1-81F0637F7AD8}"/>
              </a:ext>
            </a:extLst>
          </p:cNvPr>
          <p:cNvCxnSpPr>
            <a:stCxn id="12" idx="0"/>
            <a:endCxn id="14" idx="1"/>
          </p:cNvCxnSpPr>
          <p:nvPr/>
        </p:nvCxnSpPr>
        <p:spPr bwMode="auto">
          <a:xfrm flipV="1">
            <a:off x="850349" y="4010515"/>
            <a:ext cx="404190" cy="314738"/>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9" name="Straight Arrow Connector 18">
            <a:extLst>
              <a:ext uri="{FF2B5EF4-FFF2-40B4-BE49-F238E27FC236}">
                <a16:creationId xmlns:a16="http://schemas.microsoft.com/office/drawing/2014/main" id="{924761F2-E738-4913-AE0D-752B12F04613}"/>
              </a:ext>
            </a:extLst>
          </p:cNvPr>
          <p:cNvCxnSpPr>
            <a:stCxn id="12" idx="3"/>
            <a:endCxn id="13" idx="1"/>
          </p:cNvCxnSpPr>
          <p:nvPr/>
        </p:nvCxnSpPr>
        <p:spPr bwMode="auto">
          <a:xfrm>
            <a:off x="936488" y="4408080"/>
            <a:ext cx="661182" cy="485553"/>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20" name="Straight Arrow Connector 19">
            <a:extLst>
              <a:ext uri="{FF2B5EF4-FFF2-40B4-BE49-F238E27FC236}">
                <a16:creationId xmlns:a16="http://schemas.microsoft.com/office/drawing/2014/main" id="{7B6F2C4B-132A-4913-A325-7502B7CCA013}"/>
              </a:ext>
            </a:extLst>
          </p:cNvPr>
          <p:cNvCxnSpPr>
            <a:endCxn id="13" idx="2"/>
          </p:cNvCxnSpPr>
          <p:nvPr/>
        </p:nvCxnSpPr>
        <p:spPr bwMode="auto">
          <a:xfrm flipH="1" flipV="1">
            <a:off x="1682384" y="4976458"/>
            <a:ext cx="16913" cy="135484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21" name="Rectangle 20">
            <a:extLst>
              <a:ext uri="{FF2B5EF4-FFF2-40B4-BE49-F238E27FC236}">
                <a16:creationId xmlns:a16="http://schemas.microsoft.com/office/drawing/2014/main" id="{B3057BB8-C41D-45BF-8BC9-904531F64DC5}"/>
              </a:ext>
            </a:extLst>
          </p:cNvPr>
          <p:cNvSpPr/>
          <p:nvPr/>
        </p:nvSpPr>
        <p:spPr>
          <a:xfrm>
            <a:off x="648253" y="3784004"/>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 name="Straight Arrow Connector 21">
            <a:extLst>
              <a:ext uri="{FF2B5EF4-FFF2-40B4-BE49-F238E27FC236}">
                <a16:creationId xmlns:a16="http://schemas.microsoft.com/office/drawing/2014/main" id="{DF616509-2C6B-467E-9413-D21ED2380566}"/>
              </a:ext>
            </a:extLst>
          </p:cNvPr>
          <p:cNvCxnSpPr>
            <a:endCxn id="21" idx="0"/>
          </p:cNvCxnSpPr>
          <p:nvPr/>
        </p:nvCxnSpPr>
        <p:spPr bwMode="auto">
          <a:xfrm>
            <a:off x="734392" y="1787670"/>
            <a:ext cx="0" cy="199633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23" name="Rectangle 22">
            <a:extLst>
              <a:ext uri="{FF2B5EF4-FFF2-40B4-BE49-F238E27FC236}">
                <a16:creationId xmlns:a16="http://schemas.microsoft.com/office/drawing/2014/main" id="{ADDF43A8-3B8C-4973-B173-087C65E4F2E7}"/>
              </a:ext>
            </a:extLst>
          </p:cNvPr>
          <p:cNvSpPr/>
          <p:nvPr/>
        </p:nvSpPr>
        <p:spPr>
          <a:xfrm>
            <a:off x="1251968" y="3927689"/>
            <a:ext cx="172278" cy="16565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 name="Straight Arrow Connector 23">
            <a:extLst>
              <a:ext uri="{FF2B5EF4-FFF2-40B4-BE49-F238E27FC236}">
                <a16:creationId xmlns:a16="http://schemas.microsoft.com/office/drawing/2014/main" id="{B18CE2B6-D44B-49FE-B9FB-796571A1C8C7}"/>
              </a:ext>
            </a:extLst>
          </p:cNvPr>
          <p:cNvCxnSpPr/>
          <p:nvPr/>
        </p:nvCxnSpPr>
        <p:spPr bwMode="auto">
          <a:xfrm>
            <a:off x="1340678" y="2787864"/>
            <a:ext cx="0" cy="1139687"/>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cxnSp>
        <p:nvCxnSpPr>
          <p:cNvPr id="25" name="Straight Arrow Connector 24">
            <a:extLst>
              <a:ext uri="{FF2B5EF4-FFF2-40B4-BE49-F238E27FC236}">
                <a16:creationId xmlns:a16="http://schemas.microsoft.com/office/drawing/2014/main" id="{A0340937-33B0-48FA-A040-A8562EBF64F7}"/>
              </a:ext>
            </a:extLst>
          </p:cNvPr>
          <p:cNvCxnSpPr/>
          <p:nvPr/>
        </p:nvCxnSpPr>
        <p:spPr bwMode="auto">
          <a:xfrm flipV="1">
            <a:off x="849064" y="4010515"/>
            <a:ext cx="404190" cy="314738"/>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FC803603-1C91-4B52-858B-E55517CA3914}"/>
              </a:ext>
            </a:extLst>
          </p:cNvPr>
          <p:cNvCxnSpPr>
            <a:cxnSpLocks/>
            <a:endCxn id="27" idx="0"/>
          </p:cNvCxnSpPr>
          <p:nvPr/>
        </p:nvCxnSpPr>
        <p:spPr bwMode="auto">
          <a:xfrm>
            <a:off x="1443182" y="2787864"/>
            <a:ext cx="0" cy="1139688"/>
          </a:xfrm>
          <a:prstGeom prst="straightConnector1">
            <a:avLst/>
          </a:prstGeom>
          <a:noFill/>
          <a:ln w="22225">
            <a:solidFill>
              <a:srgbClr val="FF0000"/>
            </a:solidFill>
            <a:round/>
            <a:headEnd/>
            <a:tailEnd type="triangle"/>
          </a:ln>
          <a:extLst>
            <a:ext uri="{909E8E84-426E-40DD-AFC4-6F175D3DCCD1}">
              <a14:hiddenFill xmlns:a14="http://schemas.microsoft.com/office/drawing/2010/main">
                <a:noFill/>
              </a14:hiddenFill>
            </a:ext>
          </a:extLst>
        </p:spPr>
      </p:cxnSp>
      <p:sp>
        <p:nvSpPr>
          <p:cNvPr id="27" name="Rectangle 26">
            <a:extLst>
              <a:ext uri="{FF2B5EF4-FFF2-40B4-BE49-F238E27FC236}">
                <a16:creationId xmlns:a16="http://schemas.microsoft.com/office/drawing/2014/main" id="{7632627A-EC91-4638-B27D-7B12C1FAD3F9}"/>
              </a:ext>
            </a:extLst>
          </p:cNvPr>
          <p:cNvSpPr/>
          <p:nvPr/>
        </p:nvSpPr>
        <p:spPr>
          <a:xfrm>
            <a:off x="1345076" y="3927552"/>
            <a:ext cx="196211" cy="16565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FA2E4D25-BBC1-420D-B66B-6A17F5D558C9}"/>
              </a:ext>
            </a:extLst>
          </p:cNvPr>
          <p:cNvSpPr txBox="1"/>
          <p:nvPr/>
        </p:nvSpPr>
        <p:spPr>
          <a:xfrm>
            <a:off x="558800" y="1008898"/>
            <a:ext cx="1364974" cy="307777"/>
          </a:xfrm>
          <a:prstGeom prst="rect">
            <a:avLst/>
          </a:prstGeom>
          <a:noFill/>
        </p:spPr>
        <p:txBody>
          <a:bodyPr wrap="square" rtlCol="0" anchor="ctr">
            <a:spAutoFit/>
          </a:bodyPr>
          <a:lstStyle/>
          <a:p>
            <a:pPr algn="ctr"/>
            <a:r>
              <a:rPr lang="en-GB" sz="1400">
                <a:latin typeface="Calibri" panose="020F0502020204030204" pitchFamily="34" charset="0"/>
              </a:rPr>
              <a:t>Address Space</a:t>
            </a:r>
          </a:p>
        </p:txBody>
      </p:sp>
      <p:sp>
        <p:nvSpPr>
          <p:cNvPr id="40" name="Multiply 117">
            <a:extLst>
              <a:ext uri="{FF2B5EF4-FFF2-40B4-BE49-F238E27FC236}">
                <a16:creationId xmlns:a16="http://schemas.microsoft.com/office/drawing/2014/main" id="{88EB6204-D070-44ED-A098-926F4C0989A8}"/>
              </a:ext>
            </a:extLst>
          </p:cNvPr>
          <p:cNvSpPr/>
          <p:nvPr/>
        </p:nvSpPr>
        <p:spPr>
          <a:xfrm>
            <a:off x="917426" y="4089745"/>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Multiply 118">
            <a:extLst>
              <a:ext uri="{FF2B5EF4-FFF2-40B4-BE49-F238E27FC236}">
                <a16:creationId xmlns:a16="http://schemas.microsoft.com/office/drawing/2014/main" id="{96D414C9-3216-44B1-B4AF-97DB901FEB65}"/>
              </a:ext>
            </a:extLst>
          </p:cNvPr>
          <p:cNvSpPr/>
          <p:nvPr/>
        </p:nvSpPr>
        <p:spPr>
          <a:xfrm>
            <a:off x="1219318" y="3181714"/>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TextBox 43">
            <a:extLst>
              <a:ext uri="{FF2B5EF4-FFF2-40B4-BE49-F238E27FC236}">
                <a16:creationId xmlns:a16="http://schemas.microsoft.com/office/drawing/2014/main" id="{3FA31724-B329-4A20-802F-628A111A7E54}"/>
              </a:ext>
            </a:extLst>
          </p:cNvPr>
          <p:cNvSpPr txBox="1"/>
          <p:nvPr/>
        </p:nvSpPr>
        <p:spPr>
          <a:xfrm>
            <a:off x="646669" y="6413368"/>
            <a:ext cx="1189236" cy="276999"/>
          </a:xfrm>
          <a:prstGeom prst="rect">
            <a:avLst/>
          </a:prstGeom>
          <a:noFill/>
        </p:spPr>
        <p:txBody>
          <a:bodyPr wrap="none" rtlCol="0" anchor="ctr">
            <a:spAutoFit/>
          </a:bodyPr>
          <a:lstStyle/>
          <a:p>
            <a:pPr algn="ctr"/>
            <a:r>
              <a:rPr lang="en-GB" sz="1200">
                <a:latin typeface="Calibri" panose="020F0502020204030204" pitchFamily="34" charset="0"/>
              </a:rPr>
              <a:t>Thread registers</a:t>
            </a:r>
          </a:p>
        </p:txBody>
      </p:sp>
    </p:spTree>
    <p:extLst>
      <p:ext uri="{BB962C8B-B14F-4D97-AF65-F5344CB8AC3E}">
        <p14:creationId xmlns:p14="http://schemas.microsoft.com/office/powerpoint/2010/main" val="159879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4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animBg="1"/>
      <p:bldP spid="13" grpId="0" uiExpand="1" animBg="1"/>
      <p:bldP spid="14" grpId="0" uiExpand="1" animBg="1"/>
      <p:bldP spid="14" grpId="1" animBg="1"/>
      <p:bldP spid="21" grpId="0" uiExpand="1" animBg="1"/>
      <p:bldP spid="23" grpId="0" uiExpand="1" animBg="1"/>
      <p:bldP spid="27" grpId="0" animBg="1"/>
      <p:bldP spid="27" grpId="1" animBg="1"/>
      <p:bldP spid="40" grpId="0" animBg="1"/>
      <p:bldP spid="40" grpId="1" animBg="1"/>
      <p:bldP spid="41" grpId="0" animBg="1"/>
      <p:bldP spid="41"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4DFBDC-051B-4C6E-BF39-61A8D5ABE528}"/>
              </a:ext>
            </a:extLst>
          </p:cNvPr>
          <p:cNvSpPr>
            <a:spLocks noGrp="1"/>
          </p:cNvSpPr>
          <p:nvPr>
            <p:ph type="ctrTitle"/>
          </p:nvPr>
        </p:nvSpPr>
        <p:spPr/>
        <p:txBody>
          <a:bodyPr>
            <a:normAutofit/>
          </a:bodyPr>
          <a:lstStyle/>
          <a:p>
            <a:r>
              <a:rPr lang="en-US"/>
              <a:t>Sweeping Revocation Implementation</a:t>
            </a:r>
          </a:p>
        </p:txBody>
      </p:sp>
      <p:sp>
        <p:nvSpPr>
          <p:cNvPr id="6" name="Rectangle 5">
            <a:extLst>
              <a:ext uri="{FF2B5EF4-FFF2-40B4-BE49-F238E27FC236}">
                <a16:creationId xmlns:a16="http://schemas.microsoft.com/office/drawing/2014/main" id="{54477FE1-803F-4AE9-A316-D7C07E319254}"/>
              </a:ext>
            </a:extLst>
          </p:cNvPr>
          <p:cNvSpPr/>
          <p:nvPr/>
        </p:nvSpPr>
        <p:spPr>
          <a:xfrm>
            <a:off x="8541258" y="2561252"/>
            <a:ext cx="691487" cy="1822653"/>
          </a:xfrm>
          <a:prstGeom prst="rect">
            <a:avLst/>
          </a:prstGeom>
          <a:solidFill>
            <a:schemeClr val="accent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9C5B328-08C1-48D3-831B-015C75C12A63}"/>
              </a:ext>
            </a:extLst>
          </p:cNvPr>
          <p:cNvSpPr txBox="1"/>
          <p:nvPr/>
        </p:nvSpPr>
        <p:spPr>
          <a:xfrm>
            <a:off x="7656020" y="2135371"/>
            <a:ext cx="2461962"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“Is this quarantined?” bitmap</a:t>
            </a:r>
          </a:p>
        </p:txBody>
      </p:sp>
      <p:sp>
        <p:nvSpPr>
          <p:cNvPr id="47" name="Right Brace 46">
            <a:extLst>
              <a:ext uri="{FF2B5EF4-FFF2-40B4-BE49-F238E27FC236}">
                <a16:creationId xmlns:a16="http://schemas.microsoft.com/office/drawing/2014/main" id="{BC1F7B68-9145-438F-8046-62B9413AFCFA}"/>
              </a:ext>
            </a:extLst>
          </p:cNvPr>
          <p:cNvSpPr/>
          <p:nvPr/>
        </p:nvSpPr>
        <p:spPr>
          <a:xfrm rot="5400000">
            <a:off x="2931110" y="2381870"/>
            <a:ext cx="152400" cy="57691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B1F9197A-004A-4C19-832B-69037F757882}"/>
              </a:ext>
            </a:extLst>
          </p:cNvPr>
          <p:cNvSpPr txBox="1"/>
          <p:nvPr/>
        </p:nvSpPr>
        <p:spPr>
          <a:xfrm>
            <a:off x="2718854" y="2691556"/>
            <a:ext cx="20517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Cache lines w/o tags: skip</a:t>
            </a:r>
          </a:p>
        </p:txBody>
      </p:sp>
      <p:cxnSp>
        <p:nvCxnSpPr>
          <p:cNvPr id="58" name="Connector: Elbow 57">
            <a:extLst>
              <a:ext uri="{FF2B5EF4-FFF2-40B4-BE49-F238E27FC236}">
                <a16:creationId xmlns:a16="http://schemas.microsoft.com/office/drawing/2014/main" id="{E633217D-5BB6-4598-B94E-50ED7920FE43}"/>
              </a:ext>
            </a:extLst>
          </p:cNvPr>
          <p:cNvCxnSpPr>
            <a:cxnSpLocks/>
            <a:stCxn id="94" idx="2"/>
            <a:endCxn id="51" idx="1"/>
          </p:cNvCxnSpPr>
          <p:nvPr/>
        </p:nvCxnSpPr>
        <p:spPr>
          <a:xfrm rot="16200000" flipH="1">
            <a:off x="2517145" y="1393099"/>
            <a:ext cx="833314" cy="31671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C3C08E4D-2B08-4E8F-B41B-3FDB7AFCB5CB}"/>
              </a:ext>
            </a:extLst>
          </p:cNvPr>
          <p:cNvCxnSpPr>
            <a:cxnSpLocks/>
            <a:stCxn id="51" idx="3"/>
          </p:cNvCxnSpPr>
          <p:nvPr/>
        </p:nvCxnSpPr>
        <p:spPr>
          <a:xfrm flipV="1">
            <a:off x="6653783" y="2846317"/>
            <a:ext cx="2302709" cy="54700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2062785-189E-4E50-BE26-2C6CB28ACA70}"/>
              </a:ext>
            </a:extLst>
          </p:cNvPr>
          <p:cNvSpPr txBox="1"/>
          <p:nvPr/>
        </p:nvSpPr>
        <p:spPr>
          <a:xfrm>
            <a:off x="4517364" y="3239429"/>
            <a:ext cx="21364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Load cap, get</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 base address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952D747F-7598-448D-87C3-636EE5935BDF}"/>
              </a:ext>
            </a:extLst>
          </p:cNvPr>
          <p:cNvSpPr txBox="1"/>
          <p:nvPr/>
        </p:nvSpPr>
        <p:spPr>
          <a:xfrm>
            <a:off x="7387879" y="3048121"/>
            <a:ext cx="18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DAA5483B-129A-413B-B324-70D2BBBB3046}"/>
              </a:ext>
            </a:extLst>
          </p:cNvPr>
          <p:cNvSpPr txBox="1"/>
          <p:nvPr/>
        </p:nvSpPr>
        <p:spPr>
          <a:xfrm>
            <a:off x="4346383" y="3747784"/>
            <a:ext cx="25192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Load bitmap bit, CAS NULL if set</a:t>
            </a:r>
          </a:p>
        </p:txBody>
      </p:sp>
      <p:cxnSp>
        <p:nvCxnSpPr>
          <p:cNvPr id="63" name="Connector: Elbow 62">
            <a:extLst>
              <a:ext uri="{FF2B5EF4-FFF2-40B4-BE49-F238E27FC236}">
                <a16:creationId xmlns:a16="http://schemas.microsoft.com/office/drawing/2014/main" id="{415F6C82-5E99-47C6-90CB-354D76E00EE2}"/>
              </a:ext>
            </a:extLst>
          </p:cNvPr>
          <p:cNvCxnSpPr>
            <a:cxnSpLocks/>
            <a:endCxn id="60" idx="3"/>
          </p:cNvCxnSpPr>
          <p:nvPr/>
        </p:nvCxnSpPr>
        <p:spPr>
          <a:xfrm rot="10800000" flipV="1">
            <a:off x="6865662" y="2846317"/>
            <a:ext cx="2090830" cy="1055355"/>
          </a:xfrm>
          <a:prstGeom prst="bentConnector3">
            <a:avLst>
              <a:gd name="adj1" fmla="val 129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C82A8B81-3126-4A8C-9770-EC078234BBD1}"/>
              </a:ext>
            </a:extLst>
          </p:cNvPr>
          <p:cNvCxnSpPr>
            <a:cxnSpLocks/>
            <a:endCxn id="94" idx="2"/>
          </p:cNvCxnSpPr>
          <p:nvPr/>
        </p:nvCxnSpPr>
        <p:spPr>
          <a:xfrm rot="10800000">
            <a:off x="1350241" y="2560004"/>
            <a:ext cx="2989292" cy="1341668"/>
          </a:xfrm>
          <a:prstGeom prst="bentConnector2">
            <a:avLst/>
          </a:prstGeom>
          <a:ln w="9525"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4" name="Rectangle 53">
            <a:extLst>
              <a:ext uri="{FF2B5EF4-FFF2-40B4-BE49-F238E27FC236}">
                <a16:creationId xmlns:a16="http://schemas.microsoft.com/office/drawing/2014/main" id="{155111F2-3887-4291-9573-EC26C184D88B}"/>
              </a:ext>
            </a:extLst>
          </p:cNvPr>
          <p:cNvSpPr/>
          <p:nvPr/>
        </p:nvSpPr>
        <p:spPr>
          <a:xfrm>
            <a:off x="1032707" y="2317867"/>
            <a:ext cx="69851" cy="24213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AB8E5EA1-1F74-4E6F-95CC-AF5682451202}"/>
              </a:ext>
            </a:extLst>
          </p:cNvPr>
          <p:cNvSpPr/>
          <p:nvPr/>
        </p:nvSpPr>
        <p:spPr>
          <a:xfrm>
            <a:off x="1032707" y="2256725"/>
            <a:ext cx="69851" cy="6656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D43E9227-411C-4CE3-8E53-4681DE43EB15}"/>
              </a:ext>
            </a:extLst>
          </p:cNvPr>
          <p:cNvSpPr/>
          <p:nvPr/>
        </p:nvSpPr>
        <p:spPr>
          <a:xfrm>
            <a:off x="1102558" y="2317867"/>
            <a:ext cx="69851" cy="242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1390B7D7-0543-493E-B634-D7A6D05DBECC}"/>
              </a:ext>
            </a:extLst>
          </p:cNvPr>
          <p:cNvSpPr/>
          <p:nvPr/>
        </p:nvSpPr>
        <p:spPr>
          <a:xfrm>
            <a:off x="1102558" y="2256725"/>
            <a:ext cx="69851" cy="665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C0AE5452-0578-46EA-BC9D-5D36B3A0D187}"/>
              </a:ext>
            </a:extLst>
          </p:cNvPr>
          <p:cNvSpPr/>
          <p:nvPr/>
        </p:nvSpPr>
        <p:spPr>
          <a:xfrm>
            <a:off x="1172409" y="2317867"/>
            <a:ext cx="69851" cy="24213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388F9C20-3B83-4FED-BD96-8BE1C527C991}"/>
              </a:ext>
            </a:extLst>
          </p:cNvPr>
          <p:cNvSpPr/>
          <p:nvPr/>
        </p:nvSpPr>
        <p:spPr>
          <a:xfrm>
            <a:off x="1172409" y="2256725"/>
            <a:ext cx="69851" cy="6656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E850347A-8872-4BB9-9C54-3FEA5A13BC7F}"/>
              </a:ext>
            </a:extLst>
          </p:cNvPr>
          <p:cNvSpPr/>
          <p:nvPr/>
        </p:nvSpPr>
        <p:spPr>
          <a:xfrm>
            <a:off x="1242260" y="2317867"/>
            <a:ext cx="69851" cy="242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E4D4AD43-B8C2-4A5A-9474-478518BC3774}"/>
              </a:ext>
            </a:extLst>
          </p:cNvPr>
          <p:cNvSpPr/>
          <p:nvPr/>
        </p:nvSpPr>
        <p:spPr>
          <a:xfrm>
            <a:off x="1242260" y="2256725"/>
            <a:ext cx="69851" cy="665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1CEB42C9-02DD-44AC-A6B0-19085E45383A}"/>
              </a:ext>
            </a:extLst>
          </p:cNvPr>
          <p:cNvSpPr/>
          <p:nvPr/>
        </p:nvSpPr>
        <p:spPr>
          <a:xfrm>
            <a:off x="1381961" y="2316374"/>
            <a:ext cx="69851" cy="24363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537D1440-1F40-476F-AD0D-B47AD0FD72BF}"/>
              </a:ext>
            </a:extLst>
          </p:cNvPr>
          <p:cNvSpPr/>
          <p:nvPr/>
        </p:nvSpPr>
        <p:spPr>
          <a:xfrm>
            <a:off x="1381962" y="2256724"/>
            <a:ext cx="69851" cy="6656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7277DABD-47E9-4BC9-8321-E98BB1D092B0}"/>
              </a:ext>
            </a:extLst>
          </p:cNvPr>
          <p:cNvSpPr/>
          <p:nvPr/>
        </p:nvSpPr>
        <p:spPr>
          <a:xfrm>
            <a:off x="1451813" y="2317866"/>
            <a:ext cx="69851" cy="24213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81200E2A-BD9D-4174-B3E3-CD0B6E190A9C}"/>
              </a:ext>
            </a:extLst>
          </p:cNvPr>
          <p:cNvSpPr/>
          <p:nvPr/>
        </p:nvSpPr>
        <p:spPr>
          <a:xfrm>
            <a:off x="1451813" y="2256724"/>
            <a:ext cx="69851" cy="6656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ACCE0E35-F44F-47E1-9A85-F2634C120CE2}"/>
              </a:ext>
            </a:extLst>
          </p:cNvPr>
          <p:cNvSpPr/>
          <p:nvPr/>
        </p:nvSpPr>
        <p:spPr>
          <a:xfrm>
            <a:off x="1521664" y="2317866"/>
            <a:ext cx="69851" cy="242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550FB1AC-1E80-4F32-A6AE-FC15A547FC95}"/>
              </a:ext>
            </a:extLst>
          </p:cNvPr>
          <p:cNvSpPr/>
          <p:nvPr/>
        </p:nvSpPr>
        <p:spPr>
          <a:xfrm>
            <a:off x="1521664" y="2256724"/>
            <a:ext cx="69851" cy="665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FAE85AFC-9671-4942-923A-FDCE2E8142BF}"/>
              </a:ext>
            </a:extLst>
          </p:cNvPr>
          <p:cNvSpPr/>
          <p:nvPr/>
        </p:nvSpPr>
        <p:spPr>
          <a:xfrm>
            <a:off x="2730132" y="2321800"/>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B63D5F67-D2C6-478F-ADA3-175D7DDB717C}"/>
              </a:ext>
            </a:extLst>
          </p:cNvPr>
          <p:cNvSpPr/>
          <p:nvPr/>
        </p:nvSpPr>
        <p:spPr>
          <a:xfrm>
            <a:off x="2730132" y="2256724"/>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C19AF678-7FD1-48F3-9146-AD6F4D601CAE}"/>
              </a:ext>
            </a:extLst>
          </p:cNvPr>
          <p:cNvSpPr/>
          <p:nvPr/>
        </p:nvSpPr>
        <p:spPr>
          <a:xfrm>
            <a:off x="2799983" y="2321800"/>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76F85AEE-A285-4425-976E-E5C896E4EB9D}"/>
              </a:ext>
            </a:extLst>
          </p:cNvPr>
          <p:cNvSpPr/>
          <p:nvPr/>
        </p:nvSpPr>
        <p:spPr>
          <a:xfrm>
            <a:off x="2799983" y="2256724"/>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27104A51-FA8A-457A-AFC7-673380583853}"/>
              </a:ext>
            </a:extLst>
          </p:cNvPr>
          <p:cNvSpPr/>
          <p:nvPr/>
        </p:nvSpPr>
        <p:spPr>
          <a:xfrm>
            <a:off x="2869834" y="2321800"/>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D94456E5-329F-4E3C-A376-EECEB50C6A9B}"/>
              </a:ext>
            </a:extLst>
          </p:cNvPr>
          <p:cNvSpPr/>
          <p:nvPr/>
        </p:nvSpPr>
        <p:spPr>
          <a:xfrm>
            <a:off x="2869834" y="2256724"/>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A77C4FB-CBD7-4516-903B-6336EBB657CA}"/>
              </a:ext>
            </a:extLst>
          </p:cNvPr>
          <p:cNvSpPr/>
          <p:nvPr/>
        </p:nvSpPr>
        <p:spPr>
          <a:xfrm>
            <a:off x="2939685" y="2321800"/>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0336A6C-158B-4C88-B7BB-6BAA9E10CE9D}"/>
              </a:ext>
            </a:extLst>
          </p:cNvPr>
          <p:cNvSpPr/>
          <p:nvPr/>
        </p:nvSpPr>
        <p:spPr>
          <a:xfrm>
            <a:off x="2939685" y="2256724"/>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DB0E571A-9312-4BDE-B2EE-1FDD976F014F}"/>
              </a:ext>
            </a:extLst>
          </p:cNvPr>
          <p:cNvSpPr/>
          <p:nvPr/>
        </p:nvSpPr>
        <p:spPr>
          <a:xfrm>
            <a:off x="3009536" y="2321799"/>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9A121B5-5837-4D1A-9B5D-FCDE17C1EDCE}"/>
              </a:ext>
            </a:extLst>
          </p:cNvPr>
          <p:cNvSpPr/>
          <p:nvPr/>
        </p:nvSpPr>
        <p:spPr>
          <a:xfrm>
            <a:off x="3009536" y="2256723"/>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7B71EF25-301C-4B88-A974-A7E08FB457BB}"/>
              </a:ext>
            </a:extLst>
          </p:cNvPr>
          <p:cNvSpPr/>
          <p:nvPr/>
        </p:nvSpPr>
        <p:spPr>
          <a:xfrm>
            <a:off x="3079387" y="2321799"/>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69A0C2E1-A157-4057-BF66-4D26113F1B45}"/>
              </a:ext>
            </a:extLst>
          </p:cNvPr>
          <p:cNvSpPr/>
          <p:nvPr/>
        </p:nvSpPr>
        <p:spPr>
          <a:xfrm>
            <a:off x="3079387" y="2256723"/>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7402CDA8-284C-436D-9756-6328A4BA9900}"/>
              </a:ext>
            </a:extLst>
          </p:cNvPr>
          <p:cNvSpPr/>
          <p:nvPr/>
        </p:nvSpPr>
        <p:spPr>
          <a:xfrm>
            <a:off x="3149238" y="2321799"/>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C80941E6-C7BB-4A48-ABF8-019DF571FC85}"/>
              </a:ext>
            </a:extLst>
          </p:cNvPr>
          <p:cNvSpPr/>
          <p:nvPr/>
        </p:nvSpPr>
        <p:spPr>
          <a:xfrm>
            <a:off x="3149238" y="2256723"/>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656D5970-F6ED-4D84-AD5C-6BD330836C89}"/>
              </a:ext>
            </a:extLst>
          </p:cNvPr>
          <p:cNvSpPr/>
          <p:nvPr/>
        </p:nvSpPr>
        <p:spPr>
          <a:xfrm>
            <a:off x="3219089" y="2321799"/>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5F7A90BC-AC5A-4B66-8016-F53DB3252E32}"/>
              </a:ext>
            </a:extLst>
          </p:cNvPr>
          <p:cNvSpPr/>
          <p:nvPr/>
        </p:nvSpPr>
        <p:spPr>
          <a:xfrm>
            <a:off x="3219089" y="2256723"/>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BB9FE3DD-ADBD-4F0F-A0E4-096994727220}"/>
              </a:ext>
            </a:extLst>
          </p:cNvPr>
          <p:cNvSpPr/>
          <p:nvPr/>
        </p:nvSpPr>
        <p:spPr>
          <a:xfrm>
            <a:off x="1591519" y="2321799"/>
            <a:ext cx="113861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90" name="Rectangle 89">
            <a:extLst>
              <a:ext uri="{FF2B5EF4-FFF2-40B4-BE49-F238E27FC236}">
                <a16:creationId xmlns:a16="http://schemas.microsoft.com/office/drawing/2014/main" id="{22FC6F4A-F61E-4DA6-9FFA-6DC372933205}"/>
              </a:ext>
            </a:extLst>
          </p:cNvPr>
          <p:cNvSpPr/>
          <p:nvPr/>
        </p:nvSpPr>
        <p:spPr>
          <a:xfrm>
            <a:off x="1591517" y="2256723"/>
            <a:ext cx="1138613" cy="650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31302D78-9A1F-4673-BAA0-83C9353DC9FE}"/>
              </a:ext>
            </a:extLst>
          </p:cNvPr>
          <p:cNvSpPr txBox="1"/>
          <p:nvPr/>
        </p:nvSpPr>
        <p:spPr>
          <a:xfrm>
            <a:off x="1032707" y="1897076"/>
            <a:ext cx="33948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4K page being swept</a:t>
            </a:r>
          </a:p>
        </p:txBody>
      </p:sp>
      <p:sp>
        <p:nvSpPr>
          <p:cNvPr id="92" name="Rectangle 91">
            <a:extLst>
              <a:ext uri="{FF2B5EF4-FFF2-40B4-BE49-F238E27FC236}">
                <a16:creationId xmlns:a16="http://schemas.microsoft.com/office/drawing/2014/main" id="{2D9AE5FD-5562-4ABE-B812-644A2EF994FB}"/>
              </a:ext>
            </a:extLst>
          </p:cNvPr>
          <p:cNvSpPr/>
          <p:nvPr/>
        </p:nvSpPr>
        <p:spPr>
          <a:xfrm>
            <a:off x="3288942" y="2321798"/>
            <a:ext cx="113861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93" name="Rectangle 92">
            <a:extLst>
              <a:ext uri="{FF2B5EF4-FFF2-40B4-BE49-F238E27FC236}">
                <a16:creationId xmlns:a16="http://schemas.microsoft.com/office/drawing/2014/main" id="{C22C4CE7-E1A4-4F87-9DAD-BC8A8A87CA55}"/>
              </a:ext>
            </a:extLst>
          </p:cNvPr>
          <p:cNvSpPr/>
          <p:nvPr/>
        </p:nvSpPr>
        <p:spPr>
          <a:xfrm>
            <a:off x="3288940" y="2256722"/>
            <a:ext cx="1138613" cy="650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417A42F8-0F46-4B1A-A5C1-E351D973962D}"/>
              </a:ext>
            </a:extLst>
          </p:cNvPr>
          <p:cNvSpPr/>
          <p:nvPr/>
        </p:nvSpPr>
        <p:spPr>
          <a:xfrm>
            <a:off x="1315315" y="2316374"/>
            <a:ext cx="69851" cy="24363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1A4D01CC-169A-4E0E-8DA9-B437660EAC3F}"/>
              </a:ext>
            </a:extLst>
          </p:cNvPr>
          <p:cNvSpPr/>
          <p:nvPr/>
        </p:nvSpPr>
        <p:spPr>
          <a:xfrm>
            <a:off x="1315315" y="2256722"/>
            <a:ext cx="69851" cy="6656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EB07F68-F95D-46B6-A1BE-60E0C12D3E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Tree>
    <p:extLst>
      <p:ext uri="{BB962C8B-B14F-4D97-AF65-F5344CB8AC3E}">
        <p14:creationId xmlns:p14="http://schemas.microsoft.com/office/powerpoint/2010/main" val="69424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51"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A9F69-15A9-4B4F-AE26-224AD1A11A97}"/>
              </a:ext>
            </a:extLst>
          </p:cNvPr>
          <p:cNvSpPr>
            <a:spLocks noGrp="1"/>
          </p:cNvSpPr>
          <p:nvPr>
            <p:ph sz="quarter" idx="13"/>
          </p:nvPr>
        </p:nvSpPr>
        <p:spPr>
          <a:xfrm>
            <a:off x="161102" y="1721794"/>
            <a:ext cx="2926080" cy="2620991"/>
          </a:xfrm>
          <a:ln>
            <a:solidFill>
              <a:schemeClr val="bg2">
                <a:lumMod val="50000"/>
              </a:schemeClr>
            </a:solidFill>
          </a:ln>
        </p:spPr>
        <p:txBody>
          <a:bodyPr anchor="ctr">
            <a:noAutofit/>
          </a:bodyPr>
          <a:lstStyle/>
          <a:p>
            <a:pPr marL="0" indent="0">
              <a:spcBef>
                <a:spcPts val="100"/>
              </a:spcBef>
              <a:buNone/>
            </a:pPr>
            <a:r>
              <a:rPr lang="en-US" sz="1600">
                <a:latin typeface="Consolas" panose="020B0609020204030204" pitchFamily="49" charset="0"/>
              </a:rPr>
              <a:t>void foo(char *</a:t>
            </a:r>
            <a:r>
              <a:rPr lang="en-US" sz="1600" err="1">
                <a:latin typeface="Consolas" panose="020B0609020204030204" pitchFamily="49" charset="0"/>
              </a:rPr>
              <a:t>buf</a:t>
            </a:r>
            <a:r>
              <a:rPr lang="en-US" sz="1600">
                <a:latin typeface="Consolas" panose="020B0609020204030204" pitchFamily="49" charset="0"/>
              </a:rPr>
              <a:t>) {</a:t>
            </a:r>
          </a:p>
          <a:p>
            <a:pPr marL="0" indent="0">
              <a:spcBef>
                <a:spcPts val="100"/>
              </a:spcBef>
              <a:buNone/>
            </a:pPr>
            <a:r>
              <a:rPr lang="en-US" sz="1600">
                <a:latin typeface="Consolas" panose="020B0609020204030204" pitchFamily="49" charset="0"/>
              </a:rPr>
              <a:t>  </a:t>
            </a:r>
            <a:r>
              <a:rPr lang="en-US" sz="1600" err="1">
                <a:latin typeface="Consolas" panose="020B0609020204030204" pitchFamily="49" charset="0"/>
              </a:rPr>
              <a:t>buf</a:t>
            </a:r>
            <a:r>
              <a:rPr lang="en-US" sz="1600">
                <a:latin typeface="Consolas" panose="020B0609020204030204" pitchFamily="49" charset="0"/>
              </a:rPr>
              <a:t>[16] = 'A';</a:t>
            </a:r>
          </a:p>
          <a:p>
            <a:pPr marL="0" indent="0">
              <a:spcBef>
                <a:spcPts val="100"/>
              </a:spcBef>
              <a:buNone/>
            </a:pPr>
            <a:r>
              <a:rPr lang="en-US" sz="1600">
                <a:latin typeface="Consolas"/>
                <a:ea typeface="Tahoma"/>
                <a:cs typeface="Tahoma"/>
              </a:rPr>
              <a:t>  </a:t>
            </a:r>
            <a:r>
              <a:rPr lang="en-US" sz="1600" err="1">
                <a:latin typeface="Consolas"/>
                <a:ea typeface="Tahoma"/>
                <a:cs typeface="Tahoma"/>
              </a:rPr>
              <a:t>buf</a:t>
            </a:r>
            <a:r>
              <a:rPr lang="en-US" sz="1600">
                <a:latin typeface="Consolas"/>
                <a:ea typeface="Tahoma"/>
                <a:cs typeface="Tahoma"/>
              </a:rPr>
              <a:t>[32] = 'A';</a:t>
            </a:r>
          </a:p>
          <a:p>
            <a:pPr marL="0" indent="0">
              <a:spcBef>
                <a:spcPts val="100"/>
              </a:spcBef>
              <a:buNone/>
            </a:pPr>
            <a:r>
              <a:rPr lang="en-US" sz="1600">
                <a:latin typeface="Consolas" panose="020B0609020204030204" pitchFamily="49" charset="0"/>
              </a:rPr>
              <a:t>}</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int main(void) {</a:t>
            </a:r>
          </a:p>
          <a:p>
            <a:pPr marL="0" indent="0">
              <a:spcBef>
                <a:spcPts val="100"/>
              </a:spcBef>
              <a:buNone/>
            </a:pPr>
            <a:r>
              <a:rPr lang="en-US" sz="1600">
                <a:latin typeface="Consolas"/>
                <a:ea typeface="Tahoma"/>
                <a:cs typeface="Tahoma"/>
              </a:rPr>
              <a:t>  char pad[16], </a:t>
            </a:r>
            <a:r>
              <a:rPr lang="en-US" sz="1600" err="1">
                <a:latin typeface="Consolas"/>
                <a:ea typeface="Tahoma"/>
                <a:cs typeface="Tahoma"/>
              </a:rPr>
              <a:t>buf</a:t>
            </a:r>
            <a:r>
              <a:rPr lang="en-US" sz="1600">
                <a:latin typeface="Consolas"/>
                <a:ea typeface="Tahoma"/>
                <a:cs typeface="Tahoma"/>
              </a:rPr>
              <a:t>[16];</a:t>
            </a:r>
          </a:p>
          <a:p>
            <a:pPr marL="0" indent="0">
              <a:spcBef>
                <a:spcPts val="100"/>
              </a:spcBef>
              <a:buNone/>
            </a:pPr>
            <a:endParaRPr lang="en-US" sz="1600">
              <a:latin typeface="Consolas" panose="020B0609020204030204" pitchFamily="49" charset="0"/>
            </a:endParaRPr>
          </a:p>
          <a:p>
            <a:pPr marL="0" indent="0">
              <a:spcBef>
                <a:spcPts val="100"/>
              </a:spcBef>
              <a:buNone/>
            </a:pPr>
            <a:r>
              <a:rPr lang="en-US" sz="1600">
                <a:latin typeface="Consolas" panose="020B0609020204030204" pitchFamily="49" charset="0"/>
              </a:rPr>
              <a:t>  foo(</a:t>
            </a:r>
            <a:r>
              <a:rPr lang="en-US" sz="1600" err="1">
                <a:latin typeface="Consolas" panose="020B0609020204030204" pitchFamily="49" charset="0"/>
              </a:rPr>
              <a:t>buf</a:t>
            </a:r>
            <a:r>
              <a:rPr lang="en-US" sz="1600">
                <a:latin typeface="Consolas" panose="020B0609020204030204" pitchFamily="49" charset="0"/>
              </a:rPr>
              <a:t>);</a:t>
            </a:r>
          </a:p>
          <a:p>
            <a:pPr marL="0" indent="0">
              <a:spcBef>
                <a:spcPts val="100"/>
              </a:spcBef>
              <a:buNone/>
            </a:pPr>
            <a:r>
              <a:rPr lang="en-US" sz="1600">
                <a:latin typeface="Consolas" panose="020B0609020204030204" pitchFamily="49" charset="0"/>
              </a:rPr>
              <a:t>  return 0;</a:t>
            </a:r>
          </a:p>
          <a:p>
            <a:pPr marL="0" indent="0">
              <a:spcBef>
                <a:spcPts val="100"/>
              </a:spcBef>
              <a:buNone/>
            </a:pPr>
            <a:r>
              <a:rPr lang="en-US" sz="1600">
                <a:latin typeface="Consolas" panose="020B0609020204030204" pitchFamily="49" charset="0"/>
              </a:rPr>
              <a:t>}</a:t>
            </a:r>
          </a:p>
        </p:txBody>
      </p:sp>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a:t>Misbehaving C Program: Spatial &amp; Referential Safety Violations</a:t>
            </a:r>
          </a:p>
        </p:txBody>
      </p:sp>
      <p:sp>
        <p:nvSpPr>
          <p:cNvPr id="7" name="Content Placeholder 1">
            <a:extLst>
              <a:ext uri="{FF2B5EF4-FFF2-40B4-BE49-F238E27FC236}">
                <a16:creationId xmlns:a16="http://schemas.microsoft.com/office/drawing/2014/main" id="{1BA800C7-04CA-462E-BB81-C17457B52AEF}"/>
              </a:ext>
            </a:extLst>
          </p:cNvPr>
          <p:cNvSpPr txBox="1">
            <a:spLocks/>
          </p:cNvSpPr>
          <p:nvPr/>
        </p:nvSpPr>
        <p:spPr>
          <a:xfrm>
            <a:off x="6406507" y="905662"/>
            <a:ext cx="5682016" cy="4258341"/>
          </a:xfrm>
          <a:prstGeom prst="rect">
            <a:avLst/>
          </a:prstGeom>
          <a:ln>
            <a:solidFill>
              <a:schemeClr val="bg2">
                <a:lumMod val="50000"/>
              </a:schemeClr>
            </a:solidFill>
          </a:ln>
        </p:spPr>
        <p:txBody>
          <a:bodyPr vert="horz" lIns="91440" tIns="45720" rIns="91440" bIns="45720" rtlCol="0" anchor="t">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a:solidFill>
                  <a:schemeClr val="bg1">
                    <a:lumMod val="50000"/>
                  </a:schemeClr>
                </a:solidFill>
                <a:latin typeface="Consolas" panose="020B0609020204030204" pitchFamily="49" charset="0"/>
              </a:rPr>
              <a:t>foo:</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w8, #65</a:t>
            </a:r>
          </a:p>
          <a:p>
            <a:pPr marL="0" indent="0">
              <a:lnSpc>
                <a:spcPct val="100000"/>
              </a:lnSpc>
              <a:spcBef>
                <a:spcPts val="0"/>
              </a:spcBef>
              <a:buNone/>
            </a:pPr>
            <a:r>
              <a:rPr lang="en-US" sz="1600">
                <a:latin typeface="Consolas" panose="020B0609020204030204" pitchFamily="49" charset="0"/>
              </a:rPr>
              <a:t>  </a:t>
            </a:r>
            <a:r>
              <a:rPr lang="en-US" sz="1600" err="1">
                <a:latin typeface="Consolas" panose="020B0609020204030204" pitchFamily="49" charset="0"/>
              </a:rPr>
              <a:t>strb</a:t>
            </a:r>
            <a:r>
              <a:rPr lang="en-US" sz="1600">
                <a:latin typeface="Consolas" panose="020B0609020204030204" pitchFamily="49" charset="0"/>
              </a:rPr>
              <a:t>    w8, [x0, #16]</a:t>
            </a:r>
          </a:p>
          <a:p>
            <a:pPr marL="0" indent="0">
              <a:lnSpc>
                <a:spcPct val="100000"/>
              </a:lnSpc>
              <a:spcBef>
                <a:spcPts val="0"/>
              </a:spcBef>
              <a:buNone/>
            </a:pPr>
            <a:r>
              <a:rPr lang="en-US" sz="1600">
                <a:latin typeface="Consolas"/>
                <a:ea typeface="Tahoma"/>
                <a:cs typeface="Tahoma"/>
              </a:rPr>
              <a:t>  </a:t>
            </a:r>
            <a:r>
              <a:rPr lang="en-US" sz="1600" err="1">
                <a:latin typeface="Consolas"/>
                <a:ea typeface="Tahoma"/>
                <a:cs typeface="Tahoma"/>
              </a:rPr>
              <a:t>strb</a:t>
            </a:r>
            <a:r>
              <a:rPr lang="en-US" sz="1600">
                <a:latin typeface="Consolas"/>
                <a:ea typeface="Tahoma"/>
                <a:cs typeface="Tahoma"/>
              </a:rPr>
              <a:t>    w8, [x0, #32]</a:t>
            </a:r>
            <a:endParaRPr lang="en-US" sz="1600">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ret</a:t>
            </a:r>
          </a:p>
          <a:p>
            <a:pPr marL="0" indent="0">
              <a:lnSpc>
                <a:spcPct val="100000"/>
              </a:lnSpc>
              <a:spcBef>
                <a:spcPts val="0"/>
              </a:spcBef>
              <a:buNone/>
            </a:pPr>
            <a:r>
              <a:rPr lang="en-US" sz="1600">
                <a:solidFill>
                  <a:schemeClr val="bg1">
                    <a:lumMod val="50000"/>
                  </a:schemeClr>
                </a:solidFill>
                <a:latin typeface="Consolas" panose="020B0609020204030204" pitchFamily="49" charset="0"/>
              </a:rPr>
              <a:t>main:</a:t>
            </a:r>
          </a:p>
          <a:p>
            <a:pPr marL="0" indent="0">
              <a:lnSpc>
                <a:spcPct val="100000"/>
              </a:lnSpc>
              <a:spcBef>
                <a:spcPts val="0"/>
              </a:spcBef>
              <a:buNone/>
            </a:pPr>
            <a:r>
              <a:rPr lang="en-US" sz="1600">
                <a:solidFill>
                  <a:schemeClr val="bg1">
                    <a:lumMod val="50000"/>
                  </a:schemeClr>
                </a:solidFill>
                <a:latin typeface="Consolas" panose="020B0609020204030204" pitchFamily="49" charset="0"/>
              </a:rPr>
              <a:t>  sub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#48</a:t>
            </a:r>
          </a:p>
          <a:p>
            <a:pPr marL="0" indent="0">
              <a:lnSpc>
                <a:spcPct val="100000"/>
              </a:lnSpc>
              <a:spcBef>
                <a:spcPts val="0"/>
              </a:spcBef>
              <a:buNone/>
            </a:pPr>
            <a:r>
              <a:rPr lang="nb-NO" sz="1600">
                <a:solidFill>
                  <a:schemeClr val="bg1">
                    <a:lumMod val="50000"/>
                  </a:schemeClr>
                </a:solidFill>
                <a:latin typeface="Consolas" panose="020B0609020204030204" pitchFamily="49" charset="0"/>
              </a:rPr>
              <a:t>  stp     x29, x30, [sp, #32]</a:t>
            </a:r>
          </a:p>
          <a:p>
            <a:pPr marL="0" indent="0">
              <a:lnSpc>
                <a:spcPct val="100000"/>
              </a:lnSpc>
              <a:spcBef>
                <a:spcPts val="0"/>
              </a:spcBef>
              <a:buNone/>
            </a:pPr>
            <a:r>
              <a:rPr lang="nb-NO" sz="1600">
                <a:solidFill>
                  <a:schemeClr val="bg1">
                    <a:lumMod val="50000"/>
                  </a:schemeClr>
                </a:solidFill>
                <a:latin typeface="Consolas" panose="020B0609020204030204" pitchFamily="49" charset="0"/>
              </a:rPr>
              <a:t>  add     x29, sp,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a:solidFill>
                  <a:schemeClr val="accent2">
                    <a:lumMod val="75000"/>
                  </a:schemeClr>
                </a:solidFill>
                <a:latin typeface="Consolas" panose="020B0609020204030204" pitchFamily="49" charset="0"/>
              </a:rPr>
              <a:t>mov     x0, </a:t>
            </a:r>
            <a:r>
              <a:rPr lang="en-US" sz="1600" err="1">
                <a:solidFill>
                  <a:schemeClr val="accent2">
                    <a:lumMod val="75000"/>
                  </a:schemeClr>
                </a:solidFill>
                <a:latin typeface="Consolas" panose="020B0609020204030204" pitchFamily="49" charset="0"/>
              </a:rPr>
              <a:t>sp</a:t>
            </a:r>
            <a:r>
              <a:rPr lang="en-US" sz="1600">
                <a:solidFill>
                  <a:schemeClr val="accent2">
                    <a:lumMod val="75000"/>
                  </a:schemeClr>
                </a:solidFill>
                <a:latin typeface="Consolas" panose="020B0609020204030204" pitchFamily="49" charset="0"/>
              </a:rPr>
              <a:t> </a:t>
            </a:r>
          </a:p>
          <a:p>
            <a:pPr marL="0" indent="0">
              <a:lnSpc>
                <a:spcPct val="100000"/>
              </a:lnSpc>
              <a:spcBef>
                <a:spcPts val="0"/>
              </a:spcBef>
              <a:buNone/>
            </a:pP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bl      foo</a:t>
            </a:r>
            <a:br>
              <a:rPr lang="en-US" sz="1600">
                <a:solidFill>
                  <a:schemeClr val="bg1">
                    <a:lumMod val="50000"/>
                  </a:schemeClr>
                </a:solidFill>
                <a:latin typeface="Consolas" panose="020B0609020204030204" pitchFamily="49" charset="0"/>
              </a:rPr>
            </a:b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ldp</a:t>
            </a:r>
            <a:r>
              <a:rPr lang="en-US" sz="1600">
                <a:solidFill>
                  <a:schemeClr val="bg1">
                    <a:lumMod val="50000"/>
                  </a:schemeClr>
                </a:solidFill>
                <a:latin typeface="Consolas" panose="020B0609020204030204" pitchFamily="49" charset="0"/>
              </a:rPr>
              <a:t>     x29, x30,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#32]</a:t>
            </a:r>
          </a:p>
          <a:p>
            <a:pPr marL="0" indent="0">
              <a:lnSpc>
                <a:spcPct val="100000"/>
              </a:lnSpc>
              <a:spcBef>
                <a:spcPts val="0"/>
              </a:spcBef>
              <a:buNone/>
            </a:pPr>
            <a:r>
              <a:rPr lang="en-US" sz="1600">
                <a:solidFill>
                  <a:schemeClr val="bg1">
                    <a:lumMod val="50000"/>
                  </a:schemeClr>
                </a:solidFill>
                <a:latin typeface="Consolas" panose="020B0609020204030204" pitchFamily="49" charset="0"/>
              </a:rPr>
              <a:t>  mov     w0, </a:t>
            </a:r>
            <a:r>
              <a:rPr lang="en-US" sz="1600" err="1">
                <a:solidFill>
                  <a:schemeClr val="bg1">
                    <a:lumMod val="50000"/>
                  </a:schemeClr>
                </a:solidFill>
                <a:latin typeface="Consolas" panose="020B0609020204030204" pitchFamily="49" charset="0"/>
              </a:rPr>
              <a:t>wzr</a:t>
            </a:r>
            <a:endParaRPr lang="en-US" sz="1600">
              <a:solidFill>
                <a:schemeClr val="bg1">
                  <a:lumMod val="50000"/>
                </a:schemeClr>
              </a:solidFill>
              <a:latin typeface="Consolas" panose="020B0609020204030204" pitchFamily="49" charset="0"/>
            </a:endParaRPr>
          </a:p>
          <a:p>
            <a:pPr marL="0" indent="0">
              <a:lnSpc>
                <a:spcPct val="100000"/>
              </a:lnSpc>
              <a:spcBef>
                <a:spcPts val="0"/>
              </a:spcBef>
              <a:buNone/>
            </a:pPr>
            <a:r>
              <a:rPr lang="en-US" sz="1600">
                <a:solidFill>
                  <a:schemeClr val="bg1">
                    <a:lumMod val="50000"/>
                  </a:schemeClr>
                </a:solidFill>
                <a:latin typeface="Consolas" panose="020B0609020204030204" pitchFamily="49" charset="0"/>
              </a:rPr>
              <a:t>  add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a:t>
            </a:r>
            <a:r>
              <a:rPr lang="en-US" sz="1600" err="1">
                <a:solidFill>
                  <a:schemeClr val="bg1">
                    <a:lumMod val="50000"/>
                  </a:schemeClr>
                </a:solidFill>
                <a:latin typeface="Consolas" panose="020B0609020204030204" pitchFamily="49" charset="0"/>
              </a:rPr>
              <a:t>sp</a:t>
            </a:r>
            <a:r>
              <a:rPr lang="en-US" sz="1600">
                <a:solidFill>
                  <a:schemeClr val="bg1">
                    <a:lumMod val="50000"/>
                  </a:schemeClr>
                </a:solidFill>
                <a:latin typeface="Consolas" panose="020B0609020204030204" pitchFamily="49" charset="0"/>
              </a:rPr>
              <a:t>, #48</a:t>
            </a:r>
          </a:p>
          <a:p>
            <a:pPr marL="0" indent="0">
              <a:lnSpc>
                <a:spcPct val="100000"/>
              </a:lnSpc>
              <a:spcBef>
                <a:spcPts val="0"/>
              </a:spcBef>
              <a:buNone/>
            </a:pPr>
            <a:r>
              <a:rPr lang="en-US" sz="1600">
                <a:solidFill>
                  <a:schemeClr val="bg1">
                    <a:lumMod val="50000"/>
                  </a:schemeClr>
                </a:solidFill>
                <a:latin typeface="Consolas" panose="020B0609020204030204" pitchFamily="49" charset="0"/>
              </a:rPr>
              <a:t>  ret     // x30</a:t>
            </a:r>
          </a:p>
        </p:txBody>
      </p:sp>
      <p:cxnSp>
        <p:nvCxnSpPr>
          <p:cNvPr id="9" name="Straight Arrow Connector 8">
            <a:extLst>
              <a:ext uri="{FF2B5EF4-FFF2-40B4-BE49-F238E27FC236}">
                <a16:creationId xmlns:a16="http://schemas.microsoft.com/office/drawing/2014/main" id="{C0D72A9E-1A30-4595-B9E9-809DF6DFCA27}"/>
              </a:ext>
              <a:ext uri="{C183D7F6-B498-43B3-948B-1728B52AA6E4}">
                <adec:decorative xmlns:adec="http://schemas.microsoft.com/office/drawing/2017/decorative" val="1"/>
              </a:ext>
            </a:extLst>
          </p:cNvPr>
          <p:cNvCxnSpPr>
            <a:cxnSpLocks/>
            <a:stCxn id="2" idx="3"/>
            <a:endCxn id="7" idx="1"/>
          </p:cNvCxnSpPr>
          <p:nvPr/>
        </p:nvCxnSpPr>
        <p:spPr>
          <a:xfrm>
            <a:off x="3087182" y="3032290"/>
            <a:ext cx="3319325" cy="2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9</a:t>
            </a:fld>
            <a:endParaRPr lang="en-US">
              <a:solidFill>
                <a:prstClr val="white">
                  <a:lumMod val="50000"/>
                </a:prstClr>
              </a:solidFill>
            </a:endParaRPr>
          </a:p>
        </p:txBody>
      </p:sp>
      <p:sp>
        <p:nvSpPr>
          <p:cNvPr id="29" name="Right Brace 28">
            <a:extLst>
              <a:ext uri="{FF2B5EF4-FFF2-40B4-BE49-F238E27FC236}">
                <a16:creationId xmlns:a16="http://schemas.microsoft.com/office/drawing/2014/main" id="{1EA70407-9FA7-4476-BEA3-6E53FFAC2988}"/>
              </a:ext>
              <a:ext uri="{C183D7F6-B498-43B3-948B-1728B52AA6E4}">
                <adec:decorative xmlns:adec="http://schemas.microsoft.com/office/drawing/2017/decorative" val="1"/>
              </a:ext>
            </a:extLst>
          </p:cNvPr>
          <p:cNvSpPr/>
          <p:nvPr/>
        </p:nvSpPr>
        <p:spPr>
          <a:xfrm>
            <a:off x="9130957" y="1428410"/>
            <a:ext cx="200702" cy="53117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3367EE77-2B09-42B6-A035-653064C586EF}"/>
              </a:ext>
            </a:extLst>
          </p:cNvPr>
          <p:cNvSpPr txBox="1"/>
          <p:nvPr/>
        </p:nvSpPr>
        <p:spPr>
          <a:xfrm>
            <a:off x="9776412" y="1373236"/>
            <a:ext cx="1780127" cy="646331"/>
          </a:xfrm>
          <a:prstGeom prst="rect">
            <a:avLst/>
          </a:prstGeom>
          <a:noFill/>
        </p:spPr>
        <p:txBody>
          <a:bodyPr wrap="square" rtlCol="0">
            <a:spAutoFit/>
          </a:bodyPr>
          <a:lstStyle/>
          <a:p>
            <a:pPr algn="ctr"/>
            <a:r>
              <a:rPr lang="en-US"/>
              <a:t>Stores relative to address in x0</a:t>
            </a:r>
          </a:p>
        </p:txBody>
      </p:sp>
      <p:sp>
        <p:nvSpPr>
          <p:cNvPr id="31" name="Right Brace 30">
            <a:extLst>
              <a:ext uri="{FF2B5EF4-FFF2-40B4-BE49-F238E27FC236}">
                <a16:creationId xmlns:a16="http://schemas.microsoft.com/office/drawing/2014/main" id="{4B1B2EBF-AFAB-44C8-81A7-F5E4ABD063C0}"/>
              </a:ext>
              <a:ext uri="{C183D7F6-B498-43B3-948B-1728B52AA6E4}">
                <adec:decorative xmlns:adec="http://schemas.microsoft.com/office/drawing/2017/decorative" val="1"/>
              </a:ext>
            </a:extLst>
          </p:cNvPr>
          <p:cNvSpPr/>
          <p:nvPr/>
        </p:nvSpPr>
        <p:spPr>
          <a:xfrm>
            <a:off x="8414233" y="3210758"/>
            <a:ext cx="200702" cy="184666"/>
          </a:xfrm>
          <a:prstGeom prst="rightBrac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265829E4-52E7-4374-9035-95C8FC07D9B0}"/>
              </a:ext>
            </a:extLst>
          </p:cNvPr>
          <p:cNvSpPr txBox="1"/>
          <p:nvPr/>
        </p:nvSpPr>
        <p:spPr>
          <a:xfrm>
            <a:off x="9776412" y="2979926"/>
            <a:ext cx="1896233" cy="646331"/>
          </a:xfrm>
          <a:prstGeom prst="rect">
            <a:avLst/>
          </a:prstGeom>
          <a:noFill/>
        </p:spPr>
        <p:txBody>
          <a:bodyPr wrap="square" rtlCol="0">
            <a:spAutoFit/>
          </a:bodyPr>
          <a:lstStyle/>
          <a:p>
            <a:pPr algn="ctr"/>
            <a:r>
              <a:rPr lang="en-US">
                <a:solidFill>
                  <a:schemeClr val="accent2">
                    <a:lumMod val="75000"/>
                  </a:schemeClr>
                </a:solidFill>
              </a:rPr>
              <a:t>x0 holds </a:t>
            </a:r>
            <a:r>
              <a:rPr lang="en-US" i="1">
                <a:solidFill>
                  <a:schemeClr val="accent2">
                    <a:lumMod val="75000"/>
                  </a:schemeClr>
                </a:solidFill>
              </a:rPr>
              <a:t>address</a:t>
            </a:r>
            <a:r>
              <a:rPr lang="en-US">
                <a:solidFill>
                  <a:schemeClr val="accent2">
                    <a:lumMod val="75000"/>
                  </a:schemeClr>
                </a:solidFill>
              </a:rPr>
              <a:t> of </a:t>
            </a:r>
            <a:r>
              <a:rPr lang="en-US" err="1">
                <a:solidFill>
                  <a:schemeClr val="accent2">
                    <a:lumMod val="75000"/>
                  </a:schemeClr>
                </a:solidFill>
                <a:latin typeface="Consolas" panose="020B0609020204030204" pitchFamily="49" charset="0"/>
              </a:rPr>
              <a:t>buf</a:t>
            </a:r>
            <a:r>
              <a:rPr lang="en-US">
                <a:solidFill>
                  <a:schemeClr val="accent2">
                    <a:lumMod val="75000"/>
                  </a:schemeClr>
                </a:solidFill>
              </a:rPr>
              <a:t> on stack</a:t>
            </a:r>
            <a:endParaRPr lang="en-US">
              <a:solidFill>
                <a:schemeClr val="accent2">
                  <a:lumMod val="75000"/>
                </a:schemeClr>
              </a:solidFill>
              <a:latin typeface="Consolas" panose="020B0609020204030204" pitchFamily="49" charset="0"/>
            </a:endParaRPr>
          </a:p>
        </p:txBody>
      </p:sp>
      <p:sp>
        <p:nvSpPr>
          <p:cNvPr id="19" name="TextBox 18">
            <a:extLst>
              <a:ext uri="{FF2B5EF4-FFF2-40B4-BE49-F238E27FC236}">
                <a16:creationId xmlns:a16="http://schemas.microsoft.com/office/drawing/2014/main" id="{225AC707-6B43-4D62-B35C-AED8A25B5AE7}"/>
              </a:ext>
            </a:extLst>
          </p:cNvPr>
          <p:cNvSpPr txBox="1"/>
          <p:nvPr/>
        </p:nvSpPr>
        <p:spPr>
          <a:xfrm>
            <a:off x="3422381" y="2554571"/>
            <a:ext cx="1087893" cy="369332"/>
          </a:xfrm>
          <a:prstGeom prst="rect">
            <a:avLst/>
          </a:prstGeom>
          <a:noFill/>
        </p:spPr>
        <p:txBody>
          <a:bodyPr wrap="square" rtlCol="0">
            <a:spAutoFit/>
          </a:bodyPr>
          <a:lstStyle/>
          <a:p>
            <a:r>
              <a:rPr lang="en-US"/>
              <a:t>AArch64</a:t>
            </a:r>
          </a:p>
        </p:txBody>
      </p:sp>
      <p:graphicFrame>
        <p:nvGraphicFramePr>
          <p:cNvPr id="5" name="Table 5">
            <a:extLst>
              <a:ext uri="{FF2B5EF4-FFF2-40B4-BE49-F238E27FC236}">
                <a16:creationId xmlns:a16="http://schemas.microsoft.com/office/drawing/2014/main" id="{A8AB2E99-BE4B-449C-BDEA-527587A0B7F7}"/>
              </a:ext>
            </a:extLst>
          </p:cNvPr>
          <p:cNvGraphicFramePr>
            <a:graphicFrameLocks noGrp="1"/>
          </p:cNvGraphicFramePr>
          <p:nvPr>
            <p:extLst>
              <p:ext uri="{D42A27DB-BD31-4B8C-83A1-F6EECF244321}">
                <p14:modId xmlns:p14="http://schemas.microsoft.com/office/powerpoint/2010/main" val="2439358640"/>
              </p:ext>
            </p:extLst>
          </p:nvPr>
        </p:nvGraphicFramePr>
        <p:xfrm>
          <a:off x="219294" y="4630726"/>
          <a:ext cx="3017520" cy="1463040"/>
        </p:xfrm>
        <a:graphic>
          <a:graphicData uri="http://schemas.openxmlformats.org/drawingml/2006/table">
            <a:tbl>
              <a:tblPr firstRow="1" bandRow="1">
                <a:tableStyleId>{073A0DAA-6AF3-43AB-8588-CEC1D06C72B9}</a:tableStyleId>
              </a:tblPr>
              <a:tblGrid>
                <a:gridCol w="824649">
                  <a:extLst>
                    <a:ext uri="{9D8B030D-6E8A-4147-A177-3AD203B41FA5}">
                      <a16:colId xmlns:a16="http://schemas.microsoft.com/office/drawing/2014/main" val="1932568475"/>
                    </a:ext>
                  </a:extLst>
                </a:gridCol>
                <a:gridCol w="2192871">
                  <a:extLst>
                    <a:ext uri="{9D8B030D-6E8A-4147-A177-3AD203B41FA5}">
                      <a16:colId xmlns:a16="http://schemas.microsoft.com/office/drawing/2014/main" val="523213194"/>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n-lt"/>
                        </a:rPr>
                        <a:t>Stack as of entry to </a:t>
                      </a:r>
                      <a:r>
                        <a:rPr lang="en-US">
                          <a:latin typeface="Consolas" panose="020B0609020204030204" pitchFamily="49" charset="0"/>
                        </a:rPr>
                        <a:t>foo()</a:t>
                      </a:r>
                    </a:p>
                  </a:txBody>
                  <a:tcPr/>
                </a:tc>
                <a:tc hMerge="1">
                  <a:txBody>
                    <a:bodyPr/>
                    <a:lstStyle/>
                    <a:p>
                      <a:endParaRPr lang="en-US"/>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a:rPr>
                        <a:t>sp+32</a:t>
                      </a:r>
                      <a:endParaRPr lang="en-US">
                        <a:latin typeface="Consolas" panose="020B0609020204030204" pitchFamily="49"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main</a:t>
                      </a:r>
                      <a:r>
                        <a:rPr lang="en-US"/>
                        <a:t>’s RA &amp; FP</a:t>
                      </a:r>
                      <a:endParaRPr lang="en-US">
                        <a:latin typeface="Consolas" panose="020B0609020204030204" pitchFamily="49" charset="0"/>
                      </a:endParaRPr>
                    </a:p>
                  </a:txBody>
                  <a:tcPr/>
                </a:tc>
                <a:extLst>
                  <a:ext uri="{0D108BD9-81ED-4DB2-BD59-A6C34878D82A}">
                    <a16:rowId xmlns:a16="http://schemas.microsoft.com/office/drawing/2014/main" val="3247406807"/>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pad[0]</a:t>
                      </a:r>
                      <a:r>
                        <a:rPr lang="en-US"/>
                        <a:t> … </a:t>
                      </a:r>
                      <a:r>
                        <a:rPr lang="en-US">
                          <a:latin typeface="Consolas" panose="020B0609020204030204" pitchFamily="49" charset="0"/>
                        </a:rPr>
                        <a:t>[15]</a:t>
                      </a:r>
                    </a:p>
                  </a:txBody>
                  <a:tcPr/>
                </a:tc>
                <a:extLst>
                  <a:ext uri="{0D108BD9-81ED-4DB2-BD59-A6C34878D82A}">
                    <a16:rowId xmlns:a16="http://schemas.microsoft.com/office/drawing/2014/main" val="1466743093"/>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nsolas" panose="020B0609020204030204" pitchFamily="49" charset="0"/>
                        </a:rPr>
                        <a:t>sp+0</a:t>
                      </a:r>
                    </a:p>
                  </a:txBody>
                  <a:tcPr/>
                </a:tc>
                <a:tc>
                  <a:txBody>
                    <a:bodyPr/>
                    <a:lstStyle/>
                    <a:p>
                      <a:pPr algn="ctr"/>
                      <a:r>
                        <a:rPr lang="en-US" err="1">
                          <a:latin typeface="Consolas" panose="020B0609020204030204" pitchFamily="49" charset="0"/>
                        </a:rPr>
                        <a:t>buf</a:t>
                      </a:r>
                      <a:r>
                        <a:rPr lang="en-US">
                          <a:latin typeface="Consolas" panose="020B0609020204030204" pitchFamily="49" charset="0"/>
                        </a:rPr>
                        <a:t>[0]</a:t>
                      </a:r>
                      <a:r>
                        <a:rPr lang="en-US"/>
                        <a:t> … [15]</a:t>
                      </a:r>
                      <a:endParaRPr lang="en-US">
                        <a:latin typeface="+mn-lt"/>
                      </a:endParaRPr>
                    </a:p>
                  </a:txBody>
                  <a:tcPr/>
                </a:tc>
                <a:extLst>
                  <a:ext uri="{0D108BD9-81ED-4DB2-BD59-A6C34878D82A}">
                    <a16:rowId xmlns:a16="http://schemas.microsoft.com/office/drawing/2014/main" val="2422379822"/>
                  </a:ext>
                </a:extLst>
              </a:tr>
            </a:tbl>
          </a:graphicData>
        </a:graphic>
      </p:graphicFrame>
      <p:cxnSp>
        <p:nvCxnSpPr>
          <p:cNvPr id="8" name="Straight Arrow Connector 7">
            <a:extLst>
              <a:ext uri="{FF2B5EF4-FFF2-40B4-BE49-F238E27FC236}">
                <a16:creationId xmlns:a16="http://schemas.microsoft.com/office/drawing/2014/main" id="{C280CA84-8C48-49BD-9B9F-922EE627CD32}"/>
              </a:ext>
              <a:ext uri="{C183D7F6-B498-43B3-948B-1728B52AA6E4}">
                <adec:decorative xmlns:adec="http://schemas.microsoft.com/office/drawing/2017/decorative" val="1"/>
              </a:ext>
            </a:extLst>
          </p:cNvPr>
          <p:cNvCxnSpPr>
            <a:cxnSpLocks/>
          </p:cNvCxnSpPr>
          <p:nvPr/>
        </p:nvCxnSpPr>
        <p:spPr>
          <a:xfrm flipH="1">
            <a:off x="3233516" y="6028947"/>
            <a:ext cx="424084" cy="0"/>
          </a:xfrm>
          <a:prstGeom prst="straightConnector1">
            <a:avLst/>
          </a:prstGeom>
          <a:ln>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6B959164-4794-4F50-86D4-69465BC6A74C}"/>
              </a:ext>
            </a:extLst>
          </p:cNvPr>
          <p:cNvSpPr txBox="1"/>
          <p:nvPr/>
        </p:nvSpPr>
        <p:spPr>
          <a:xfrm>
            <a:off x="3336854" y="5668993"/>
            <a:ext cx="1704313" cy="369332"/>
          </a:xfrm>
          <a:prstGeom prst="rect">
            <a:avLst/>
          </a:prstGeom>
          <a:noFill/>
        </p:spPr>
        <p:txBody>
          <a:bodyPr wrap="none" rtlCol="0">
            <a:spAutoFit/>
          </a:bodyPr>
          <a:lstStyle/>
          <a:p>
            <a:r>
              <a:rPr lang="en-US">
                <a:solidFill>
                  <a:schemeClr val="accent2"/>
                </a:solidFill>
                <a:latin typeface="Consolas" panose="020B0609020204030204" pitchFamily="49" charset="0"/>
              </a:rPr>
              <a:t>a0 = &amp;</a:t>
            </a:r>
            <a:r>
              <a:rPr lang="en-US" err="1">
                <a:solidFill>
                  <a:schemeClr val="accent2"/>
                </a:solidFill>
                <a:latin typeface="Consolas" panose="020B0609020204030204" pitchFamily="49" charset="0"/>
              </a:rPr>
              <a:t>buf</a:t>
            </a:r>
            <a:r>
              <a:rPr lang="en-US">
                <a:solidFill>
                  <a:schemeClr val="accent2"/>
                </a:solidFill>
                <a:latin typeface="Consolas" panose="020B0609020204030204" pitchFamily="49" charset="0"/>
              </a:rPr>
              <a:t>[0]</a:t>
            </a:r>
          </a:p>
        </p:txBody>
      </p:sp>
      <p:sp>
        <p:nvSpPr>
          <p:cNvPr id="16" name="Explosion: 8 Points 15">
            <a:extLst>
              <a:ext uri="{FF2B5EF4-FFF2-40B4-BE49-F238E27FC236}">
                <a16:creationId xmlns:a16="http://schemas.microsoft.com/office/drawing/2014/main" id="{3A657579-0AD7-1D13-B493-D11FE5D80711}"/>
              </a:ext>
              <a:ext uri="{C183D7F6-B498-43B3-948B-1728B52AA6E4}">
                <adec:decorative xmlns:adec="http://schemas.microsoft.com/office/drawing/2017/decorative" val="1"/>
              </a:ext>
            </a:extLst>
          </p:cNvPr>
          <p:cNvSpPr/>
          <p:nvPr/>
        </p:nvSpPr>
        <p:spPr>
          <a:xfrm>
            <a:off x="1118464" y="5408266"/>
            <a:ext cx="268224" cy="305922"/>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Explosion: 8 Points 16">
            <a:extLst>
              <a:ext uri="{FF2B5EF4-FFF2-40B4-BE49-F238E27FC236}">
                <a16:creationId xmlns:a16="http://schemas.microsoft.com/office/drawing/2014/main" id="{20E0ABB3-1AB3-65B8-E5C4-E8E2C46D5BDB}"/>
              </a:ext>
              <a:ext uri="{C183D7F6-B498-43B3-948B-1728B52AA6E4}">
                <adec:decorative xmlns:adec="http://schemas.microsoft.com/office/drawing/2017/decorative" val="1"/>
              </a:ext>
            </a:extLst>
          </p:cNvPr>
          <p:cNvSpPr/>
          <p:nvPr/>
        </p:nvSpPr>
        <p:spPr>
          <a:xfrm>
            <a:off x="1129213" y="5028689"/>
            <a:ext cx="268224" cy="305922"/>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82536829-BD57-D5CD-A621-847A41F33C74}"/>
              </a:ext>
              <a:ext uri="{C183D7F6-B498-43B3-948B-1728B52AA6E4}">
                <adec:decorative xmlns:adec="http://schemas.microsoft.com/office/drawing/2017/decorative" val="1"/>
              </a:ext>
            </a:extLst>
          </p:cNvPr>
          <p:cNvCxnSpPr>
            <a:cxnSpLocks/>
            <a:endCxn id="16" idx="0"/>
          </p:cNvCxnSpPr>
          <p:nvPr/>
        </p:nvCxnSpPr>
        <p:spPr>
          <a:xfrm>
            <a:off x="794014" y="2064970"/>
            <a:ext cx="504781" cy="33432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931B17A6-8C67-4845-7BD3-CED4CCD26198}"/>
              </a:ext>
              <a:ext uri="{C183D7F6-B498-43B3-948B-1728B52AA6E4}">
                <adec:decorative xmlns:adec="http://schemas.microsoft.com/office/drawing/2017/decorative" val="1"/>
              </a:ext>
            </a:extLst>
          </p:cNvPr>
          <p:cNvCxnSpPr>
            <a:cxnSpLocks/>
            <a:endCxn id="17" idx="0"/>
          </p:cNvCxnSpPr>
          <p:nvPr/>
        </p:nvCxnSpPr>
        <p:spPr>
          <a:xfrm>
            <a:off x="929727" y="2295083"/>
            <a:ext cx="379817" cy="273360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995F3E3D-A448-3AE5-F0CE-AAEB6533BDFC}"/>
              </a:ext>
              <a:ext uri="{C183D7F6-B498-43B3-948B-1728B52AA6E4}">
                <adec:decorative xmlns:adec="http://schemas.microsoft.com/office/drawing/2017/decorative" val="1"/>
              </a:ext>
            </a:extLst>
          </p:cNvPr>
          <p:cNvCxnSpPr>
            <a:cxnSpLocks/>
          </p:cNvCxnSpPr>
          <p:nvPr/>
        </p:nvCxnSpPr>
        <p:spPr>
          <a:xfrm flipV="1">
            <a:off x="1498281" y="4225491"/>
            <a:ext cx="5210527" cy="903627"/>
          </a:xfrm>
          <a:prstGeom prst="straightConnector1">
            <a:avLst/>
          </a:prstGeom>
          <a:ln w="15875">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7AEECA7B-EF40-ECF8-4921-544CABBB9052}"/>
              </a:ext>
            </a:extLst>
          </p:cNvPr>
          <p:cNvSpPr txBox="1"/>
          <p:nvPr/>
        </p:nvSpPr>
        <p:spPr>
          <a:xfrm>
            <a:off x="6787793" y="5186384"/>
            <a:ext cx="5300729" cy="1569660"/>
          </a:xfrm>
          <a:prstGeom prst="rect">
            <a:avLst/>
          </a:prstGeom>
          <a:noFill/>
        </p:spPr>
        <p:txBody>
          <a:bodyPr wrap="square" rtlCol="0">
            <a:spAutoFit/>
          </a:bodyPr>
          <a:lstStyle/>
          <a:p>
            <a:r>
              <a:rPr lang="en-US" sz="2400"/>
              <a:t>Several things go wrong:</a:t>
            </a:r>
          </a:p>
          <a:p>
            <a:pPr marL="342900" indent="-342900">
              <a:buFont typeface="+mj-lt"/>
              <a:buAutoNum type="arabicPeriod"/>
            </a:pPr>
            <a:r>
              <a:rPr lang="en-US"/>
              <a:t>Write outside of allocation (lack of </a:t>
            </a:r>
            <a:r>
              <a:rPr lang="en-US" i="1"/>
              <a:t>spatial safety</a:t>
            </a:r>
            <a:r>
              <a:rPr lang="en-US"/>
              <a:t>)</a:t>
            </a:r>
          </a:p>
          <a:p>
            <a:pPr marL="342900" indent="-342900">
              <a:buFont typeface="+mj-lt"/>
              <a:buAutoNum type="arabicPeriod"/>
            </a:pPr>
            <a:r>
              <a:rPr lang="en-US"/>
              <a:t>​</a:t>
            </a:r>
            <a:r>
              <a:rPr lang="en-US" i="1"/>
              <a:t>Corrupt</a:t>
            </a:r>
            <a:r>
              <a:rPr lang="en-US"/>
              <a:t> saved return address (lack of </a:t>
            </a:r>
            <a:r>
              <a:rPr lang="en-US" i="1"/>
              <a:t>integrity</a:t>
            </a:r>
            <a:r>
              <a:rPr lang="en-US"/>
              <a:t>)</a:t>
            </a:r>
          </a:p>
          <a:p>
            <a:pPr marL="342900" indent="-342900">
              <a:buFont typeface="+mj-lt"/>
              <a:buAutoNum type="arabicPeriod"/>
            </a:pPr>
            <a:r>
              <a:rPr lang="en-US"/>
              <a:t>Jump to corrupted address when </a:t>
            </a:r>
            <a:r>
              <a:rPr lang="en-US">
                <a:latin typeface="Consolas" panose="020B0609020204030204" pitchFamily="49" charset="0"/>
              </a:rPr>
              <a:t>main()</a:t>
            </a:r>
            <a:r>
              <a:rPr lang="en-US"/>
              <a:t> “returns” (lack of </a:t>
            </a:r>
            <a:r>
              <a:rPr lang="en-US" i="1"/>
              <a:t>referential safety</a:t>
            </a:r>
            <a:r>
              <a:rPr lang="en-US"/>
              <a:t>)</a:t>
            </a:r>
          </a:p>
        </p:txBody>
      </p:sp>
      <p:cxnSp>
        <p:nvCxnSpPr>
          <p:cNvPr id="11" name="Straight Connector 10">
            <a:extLst>
              <a:ext uri="{FF2B5EF4-FFF2-40B4-BE49-F238E27FC236}">
                <a16:creationId xmlns:a16="http://schemas.microsoft.com/office/drawing/2014/main" id="{DC6E84DD-9FAD-126D-B938-AF35C384D220}"/>
              </a:ext>
            </a:extLst>
          </p:cNvPr>
          <p:cNvCxnSpPr>
            <a:stCxn id="31" idx="1"/>
            <a:endCxn id="33" idx="1"/>
          </p:cNvCxnSpPr>
          <p:nvPr/>
        </p:nvCxnSpPr>
        <p:spPr>
          <a:xfrm>
            <a:off x="8614935" y="3303091"/>
            <a:ext cx="1161477" cy="1"/>
          </a:xfrm>
          <a:prstGeom prst="lin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34F99363-92A7-F23B-6628-01C60DC3A119}"/>
              </a:ext>
            </a:extLst>
          </p:cNvPr>
          <p:cNvCxnSpPr>
            <a:stCxn id="29" idx="1"/>
            <a:endCxn id="30" idx="1"/>
          </p:cNvCxnSpPr>
          <p:nvPr/>
        </p:nvCxnSpPr>
        <p:spPr>
          <a:xfrm>
            <a:off x="9331659" y="1693996"/>
            <a:ext cx="444753" cy="240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086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29" grpId="0" animBg="1"/>
      <p:bldP spid="30" grpId="0"/>
      <p:bldP spid="31" grpId="0" animBg="1"/>
      <p:bldP spid="33" grpId="0"/>
      <p:bldP spid="19" grpId="0"/>
      <p:bldP spid="10" grpId="0"/>
      <p:bldP spid="16" grpId="0" animBg="1"/>
      <p:bldP spid="1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606F7-A7C9-62B1-A189-A3730A954F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23" name="Freeform: Shape 22">
            <a:extLst>
              <a:ext uri="{FF2B5EF4-FFF2-40B4-BE49-F238E27FC236}">
                <a16:creationId xmlns:a16="http://schemas.microsoft.com/office/drawing/2014/main" id="{256497FB-1280-FB91-E8DF-F7F9B8BA20E9}"/>
              </a:ext>
            </a:extLst>
          </p:cNvPr>
          <p:cNvSpPr/>
          <p:nvPr/>
        </p:nvSpPr>
        <p:spPr>
          <a:xfrm>
            <a:off x="558800" y="1030288"/>
            <a:ext cx="11074400" cy="1702097"/>
          </a:xfrm>
          <a:custGeom>
            <a:avLst/>
            <a:gdLst>
              <a:gd name="connsiteX0" fmla="*/ 0 w 11074400"/>
              <a:gd name="connsiteY0" fmla="*/ 170210 h 1702097"/>
              <a:gd name="connsiteX1" fmla="*/ 170210 w 11074400"/>
              <a:gd name="connsiteY1" fmla="*/ 0 h 1702097"/>
              <a:gd name="connsiteX2" fmla="*/ 10904190 w 11074400"/>
              <a:gd name="connsiteY2" fmla="*/ 0 h 1702097"/>
              <a:gd name="connsiteX3" fmla="*/ 11074400 w 11074400"/>
              <a:gd name="connsiteY3" fmla="*/ 170210 h 1702097"/>
              <a:gd name="connsiteX4" fmla="*/ 11074400 w 11074400"/>
              <a:gd name="connsiteY4" fmla="*/ 1531887 h 1702097"/>
              <a:gd name="connsiteX5" fmla="*/ 10904190 w 11074400"/>
              <a:gd name="connsiteY5" fmla="*/ 1702097 h 1702097"/>
              <a:gd name="connsiteX6" fmla="*/ 170210 w 11074400"/>
              <a:gd name="connsiteY6" fmla="*/ 1702097 h 1702097"/>
              <a:gd name="connsiteX7" fmla="*/ 0 w 11074400"/>
              <a:gd name="connsiteY7" fmla="*/ 1531887 h 1702097"/>
              <a:gd name="connsiteX8" fmla="*/ 0 w 11074400"/>
              <a:gd name="connsiteY8" fmla="*/ 170210 h 170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4400" h="1702097">
                <a:moveTo>
                  <a:pt x="0" y="170210"/>
                </a:moveTo>
                <a:cubicBezTo>
                  <a:pt x="0" y="76206"/>
                  <a:pt x="76206" y="0"/>
                  <a:pt x="170210" y="0"/>
                </a:cubicBezTo>
                <a:lnTo>
                  <a:pt x="10904190" y="0"/>
                </a:lnTo>
                <a:cubicBezTo>
                  <a:pt x="10998194" y="0"/>
                  <a:pt x="11074400" y="76206"/>
                  <a:pt x="11074400" y="170210"/>
                </a:cubicBezTo>
                <a:lnTo>
                  <a:pt x="11074400" y="1531887"/>
                </a:lnTo>
                <a:cubicBezTo>
                  <a:pt x="11074400" y="1625891"/>
                  <a:pt x="10998194" y="1702097"/>
                  <a:pt x="10904190" y="1702097"/>
                </a:cubicBezTo>
                <a:lnTo>
                  <a:pt x="170210" y="1702097"/>
                </a:lnTo>
                <a:cubicBezTo>
                  <a:pt x="76206" y="1702097"/>
                  <a:pt x="0" y="1625891"/>
                  <a:pt x="0" y="1531887"/>
                </a:cubicBezTo>
                <a:lnTo>
                  <a:pt x="0" y="170210"/>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41299" tIns="156210" rIns="156211" bIns="156210" numCol="1" spcCol="1270" anchor="t"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r>
              <a:rPr kumimoji="0" lang="en-US" sz="4100" b="0" i="0" u="none" strike="noStrike" kern="1200" cap="none" spc="0" normalizeH="0" baseline="0" noProof="0">
                <a:ln>
                  <a:noFill/>
                </a:ln>
                <a:solidFill>
                  <a:prstClr val="white"/>
                </a:solidFill>
                <a:effectLst/>
                <a:uLnTx/>
                <a:uFillTx/>
                <a:latin typeface="Calibri" panose="020F0502020204030204"/>
                <a:ea typeface="+mn-ea"/>
                <a:cs typeface="+mn-cs"/>
              </a:rPr>
              <a:t>CHERI Tags identify capabilities</a:t>
            </a:r>
          </a:p>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Don’t have to guess; </a:t>
            </a:r>
            <a:r>
              <a:rPr kumimoji="0" lang="en-US" sz="3200" b="0" i="0" u="none" strike="noStrike" kern="1200" cap="none" spc="0" normalizeH="0" baseline="0" noProof="0" err="1">
                <a:ln>
                  <a:noFill/>
                </a:ln>
                <a:solidFill>
                  <a:prstClr val="white"/>
                </a:solidFill>
                <a:effectLst/>
                <a:uLnTx/>
                <a:uFillTx/>
                <a:latin typeface="Calibri" panose="020F0502020204030204"/>
                <a:ea typeface="+mn-ea"/>
                <a:cs typeface="+mn-cs"/>
              </a:rPr>
              <a:t>revoker</a:t>
            </a: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 justified in erasing!</a:t>
            </a:r>
          </a:p>
        </p:txBody>
      </p:sp>
      <p:sp>
        <p:nvSpPr>
          <p:cNvPr id="24" name="Rectangle: Rounded Corners 23" descr="Tag with solid fill">
            <a:extLst>
              <a:ext uri="{FF2B5EF4-FFF2-40B4-BE49-F238E27FC236}">
                <a16:creationId xmlns:a16="http://schemas.microsoft.com/office/drawing/2014/main" id="{5DA17FE8-EF87-AF0F-5E3A-40D25FF63FAE}"/>
              </a:ext>
            </a:extLst>
          </p:cNvPr>
          <p:cNvSpPr/>
          <p:nvPr/>
        </p:nvSpPr>
        <p:spPr>
          <a:xfrm>
            <a:off x="729009" y="1200497"/>
            <a:ext cx="2214880" cy="1361678"/>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1000" b="-3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931999EC-75AD-E9FA-3461-A184E7DE9F1E}"/>
              </a:ext>
            </a:extLst>
          </p:cNvPr>
          <p:cNvSpPr/>
          <p:nvPr/>
        </p:nvSpPr>
        <p:spPr>
          <a:xfrm>
            <a:off x="558800" y="2902595"/>
            <a:ext cx="11074400" cy="1702097"/>
          </a:xfrm>
          <a:custGeom>
            <a:avLst/>
            <a:gdLst>
              <a:gd name="connsiteX0" fmla="*/ 0 w 11074400"/>
              <a:gd name="connsiteY0" fmla="*/ 170210 h 1702097"/>
              <a:gd name="connsiteX1" fmla="*/ 170210 w 11074400"/>
              <a:gd name="connsiteY1" fmla="*/ 0 h 1702097"/>
              <a:gd name="connsiteX2" fmla="*/ 10904190 w 11074400"/>
              <a:gd name="connsiteY2" fmla="*/ 0 h 1702097"/>
              <a:gd name="connsiteX3" fmla="*/ 11074400 w 11074400"/>
              <a:gd name="connsiteY3" fmla="*/ 170210 h 1702097"/>
              <a:gd name="connsiteX4" fmla="*/ 11074400 w 11074400"/>
              <a:gd name="connsiteY4" fmla="*/ 1531887 h 1702097"/>
              <a:gd name="connsiteX5" fmla="*/ 10904190 w 11074400"/>
              <a:gd name="connsiteY5" fmla="*/ 1702097 h 1702097"/>
              <a:gd name="connsiteX6" fmla="*/ 170210 w 11074400"/>
              <a:gd name="connsiteY6" fmla="*/ 1702097 h 1702097"/>
              <a:gd name="connsiteX7" fmla="*/ 0 w 11074400"/>
              <a:gd name="connsiteY7" fmla="*/ 1531887 h 1702097"/>
              <a:gd name="connsiteX8" fmla="*/ 0 w 11074400"/>
              <a:gd name="connsiteY8" fmla="*/ 170210 h 170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4400" h="1702097">
                <a:moveTo>
                  <a:pt x="0" y="170210"/>
                </a:moveTo>
                <a:cubicBezTo>
                  <a:pt x="0" y="76206"/>
                  <a:pt x="76206" y="0"/>
                  <a:pt x="170210" y="0"/>
                </a:cubicBezTo>
                <a:lnTo>
                  <a:pt x="10904190" y="0"/>
                </a:lnTo>
                <a:cubicBezTo>
                  <a:pt x="10998194" y="0"/>
                  <a:pt x="11074400" y="76206"/>
                  <a:pt x="11074400" y="170210"/>
                </a:cubicBezTo>
                <a:lnTo>
                  <a:pt x="11074400" y="1531887"/>
                </a:lnTo>
                <a:cubicBezTo>
                  <a:pt x="11074400" y="1625891"/>
                  <a:pt x="10998194" y="1702097"/>
                  <a:pt x="10904190" y="1702097"/>
                </a:cubicBezTo>
                <a:lnTo>
                  <a:pt x="170210" y="1702097"/>
                </a:lnTo>
                <a:cubicBezTo>
                  <a:pt x="76206" y="1702097"/>
                  <a:pt x="0" y="1625891"/>
                  <a:pt x="0" y="1531887"/>
                </a:cubicBezTo>
                <a:lnTo>
                  <a:pt x="0" y="170210"/>
                </a:ln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41299" tIns="156210" rIns="156211" bIns="156210" numCol="1" spcCol="1270" anchor="t"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r>
              <a:rPr kumimoji="0" lang="en-US" sz="4100" b="0" i="0" u="none" strike="noStrike" kern="1200" cap="none" spc="0" normalizeH="0" baseline="0" noProof="0">
                <a:ln>
                  <a:noFill/>
                </a:ln>
                <a:solidFill>
                  <a:prstClr val="white"/>
                </a:solidFill>
                <a:effectLst/>
                <a:uLnTx/>
                <a:uFillTx/>
                <a:latin typeface="Calibri" panose="020F0502020204030204"/>
                <a:ea typeface="+mn-ea"/>
                <a:cs typeface="+mn-cs"/>
              </a:rPr>
              <a:t>Capability-Dirty PTE Flags</a:t>
            </a:r>
          </a:p>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Set by PTW; skip sweep of pages w/o capabilities</a:t>
            </a:r>
          </a:p>
        </p:txBody>
      </p:sp>
      <p:sp>
        <p:nvSpPr>
          <p:cNvPr id="26" name="Rectangle: Rounded Corners 25" descr="Abacus outline">
            <a:extLst>
              <a:ext uri="{FF2B5EF4-FFF2-40B4-BE49-F238E27FC236}">
                <a16:creationId xmlns:a16="http://schemas.microsoft.com/office/drawing/2014/main" id="{CAEA5116-B5E5-9BCA-4A45-FA67A8368DB9}"/>
              </a:ext>
            </a:extLst>
          </p:cNvPr>
          <p:cNvSpPr/>
          <p:nvPr/>
        </p:nvSpPr>
        <p:spPr>
          <a:xfrm>
            <a:off x="729009" y="3072805"/>
            <a:ext cx="2214880" cy="1361678"/>
          </a:xfrm>
          <a:prstGeom prst="roundRect">
            <a:avLst>
              <a:gd name="adj" fmla="val 10000"/>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31000" b="-3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0981F222-3683-FE2D-B887-049BC92F321B}"/>
              </a:ext>
            </a:extLst>
          </p:cNvPr>
          <p:cNvSpPr/>
          <p:nvPr/>
        </p:nvSpPr>
        <p:spPr>
          <a:xfrm>
            <a:off x="558800" y="4774902"/>
            <a:ext cx="11074400" cy="1702097"/>
          </a:xfrm>
          <a:custGeom>
            <a:avLst/>
            <a:gdLst>
              <a:gd name="connsiteX0" fmla="*/ 0 w 11074400"/>
              <a:gd name="connsiteY0" fmla="*/ 170210 h 1702097"/>
              <a:gd name="connsiteX1" fmla="*/ 170210 w 11074400"/>
              <a:gd name="connsiteY1" fmla="*/ 0 h 1702097"/>
              <a:gd name="connsiteX2" fmla="*/ 10904190 w 11074400"/>
              <a:gd name="connsiteY2" fmla="*/ 0 h 1702097"/>
              <a:gd name="connsiteX3" fmla="*/ 11074400 w 11074400"/>
              <a:gd name="connsiteY3" fmla="*/ 170210 h 1702097"/>
              <a:gd name="connsiteX4" fmla="*/ 11074400 w 11074400"/>
              <a:gd name="connsiteY4" fmla="*/ 1531887 h 1702097"/>
              <a:gd name="connsiteX5" fmla="*/ 10904190 w 11074400"/>
              <a:gd name="connsiteY5" fmla="*/ 1702097 h 1702097"/>
              <a:gd name="connsiteX6" fmla="*/ 170210 w 11074400"/>
              <a:gd name="connsiteY6" fmla="*/ 1702097 h 1702097"/>
              <a:gd name="connsiteX7" fmla="*/ 0 w 11074400"/>
              <a:gd name="connsiteY7" fmla="*/ 1531887 h 1702097"/>
              <a:gd name="connsiteX8" fmla="*/ 0 w 11074400"/>
              <a:gd name="connsiteY8" fmla="*/ 170210 h 170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4400" h="1702097">
                <a:moveTo>
                  <a:pt x="0" y="170210"/>
                </a:moveTo>
                <a:cubicBezTo>
                  <a:pt x="0" y="76206"/>
                  <a:pt x="76206" y="0"/>
                  <a:pt x="170210" y="0"/>
                </a:cubicBezTo>
                <a:lnTo>
                  <a:pt x="10904190" y="0"/>
                </a:lnTo>
                <a:cubicBezTo>
                  <a:pt x="10998194" y="0"/>
                  <a:pt x="11074400" y="76206"/>
                  <a:pt x="11074400" y="170210"/>
                </a:cubicBezTo>
                <a:lnTo>
                  <a:pt x="11074400" y="1531887"/>
                </a:lnTo>
                <a:cubicBezTo>
                  <a:pt x="11074400" y="1625891"/>
                  <a:pt x="10998194" y="1702097"/>
                  <a:pt x="10904190" y="1702097"/>
                </a:cubicBezTo>
                <a:lnTo>
                  <a:pt x="170210" y="1702097"/>
                </a:lnTo>
                <a:cubicBezTo>
                  <a:pt x="76206" y="1702097"/>
                  <a:pt x="0" y="1625891"/>
                  <a:pt x="0" y="1531887"/>
                </a:cubicBezTo>
                <a:lnTo>
                  <a:pt x="0" y="17021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41299" tIns="156210" rIns="156211" bIns="156210" numCol="1" spcCol="1270" anchor="t"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r>
              <a:rPr kumimoji="0" lang="en-US" sz="4100" b="0" i="0" u="none" strike="noStrike" kern="1200" cap="none" spc="0" normalizeH="0" baseline="0" noProof="0">
                <a:ln>
                  <a:noFill/>
                </a:ln>
                <a:solidFill>
                  <a:prstClr val="white"/>
                </a:solidFill>
                <a:effectLst/>
                <a:uLnTx/>
                <a:uFillTx/>
                <a:latin typeface="Calibri" panose="020F0502020204030204"/>
                <a:ea typeface="+mn-ea"/>
                <a:cs typeface="+mn-cs"/>
              </a:rPr>
              <a:t>Capability-Load Trap PTE Flags</a:t>
            </a:r>
          </a:p>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Cause CPU to trap; </a:t>
            </a:r>
            <a:r>
              <a:rPr kumimoji="0" lang="en-US" sz="3200" b="0" i="0" u="none" strike="noStrike" kern="1200" cap="none" spc="0" normalizeH="0" baseline="0" noProof="0" err="1">
                <a:ln>
                  <a:noFill/>
                </a:ln>
                <a:solidFill>
                  <a:prstClr val="white"/>
                </a:solidFill>
                <a:effectLst/>
                <a:uLnTx/>
                <a:uFillTx/>
                <a:latin typeface="Calibri" panose="020F0502020204030204"/>
                <a:ea typeface="+mn-ea"/>
                <a:cs typeface="+mn-cs"/>
              </a:rPr>
              <a:t>revoker</a:t>
            </a: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 scans (WIP)</a:t>
            </a:r>
          </a:p>
        </p:txBody>
      </p:sp>
      <p:sp>
        <p:nvSpPr>
          <p:cNvPr id="28" name="Rectangle: Rounded Corners 27" descr="3d Glasses with solid fill">
            <a:extLst>
              <a:ext uri="{FF2B5EF4-FFF2-40B4-BE49-F238E27FC236}">
                <a16:creationId xmlns:a16="http://schemas.microsoft.com/office/drawing/2014/main" id="{BBCE8441-69BC-5DA4-ABCA-EC757F22ADB7}"/>
              </a:ext>
            </a:extLst>
          </p:cNvPr>
          <p:cNvSpPr/>
          <p:nvPr/>
        </p:nvSpPr>
        <p:spPr>
          <a:xfrm>
            <a:off x="729009" y="4945112"/>
            <a:ext cx="2214880" cy="1361678"/>
          </a:xfrm>
          <a:prstGeom prst="roundRect">
            <a:avLst>
              <a:gd name="adj" fmla="val 10000"/>
            </a:avLst>
          </a:prstGeom>
          <a:blipFill>
            <a:blip r:embed="rId7">
              <a:extLst>
                <a:ext uri="{96DAC541-7B7A-43D3-8B79-37D633B846F1}">
                  <asvg:svgBlip xmlns:asvg="http://schemas.microsoft.com/office/drawing/2016/SVG/main" r:embed="rId8"/>
                </a:ext>
              </a:extLst>
            </a:blip>
            <a:srcRect/>
            <a:stretch>
              <a:fillRect t="-31000" b="-3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 name="Title 3">
            <a:extLst>
              <a:ext uri="{FF2B5EF4-FFF2-40B4-BE49-F238E27FC236}">
                <a16:creationId xmlns:a16="http://schemas.microsoft.com/office/drawing/2014/main" id="{2713DFD6-0459-E73D-1B60-F14290CB72BC}"/>
              </a:ext>
            </a:extLst>
          </p:cNvPr>
          <p:cNvSpPr>
            <a:spLocks noGrp="1"/>
          </p:cNvSpPr>
          <p:nvPr>
            <p:ph type="ctrTitle"/>
          </p:nvPr>
        </p:nvSpPr>
        <p:spPr/>
        <p:txBody>
          <a:bodyPr/>
          <a:lstStyle/>
          <a:p>
            <a:r>
              <a:rPr lang="en-US"/>
              <a:t>Architectural Acceleration for Revocation</a:t>
            </a:r>
          </a:p>
        </p:txBody>
      </p:sp>
      <p:sp>
        <p:nvSpPr>
          <p:cNvPr id="6" name="TextBox 5">
            <a:extLst>
              <a:ext uri="{FF2B5EF4-FFF2-40B4-BE49-F238E27FC236}">
                <a16:creationId xmlns:a16="http://schemas.microsoft.com/office/drawing/2014/main" id="{9C157C9D-FFA1-899B-5D43-6540692FC895}"/>
              </a:ext>
            </a:extLst>
          </p:cNvPr>
          <p:cNvSpPr txBox="1"/>
          <p:nvPr/>
        </p:nvSpPr>
        <p:spPr>
          <a:xfrm>
            <a:off x="0" y="6550223"/>
            <a:ext cx="60949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9"/>
              </a:rPr>
              <a:t>Filardo et al.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9"/>
              </a:rPr>
              <a:t>Cornucopia: Temporal Safety for CHERI Heaps</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9"/>
              </a:rPr>
              <a:t>.  (Oakland 2020)</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39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2259F88-4DA1-4361-BA34-356DAEFDF50F}"/>
              </a:ext>
            </a:extLst>
          </p:cNvPr>
          <p:cNvGraphicFramePr>
            <a:graphicFrameLocks noGrp="1"/>
          </p:cNvGraphicFramePr>
          <p:nvPr>
            <p:ph sz="quarter" idx="13"/>
          </p:nvPr>
        </p:nvGraphicFramePr>
        <p:xfrm>
          <a:off x="558800" y="1030288"/>
          <a:ext cx="11074400" cy="544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fontScale="90000"/>
          </a:bodyPr>
          <a:lstStyle/>
          <a:p>
            <a:r>
              <a:rPr lang="en-US">
                <a:latin typeface="+mn-lt"/>
              </a:rPr>
              <a:t>Cornucopia Architecture</a:t>
            </a:r>
            <a:br>
              <a:rPr lang="en-US"/>
            </a:br>
            <a:r>
              <a:rPr lang="en-US"/>
              <a:t>Per-Page “Capability-Dirty” Tracking</a:t>
            </a:r>
          </a:p>
        </p:txBody>
      </p:sp>
      <p:sp>
        <p:nvSpPr>
          <p:cNvPr id="5" name="TextBox 4">
            <a:extLst>
              <a:ext uri="{FF2B5EF4-FFF2-40B4-BE49-F238E27FC236}">
                <a16:creationId xmlns:a16="http://schemas.microsoft.com/office/drawing/2014/main" id="{9293B67A-782A-4080-AE75-A6FF2239634E}"/>
              </a:ext>
            </a:extLst>
          </p:cNvPr>
          <p:cNvSpPr txBox="1"/>
          <p:nvPr/>
        </p:nvSpPr>
        <p:spPr>
          <a:xfrm>
            <a:off x="4869314" y="5085034"/>
            <a:ext cx="2899448" cy="369332"/>
          </a:xfrm>
          <a:prstGeom prst="rect">
            <a:avLst/>
          </a:prstGeom>
          <a:noFill/>
        </p:spPr>
        <p:txBody>
          <a:bodyPr wrap="none" rtlCol="0">
            <a:spAutoFit/>
          </a:bodyPr>
          <a:lstStyle/>
          <a:p>
            <a:r>
              <a:rPr lang="en-US"/>
              <a:t>Capability store to page; trap</a:t>
            </a:r>
          </a:p>
        </p:txBody>
      </p:sp>
      <p:sp>
        <p:nvSpPr>
          <p:cNvPr id="8" name="Arrow: Down 7">
            <a:extLst>
              <a:ext uri="{FF2B5EF4-FFF2-40B4-BE49-F238E27FC236}">
                <a16:creationId xmlns:a16="http://schemas.microsoft.com/office/drawing/2014/main" id="{EE7D4E67-BE1D-4DF3-941E-5ACADBDF0891}"/>
              </a:ext>
            </a:extLst>
          </p:cNvPr>
          <p:cNvSpPr/>
          <p:nvPr/>
        </p:nvSpPr>
        <p:spPr>
          <a:xfrm rot="3207918">
            <a:off x="2953841" y="1327771"/>
            <a:ext cx="860827" cy="3356288"/>
          </a:xfrm>
          <a:prstGeom prst="downArrow">
            <a:avLst/>
          </a:prstGeom>
          <a:solidFill>
            <a:srgbClr val="B0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DBE62E5-F706-4BEE-8CEA-2BDD16599651}"/>
              </a:ext>
            </a:extLst>
          </p:cNvPr>
          <p:cNvSpPr txBox="1"/>
          <p:nvPr/>
        </p:nvSpPr>
        <p:spPr>
          <a:xfrm rot="19429945">
            <a:off x="1698608" y="2771515"/>
            <a:ext cx="3444404" cy="369332"/>
          </a:xfrm>
          <a:prstGeom prst="rect">
            <a:avLst/>
          </a:prstGeom>
          <a:noFill/>
        </p:spPr>
        <p:txBody>
          <a:bodyPr wrap="none" rtlCol="0">
            <a:spAutoFit/>
          </a:bodyPr>
          <a:lstStyle/>
          <a:p>
            <a:r>
              <a:rPr lang="en-US"/>
              <a:t>Capability store to page; TLB AMO</a:t>
            </a:r>
          </a:p>
        </p:txBody>
      </p:sp>
      <p:sp>
        <p:nvSpPr>
          <p:cNvPr id="9" name="TextBox 8">
            <a:extLst>
              <a:ext uri="{FF2B5EF4-FFF2-40B4-BE49-F238E27FC236}">
                <a16:creationId xmlns:a16="http://schemas.microsoft.com/office/drawing/2014/main" id="{EDC1838C-44A1-403A-9638-70E18978374C}"/>
              </a:ext>
            </a:extLst>
          </p:cNvPr>
          <p:cNvSpPr txBox="1"/>
          <p:nvPr/>
        </p:nvSpPr>
        <p:spPr>
          <a:xfrm rot="19411067">
            <a:off x="3102591" y="3452686"/>
            <a:ext cx="1531253" cy="646331"/>
          </a:xfrm>
          <a:prstGeom prst="rect">
            <a:avLst/>
          </a:prstGeom>
          <a:noFill/>
        </p:spPr>
        <p:txBody>
          <a:bodyPr wrap="none" rtlCol="0">
            <a:spAutoFit/>
          </a:bodyPr>
          <a:lstStyle/>
          <a:p>
            <a:r>
              <a:rPr lang="en-US"/>
              <a:t>No caps found</a:t>
            </a:r>
            <a:br>
              <a:rPr lang="en-US"/>
            </a:br>
            <a:r>
              <a:rPr lang="en-US"/>
              <a:t>on this alias</a:t>
            </a:r>
          </a:p>
        </p:txBody>
      </p:sp>
      <p:sp>
        <p:nvSpPr>
          <p:cNvPr id="11" name="TextBox 10">
            <a:extLst>
              <a:ext uri="{FF2B5EF4-FFF2-40B4-BE49-F238E27FC236}">
                <a16:creationId xmlns:a16="http://schemas.microsoft.com/office/drawing/2014/main" id="{600BA1D8-A221-4BA2-B91C-3BED375FE92C}"/>
              </a:ext>
            </a:extLst>
          </p:cNvPr>
          <p:cNvSpPr txBox="1"/>
          <p:nvPr/>
        </p:nvSpPr>
        <p:spPr>
          <a:xfrm rot="2148904">
            <a:off x="7434272" y="3324100"/>
            <a:ext cx="1531253" cy="646331"/>
          </a:xfrm>
          <a:prstGeom prst="rect">
            <a:avLst/>
          </a:prstGeom>
          <a:noFill/>
        </p:spPr>
        <p:txBody>
          <a:bodyPr wrap="none" rtlCol="0">
            <a:spAutoFit/>
          </a:bodyPr>
          <a:lstStyle/>
          <a:p>
            <a:r>
              <a:rPr lang="en-US"/>
              <a:t>No caps found</a:t>
            </a:r>
            <a:br>
              <a:rPr lang="en-US"/>
            </a:br>
            <a:r>
              <a:rPr lang="en-US"/>
              <a:t>on any alias</a:t>
            </a:r>
          </a:p>
        </p:txBody>
      </p:sp>
      <p:sp>
        <p:nvSpPr>
          <p:cNvPr id="13" name="Arrow: Down 12">
            <a:extLst>
              <a:ext uri="{FF2B5EF4-FFF2-40B4-BE49-F238E27FC236}">
                <a16:creationId xmlns:a16="http://schemas.microsoft.com/office/drawing/2014/main" id="{DC8D5C8D-5C1F-4373-92B7-D1EFCAD55710}"/>
              </a:ext>
            </a:extLst>
          </p:cNvPr>
          <p:cNvSpPr/>
          <p:nvPr/>
        </p:nvSpPr>
        <p:spPr>
          <a:xfrm rot="7632888">
            <a:off x="8296932" y="1292938"/>
            <a:ext cx="860827" cy="3229456"/>
          </a:xfrm>
          <a:prstGeom prst="downArrow">
            <a:avLst/>
          </a:prstGeom>
          <a:solidFill>
            <a:srgbClr val="B0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790D47-F50E-4D32-A39A-5010FDB5A1C3}"/>
              </a:ext>
            </a:extLst>
          </p:cNvPr>
          <p:cNvSpPr txBox="1"/>
          <p:nvPr/>
        </p:nvSpPr>
        <p:spPr>
          <a:xfrm rot="2231181">
            <a:off x="7169049" y="2731757"/>
            <a:ext cx="3257815" cy="369332"/>
          </a:xfrm>
          <a:prstGeom prst="rect">
            <a:avLst/>
          </a:prstGeom>
          <a:noFill/>
        </p:spPr>
        <p:txBody>
          <a:bodyPr wrap="none" rtlCol="0">
            <a:spAutoFit/>
          </a:bodyPr>
          <a:lstStyle/>
          <a:p>
            <a:r>
              <a:rPr lang="en-US"/>
              <a:t>Initial mapping, stores permitted</a:t>
            </a:r>
          </a:p>
        </p:txBody>
      </p:sp>
      <p:sp>
        <p:nvSpPr>
          <p:cNvPr id="10" name="Slide Number Placeholder 9">
            <a:extLst>
              <a:ext uri="{FF2B5EF4-FFF2-40B4-BE49-F238E27FC236}">
                <a16:creationId xmlns:a16="http://schemas.microsoft.com/office/drawing/2014/main" id="{45DAC22B-1C0F-4D9E-8429-D421FF5ACB90}"/>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91</a:t>
            </a:fld>
            <a:endParaRPr lang="en-US">
              <a:solidFill>
                <a:prstClr val="white">
                  <a:lumMod val="50000"/>
                </a:prstClr>
              </a:solidFill>
            </a:endParaRPr>
          </a:p>
        </p:txBody>
      </p:sp>
    </p:spTree>
    <p:extLst>
      <p:ext uri="{BB962C8B-B14F-4D97-AF65-F5344CB8AC3E}">
        <p14:creationId xmlns:p14="http://schemas.microsoft.com/office/powerpoint/2010/main" val="38459023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C7A8EA1-2E7A-40AF-B25E-20ADA73AC1AC}"/>
              </a:ext>
            </a:extLst>
          </p:cNvPr>
          <p:cNvSpPr>
            <a:spLocks noGrp="1"/>
          </p:cNvSpPr>
          <p:nvPr>
            <p:ph type="sldNum" sz="quarter" idx="11"/>
          </p:nvPr>
        </p:nvSpPr>
        <p:spPr>
          <a:xfrm>
            <a:off x="11082209" y="6553200"/>
            <a:ext cx="1016000" cy="292102"/>
          </a:xfrm>
        </p:spPr>
        <p:txBody>
          <a:bodyPr/>
          <a:lstStyle/>
          <a:p>
            <a:fld id="{17C893D6-80E9-41C1-946C-FBBEB9817EB4}" type="slidenum">
              <a:rPr lang="en-US" smtClean="0"/>
              <a:t>92</a:t>
            </a:fld>
            <a:endParaRPr lang="en-US"/>
          </a:p>
        </p:txBody>
      </p:sp>
      <p:sp>
        <p:nvSpPr>
          <p:cNvPr id="2" name="Title 1">
            <a:extLst>
              <a:ext uri="{FF2B5EF4-FFF2-40B4-BE49-F238E27FC236}">
                <a16:creationId xmlns:a16="http://schemas.microsoft.com/office/drawing/2014/main" id="{67B157C8-5F0E-4B71-8984-AC779A84B4A9}"/>
              </a:ext>
            </a:extLst>
          </p:cNvPr>
          <p:cNvSpPr>
            <a:spLocks noGrp="1"/>
          </p:cNvSpPr>
          <p:nvPr>
            <p:ph type="ctrTitle"/>
          </p:nvPr>
        </p:nvSpPr>
        <p:spPr/>
        <p:txBody>
          <a:bodyPr>
            <a:normAutofit fontScale="90000"/>
          </a:bodyPr>
          <a:lstStyle/>
          <a:p>
            <a:r>
              <a:rPr lang="en-US">
                <a:latin typeface="+mn-lt"/>
              </a:rPr>
              <a:t>Cornucopia Architecture</a:t>
            </a:r>
            <a:br>
              <a:rPr lang="en-US">
                <a:latin typeface="+mn-lt"/>
              </a:rPr>
            </a:br>
            <a:r>
              <a:rPr lang="en-US">
                <a:latin typeface="+mn-lt"/>
              </a:rPr>
              <a:t>Per-Page Capability Load Generations</a:t>
            </a:r>
          </a:p>
        </p:txBody>
      </p:sp>
      <p:pic>
        <p:nvPicPr>
          <p:cNvPr id="5" name="Graphic 4" descr="Processor outline">
            <a:extLst>
              <a:ext uri="{FF2B5EF4-FFF2-40B4-BE49-F238E27FC236}">
                <a16:creationId xmlns:a16="http://schemas.microsoft.com/office/drawing/2014/main" id="{CEE2A39C-FCC1-47AB-A9AA-E177555C8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460" y="1885346"/>
            <a:ext cx="1325563" cy="1325563"/>
          </a:xfrm>
          <a:prstGeom prst="rect">
            <a:avLst/>
          </a:prstGeom>
        </p:spPr>
      </p:pic>
      <p:sp>
        <p:nvSpPr>
          <p:cNvPr id="4" name="Rectangle 3">
            <a:extLst>
              <a:ext uri="{FF2B5EF4-FFF2-40B4-BE49-F238E27FC236}">
                <a16:creationId xmlns:a16="http://schemas.microsoft.com/office/drawing/2014/main" id="{DFB43EB0-3FA5-49FD-9811-00561FAB6650}"/>
              </a:ext>
            </a:extLst>
          </p:cNvPr>
          <p:cNvSpPr/>
          <p:nvPr/>
        </p:nvSpPr>
        <p:spPr>
          <a:xfrm>
            <a:off x="2442874" y="1598213"/>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F335A5-DD35-476E-959E-06D53A862B71}"/>
              </a:ext>
            </a:extLst>
          </p:cNvPr>
          <p:cNvSpPr/>
          <p:nvPr/>
        </p:nvSpPr>
        <p:spPr>
          <a:xfrm>
            <a:off x="2442874" y="1821237"/>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CA7B69-3927-4D57-8FAE-53D0822B6513}"/>
              </a:ext>
            </a:extLst>
          </p:cNvPr>
          <p:cNvSpPr/>
          <p:nvPr/>
        </p:nvSpPr>
        <p:spPr>
          <a:xfrm>
            <a:off x="2442873" y="2044261"/>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2B9550-15A6-41F0-962D-6C39BBE03C52}"/>
              </a:ext>
            </a:extLst>
          </p:cNvPr>
          <p:cNvSpPr/>
          <p:nvPr/>
        </p:nvSpPr>
        <p:spPr>
          <a:xfrm>
            <a:off x="2442872" y="2267285"/>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E878C78-69D9-47BC-936E-03327DB20EFA}"/>
              </a:ext>
            </a:extLst>
          </p:cNvPr>
          <p:cNvSpPr/>
          <p:nvPr/>
        </p:nvSpPr>
        <p:spPr>
          <a:xfrm>
            <a:off x="4494757" y="1593257"/>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1A65F7-8406-4FFF-9096-9C466B18D2CE}"/>
              </a:ext>
            </a:extLst>
          </p:cNvPr>
          <p:cNvSpPr/>
          <p:nvPr/>
        </p:nvSpPr>
        <p:spPr>
          <a:xfrm>
            <a:off x="4494757" y="1816281"/>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D71D8F-6B41-42D4-9870-998E38C89D8F}"/>
              </a:ext>
            </a:extLst>
          </p:cNvPr>
          <p:cNvSpPr/>
          <p:nvPr/>
        </p:nvSpPr>
        <p:spPr>
          <a:xfrm>
            <a:off x="4494756" y="2039305"/>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CE74D35-3ED0-4623-ADDE-6D59F07B1DF8}"/>
              </a:ext>
            </a:extLst>
          </p:cNvPr>
          <p:cNvSpPr/>
          <p:nvPr/>
        </p:nvSpPr>
        <p:spPr>
          <a:xfrm>
            <a:off x="4494755" y="2262329"/>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54B304-8B4C-4879-B1B9-57A2ECEDA220}"/>
              </a:ext>
            </a:extLst>
          </p:cNvPr>
          <p:cNvSpPr/>
          <p:nvPr/>
        </p:nvSpPr>
        <p:spPr>
          <a:xfrm>
            <a:off x="6546647" y="1593257"/>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916F4C-4F47-4F78-9D7C-8BD4FBA439F1}"/>
              </a:ext>
            </a:extLst>
          </p:cNvPr>
          <p:cNvSpPr/>
          <p:nvPr/>
        </p:nvSpPr>
        <p:spPr>
          <a:xfrm>
            <a:off x="6546647" y="1816281"/>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38A6C4E-5534-4ACC-8968-04736F4E7675}"/>
              </a:ext>
            </a:extLst>
          </p:cNvPr>
          <p:cNvSpPr/>
          <p:nvPr/>
        </p:nvSpPr>
        <p:spPr>
          <a:xfrm>
            <a:off x="6546646" y="2039305"/>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2503D4-EBE8-431A-AD60-2E80EFA9EE35}"/>
              </a:ext>
            </a:extLst>
          </p:cNvPr>
          <p:cNvSpPr/>
          <p:nvPr/>
        </p:nvSpPr>
        <p:spPr>
          <a:xfrm>
            <a:off x="6546645" y="2262329"/>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CC72E8-507F-41BA-B60B-E6E93AD5D8EA}"/>
              </a:ext>
            </a:extLst>
          </p:cNvPr>
          <p:cNvSpPr/>
          <p:nvPr/>
        </p:nvSpPr>
        <p:spPr>
          <a:xfrm>
            <a:off x="6546645" y="2866303"/>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C8137B-9F0F-43C5-9225-7D9AC4A4A1DA}"/>
              </a:ext>
            </a:extLst>
          </p:cNvPr>
          <p:cNvSpPr/>
          <p:nvPr/>
        </p:nvSpPr>
        <p:spPr>
          <a:xfrm>
            <a:off x="6546645" y="3089327"/>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EC2CDD0-32E1-4EDE-B36A-31A3F7C68A11}"/>
              </a:ext>
            </a:extLst>
          </p:cNvPr>
          <p:cNvSpPr/>
          <p:nvPr/>
        </p:nvSpPr>
        <p:spPr>
          <a:xfrm>
            <a:off x="6546644" y="3312351"/>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5C01E14-EEDE-4050-BA77-61141645F8DB}"/>
              </a:ext>
            </a:extLst>
          </p:cNvPr>
          <p:cNvSpPr/>
          <p:nvPr/>
        </p:nvSpPr>
        <p:spPr>
          <a:xfrm>
            <a:off x="6546643" y="3535375"/>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Connector: Elbow 48">
            <a:extLst>
              <a:ext uri="{FF2B5EF4-FFF2-40B4-BE49-F238E27FC236}">
                <a16:creationId xmlns:a16="http://schemas.microsoft.com/office/drawing/2014/main" id="{2DAC88BE-934C-4047-A0CB-3BF5C3917748}"/>
              </a:ext>
            </a:extLst>
          </p:cNvPr>
          <p:cNvCxnSpPr>
            <a:cxnSpLocks/>
          </p:cNvCxnSpPr>
          <p:nvPr/>
        </p:nvCxnSpPr>
        <p:spPr>
          <a:xfrm flipV="1">
            <a:off x="1331242" y="1588411"/>
            <a:ext cx="1110560" cy="296936"/>
          </a:xfrm>
          <a:prstGeom prst="bentConnector3">
            <a:avLst>
              <a:gd name="adj1" fmla="val 96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68CF7030-6875-4312-9C0E-D7B607656514}"/>
              </a:ext>
            </a:extLst>
          </p:cNvPr>
          <p:cNvCxnSpPr>
            <a:stCxn id="4" idx="3"/>
          </p:cNvCxnSpPr>
          <p:nvPr/>
        </p:nvCxnSpPr>
        <p:spPr>
          <a:xfrm flipV="1">
            <a:off x="3763309" y="1593257"/>
            <a:ext cx="731446" cy="11646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27944444-EF30-411C-9BE4-51EDAC4C3F2E}"/>
              </a:ext>
            </a:extLst>
          </p:cNvPr>
          <p:cNvCxnSpPr>
            <a:stCxn id="3" idx="3"/>
          </p:cNvCxnSpPr>
          <p:nvPr/>
        </p:nvCxnSpPr>
        <p:spPr>
          <a:xfrm flipV="1">
            <a:off x="5815192" y="1593257"/>
            <a:ext cx="731451" cy="10972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9272FA6-4626-422B-A6DE-123F3C1091C6}"/>
              </a:ext>
            </a:extLst>
          </p:cNvPr>
          <p:cNvSpPr txBox="1"/>
          <p:nvPr/>
        </p:nvSpPr>
        <p:spPr>
          <a:xfrm>
            <a:off x="1000092" y="1245588"/>
            <a:ext cx="662297" cy="369332"/>
          </a:xfrm>
          <a:prstGeom prst="rect">
            <a:avLst/>
          </a:prstGeom>
          <a:noFill/>
        </p:spPr>
        <p:txBody>
          <a:bodyPr wrap="none" rtlCol="0">
            <a:spAutoFit/>
          </a:bodyPr>
          <a:lstStyle/>
          <a:p>
            <a:r>
              <a:rPr lang="en-US"/>
              <a:t>TTBR</a:t>
            </a:r>
          </a:p>
        </p:txBody>
      </p:sp>
      <p:sp>
        <p:nvSpPr>
          <p:cNvPr id="61" name="TextBox 60">
            <a:extLst>
              <a:ext uri="{FF2B5EF4-FFF2-40B4-BE49-F238E27FC236}">
                <a16:creationId xmlns:a16="http://schemas.microsoft.com/office/drawing/2014/main" id="{0533E892-5D76-4A5D-9880-E5FC7437CF6D}"/>
              </a:ext>
            </a:extLst>
          </p:cNvPr>
          <p:cNvSpPr txBox="1"/>
          <p:nvPr/>
        </p:nvSpPr>
        <p:spPr>
          <a:xfrm>
            <a:off x="2891722" y="1247220"/>
            <a:ext cx="445956" cy="369332"/>
          </a:xfrm>
          <a:prstGeom prst="rect">
            <a:avLst/>
          </a:prstGeom>
          <a:noFill/>
        </p:spPr>
        <p:txBody>
          <a:bodyPr wrap="none" rtlCol="0">
            <a:spAutoFit/>
          </a:bodyPr>
          <a:lstStyle/>
          <a:p>
            <a:r>
              <a:rPr lang="en-US"/>
              <a:t>PD</a:t>
            </a:r>
          </a:p>
        </p:txBody>
      </p:sp>
      <p:sp>
        <p:nvSpPr>
          <p:cNvPr id="63" name="TextBox 62">
            <a:extLst>
              <a:ext uri="{FF2B5EF4-FFF2-40B4-BE49-F238E27FC236}">
                <a16:creationId xmlns:a16="http://schemas.microsoft.com/office/drawing/2014/main" id="{FE9B0044-6DAD-4CC5-82FF-EB968301A5C1}"/>
              </a:ext>
            </a:extLst>
          </p:cNvPr>
          <p:cNvSpPr txBox="1"/>
          <p:nvPr/>
        </p:nvSpPr>
        <p:spPr>
          <a:xfrm>
            <a:off x="4947736" y="1241821"/>
            <a:ext cx="414472" cy="369332"/>
          </a:xfrm>
          <a:prstGeom prst="rect">
            <a:avLst/>
          </a:prstGeom>
          <a:noFill/>
        </p:spPr>
        <p:txBody>
          <a:bodyPr wrap="none" rtlCol="0">
            <a:spAutoFit/>
          </a:bodyPr>
          <a:lstStyle/>
          <a:p>
            <a:r>
              <a:rPr lang="en-US"/>
              <a:t>PT</a:t>
            </a:r>
          </a:p>
        </p:txBody>
      </p:sp>
      <p:sp>
        <p:nvSpPr>
          <p:cNvPr id="65" name="TextBox 64">
            <a:extLst>
              <a:ext uri="{FF2B5EF4-FFF2-40B4-BE49-F238E27FC236}">
                <a16:creationId xmlns:a16="http://schemas.microsoft.com/office/drawing/2014/main" id="{4AA65FF1-952C-4004-822A-04393E08A23B}"/>
              </a:ext>
            </a:extLst>
          </p:cNvPr>
          <p:cNvSpPr txBox="1"/>
          <p:nvPr/>
        </p:nvSpPr>
        <p:spPr>
          <a:xfrm>
            <a:off x="6632023" y="1238982"/>
            <a:ext cx="1149674" cy="369332"/>
          </a:xfrm>
          <a:prstGeom prst="rect">
            <a:avLst/>
          </a:prstGeom>
          <a:noFill/>
        </p:spPr>
        <p:txBody>
          <a:bodyPr wrap="none" rtlCol="0">
            <a:spAutoFit/>
          </a:bodyPr>
          <a:lstStyle/>
          <a:p>
            <a:r>
              <a:rPr lang="en-US"/>
              <a:t>Phys mem</a:t>
            </a:r>
          </a:p>
        </p:txBody>
      </p:sp>
      <p:sp>
        <p:nvSpPr>
          <p:cNvPr id="66" name="Rectangle 65">
            <a:extLst>
              <a:ext uri="{FF2B5EF4-FFF2-40B4-BE49-F238E27FC236}">
                <a16:creationId xmlns:a16="http://schemas.microsoft.com/office/drawing/2014/main" id="{E8AC04B0-B15A-4585-92B1-02D02B034735}"/>
              </a:ext>
            </a:extLst>
          </p:cNvPr>
          <p:cNvSpPr/>
          <p:nvPr/>
        </p:nvSpPr>
        <p:spPr>
          <a:xfrm>
            <a:off x="7696543" y="1593257"/>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C4991C4-9F0A-4F54-82BC-751935BAFA73}"/>
              </a:ext>
            </a:extLst>
          </p:cNvPr>
          <p:cNvSpPr/>
          <p:nvPr/>
        </p:nvSpPr>
        <p:spPr>
          <a:xfrm>
            <a:off x="7696762" y="1812735"/>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C99E47D-9044-4378-A837-65ABA11682B9}"/>
              </a:ext>
            </a:extLst>
          </p:cNvPr>
          <p:cNvSpPr/>
          <p:nvPr/>
        </p:nvSpPr>
        <p:spPr>
          <a:xfrm>
            <a:off x="7696199" y="2039305"/>
            <a:ext cx="168784"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0713506-361B-4862-B0DE-B06B7BD33858}"/>
              </a:ext>
            </a:extLst>
          </p:cNvPr>
          <p:cNvSpPr/>
          <p:nvPr/>
        </p:nvSpPr>
        <p:spPr>
          <a:xfrm>
            <a:off x="7696763" y="2265593"/>
            <a:ext cx="168220"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CA102A6-A7DF-4239-8403-CAEEC105EEA8}"/>
              </a:ext>
            </a:extLst>
          </p:cNvPr>
          <p:cNvSpPr/>
          <p:nvPr/>
        </p:nvSpPr>
        <p:spPr>
          <a:xfrm>
            <a:off x="7699248" y="2866303"/>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D5C411A-D2CF-46FE-86B2-EEED9CCB3F65}"/>
              </a:ext>
            </a:extLst>
          </p:cNvPr>
          <p:cNvSpPr/>
          <p:nvPr/>
        </p:nvSpPr>
        <p:spPr>
          <a:xfrm>
            <a:off x="7699248" y="3091738"/>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D1A59ED-6D3E-4FBA-BFCF-5441150522C3}"/>
              </a:ext>
            </a:extLst>
          </p:cNvPr>
          <p:cNvSpPr/>
          <p:nvPr/>
        </p:nvSpPr>
        <p:spPr>
          <a:xfrm>
            <a:off x="7699248" y="3314762"/>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017C2C9-67F3-4B5C-9807-C4A4AD8FA5F4}"/>
              </a:ext>
            </a:extLst>
          </p:cNvPr>
          <p:cNvSpPr/>
          <p:nvPr/>
        </p:nvSpPr>
        <p:spPr>
          <a:xfrm>
            <a:off x="7699248" y="3535426"/>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3134D2BC-D198-4668-8353-01C1A6C640C1}"/>
              </a:ext>
            </a:extLst>
          </p:cNvPr>
          <p:cNvSpPr/>
          <p:nvPr/>
        </p:nvSpPr>
        <p:spPr>
          <a:xfrm>
            <a:off x="5645658" y="181640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86" name="Rectangle 85">
            <a:extLst>
              <a:ext uri="{FF2B5EF4-FFF2-40B4-BE49-F238E27FC236}">
                <a16:creationId xmlns:a16="http://schemas.microsoft.com/office/drawing/2014/main" id="{D9B771AB-F45C-4164-AE15-A4DA0AD1459B}"/>
              </a:ext>
            </a:extLst>
          </p:cNvPr>
          <p:cNvSpPr/>
          <p:nvPr/>
        </p:nvSpPr>
        <p:spPr>
          <a:xfrm>
            <a:off x="5645658" y="1592082"/>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88" name="Rectangle 87">
            <a:extLst>
              <a:ext uri="{FF2B5EF4-FFF2-40B4-BE49-F238E27FC236}">
                <a16:creationId xmlns:a16="http://schemas.microsoft.com/office/drawing/2014/main" id="{73045B01-32F0-46EF-B1DC-D25ECAD0D01C}"/>
              </a:ext>
            </a:extLst>
          </p:cNvPr>
          <p:cNvSpPr/>
          <p:nvPr/>
        </p:nvSpPr>
        <p:spPr>
          <a:xfrm>
            <a:off x="5645658" y="2038752"/>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90" name="Rectangle 89">
            <a:extLst>
              <a:ext uri="{FF2B5EF4-FFF2-40B4-BE49-F238E27FC236}">
                <a16:creationId xmlns:a16="http://schemas.microsoft.com/office/drawing/2014/main" id="{760118A0-2FE3-4DB9-9172-7520D53D88CE}"/>
              </a:ext>
            </a:extLst>
          </p:cNvPr>
          <p:cNvSpPr/>
          <p:nvPr/>
        </p:nvSpPr>
        <p:spPr>
          <a:xfrm>
            <a:off x="5645658" y="2262113"/>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91" name="Rectangle 90">
            <a:extLst>
              <a:ext uri="{FF2B5EF4-FFF2-40B4-BE49-F238E27FC236}">
                <a16:creationId xmlns:a16="http://schemas.microsoft.com/office/drawing/2014/main" id="{B52B3256-9420-4974-A4E1-2324B3EADCBA}"/>
              </a:ext>
            </a:extLst>
          </p:cNvPr>
          <p:cNvSpPr/>
          <p:nvPr/>
        </p:nvSpPr>
        <p:spPr>
          <a:xfrm>
            <a:off x="1331341" y="2487277"/>
            <a:ext cx="170761" cy="2227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92" name="Callout: Bent Line 91">
            <a:extLst>
              <a:ext uri="{FF2B5EF4-FFF2-40B4-BE49-F238E27FC236}">
                <a16:creationId xmlns:a16="http://schemas.microsoft.com/office/drawing/2014/main" id="{D2B26D60-9C6C-4ADE-B23B-36A5BBE1535E}"/>
              </a:ext>
            </a:extLst>
          </p:cNvPr>
          <p:cNvSpPr/>
          <p:nvPr/>
        </p:nvSpPr>
        <p:spPr>
          <a:xfrm>
            <a:off x="1986031" y="3252651"/>
            <a:ext cx="2577916" cy="384205"/>
          </a:xfrm>
          <a:prstGeom prst="borderCallout2">
            <a:avLst>
              <a:gd name="adj1" fmla="val 18750"/>
              <a:gd name="adj2" fmla="val -8333"/>
              <a:gd name="adj3" fmla="val 18750"/>
              <a:gd name="adj4" fmla="val -16667"/>
              <a:gd name="adj5" fmla="val -143787"/>
              <a:gd name="adj6" fmla="val -21545"/>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FDF2BAA1-BECD-492F-8475-DAD7B1E32356}"/>
              </a:ext>
            </a:extLst>
          </p:cNvPr>
          <p:cNvSpPr txBox="1"/>
          <p:nvPr/>
        </p:nvSpPr>
        <p:spPr>
          <a:xfrm>
            <a:off x="1946425" y="3279410"/>
            <a:ext cx="2548330" cy="307777"/>
          </a:xfrm>
          <a:prstGeom prst="rect">
            <a:avLst/>
          </a:prstGeom>
          <a:noFill/>
        </p:spPr>
        <p:txBody>
          <a:bodyPr wrap="square" rtlCol="0">
            <a:spAutoFit/>
          </a:bodyPr>
          <a:lstStyle/>
          <a:p>
            <a:r>
              <a:rPr lang="en-US" sz="1400"/>
              <a:t>1-bit generation counter in core</a:t>
            </a:r>
          </a:p>
        </p:txBody>
      </p:sp>
      <p:sp>
        <p:nvSpPr>
          <p:cNvPr id="102" name="Callout: Bent Line 101">
            <a:extLst>
              <a:ext uri="{FF2B5EF4-FFF2-40B4-BE49-F238E27FC236}">
                <a16:creationId xmlns:a16="http://schemas.microsoft.com/office/drawing/2014/main" id="{891A102D-6D7A-4D7E-8DCD-65BE5BAC4ED5}"/>
              </a:ext>
            </a:extLst>
          </p:cNvPr>
          <p:cNvSpPr/>
          <p:nvPr/>
        </p:nvSpPr>
        <p:spPr>
          <a:xfrm flipH="1">
            <a:off x="1986031" y="3763513"/>
            <a:ext cx="2577916" cy="384205"/>
          </a:xfrm>
          <a:prstGeom prst="borderCallout2">
            <a:avLst>
              <a:gd name="adj1" fmla="val 18750"/>
              <a:gd name="adj2" fmla="val -8333"/>
              <a:gd name="adj3" fmla="val 18750"/>
              <a:gd name="adj4" fmla="val -16667"/>
              <a:gd name="adj5" fmla="val -282619"/>
              <a:gd name="adj6" fmla="val -44601"/>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12ABA4E5-9108-4CFB-9EF1-1511F2F7A1F9}"/>
              </a:ext>
            </a:extLst>
          </p:cNvPr>
          <p:cNvSpPr txBox="1"/>
          <p:nvPr/>
        </p:nvSpPr>
        <p:spPr>
          <a:xfrm>
            <a:off x="2306589" y="3794959"/>
            <a:ext cx="2548330" cy="307777"/>
          </a:xfrm>
          <a:prstGeom prst="rect">
            <a:avLst/>
          </a:prstGeom>
          <a:noFill/>
        </p:spPr>
        <p:txBody>
          <a:bodyPr wrap="square" rtlCol="0">
            <a:spAutoFit/>
          </a:bodyPr>
          <a:lstStyle/>
          <a:p>
            <a:r>
              <a:rPr lang="en-US" sz="1400"/>
              <a:t>… and in each PTE</a:t>
            </a:r>
          </a:p>
        </p:txBody>
      </p:sp>
      <p:sp>
        <p:nvSpPr>
          <p:cNvPr id="105" name="TextBox 104">
            <a:extLst>
              <a:ext uri="{FF2B5EF4-FFF2-40B4-BE49-F238E27FC236}">
                <a16:creationId xmlns:a16="http://schemas.microsoft.com/office/drawing/2014/main" id="{1416A99D-79DF-4221-8D67-3F8F78E8E040}"/>
              </a:ext>
            </a:extLst>
          </p:cNvPr>
          <p:cNvSpPr txBox="1"/>
          <p:nvPr/>
        </p:nvSpPr>
        <p:spPr>
          <a:xfrm>
            <a:off x="8846217" y="3248423"/>
            <a:ext cx="1956626" cy="369332"/>
          </a:xfrm>
          <a:prstGeom prst="rect">
            <a:avLst/>
          </a:prstGeom>
          <a:noFill/>
        </p:spPr>
        <p:txBody>
          <a:bodyPr wrap="none" rtlCol="0">
            <a:spAutoFit/>
          </a:bodyPr>
          <a:lstStyle/>
          <a:p>
            <a:r>
              <a:rPr lang="en-US">
                <a:solidFill>
                  <a:schemeClr val="accent2"/>
                </a:solidFill>
              </a:rPr>
              <a:t>Trap: tag set, gen ≠</a:t>
            </a:r>
          </a:p>
        </p:txBody>
      </p:sp>
      <p:sp>
        <p:nvSpPr>
          <p:cNvPr id="106" name="TextBox 105">
            <a:extLst>
              <a:ext uri="{FF2B5EF4-FFF2-40B4-BE49-F238E27FC236}">
                <a16:creationId xmlns:a16="http://schemas.microsoft.com/office/drawing/2014/main" id="{6BDBCE86-CC19-41AF-A2F7-69003229C774}"/>
              </a:ext>
            </a:extLst>
          </p:cNvPr>
          <p:cNvSpPr txBox="1"/>
          <p:nvPr/>
        </p:nvSpPr>
        <p:spPr>
          <a:xfrm>
            <a:off x="8839966" y="2358983"/>
            <a:ext cx="1812163" cy="369332"/>
          </a:xfrm>
          <a:prstGeom prst="rect">
            <a:avLst/>
          </a:prstGeom>
          <a:noFill/>
        </p:spPr>
        <p:txBody>
          <a:bodyPr wrap="none" rtlCol="0">
            <a:spAutoFit/>
          </a:bodyPr>
          <a:lstStyle/>
          <a:p>
            <a:r>
              <a:rPr lang="en-US">
                <a:solidFill>
                  <a:schemeClr val="accent2"/>
                </a:solidFill>
              </a:rPr>
              <a:t>No trap: tag clear</a:t>
            </a:r>
          </a:p>
        </p:txBody>
      </p:sp>
      <p:sp>
        <p:nvSpPr>
          <p:cNvPr id="108" name="TextBox 107">
            <a:extLst>
              <a:ext uri="{FF2B5EF4-FFF2-40B4-BE49-F238E27FC236}">
                <a16:creationId xmlns:a16="http://schemas.microsoft.com/office/drawing/2014/main" id="{6F9B13B0-4019-40F6-9610-261F95A92B84}"/>
              </a:ext>
            </a:extLst>
          </p:cNvPr>
          <p:cNvSpPr txBox="1"/>
          <p:nvPr/>
        </p:nvSpPr>
        <p:spPr>
          <a:xfrm>
            <a:off x="8846217" y="1518791"/>
            <a:ext cx="2259465" cy="369332"/>
          </a:xfrm>
          <a:prstGeom prst="rect">
            <a:avLst/>
          </a:prstGeom>
          <a:noFill/>
        </p:spPr>
        <p:txBody>
          <a:bodyPr wrap="none" rtlCol="0">
            <a:spAutoFit/>
          </a:bodyPr>
          <a:lstStyle/>
          <a:p>
            <a:r>
              <a:rPr lang="en-US">
                <a:solidFill>
                  <a:schemeClr val="accent2"/>
                </a:solidFill>
              </a:rPr>
              <a:t>No trap: tag set, gen =</a:t>
            </a:r>
          </a:p>
        </p:txBody>
      </p:sp>
      <p:cxnSp>
        <p:nvCxnSpPr>
          <p:cNvPr id="110" name="Straight Arrow Connector 109">
            <a:extLst>
              <a:ext uri="{FF2B5EF4-FFF2-40B4-BE49-F238E27FC236}">
                <a16:creationId xmlns:a16="http://schemas.microsoft.com/office/drawing/2014/main" id="{474FF49E-4B7B-419C-9768-CA80FE56EE6C}"/>
              </a:ext>
            </a:extLst>
          </p:cNvPr>
          <p:cNvCxnSpPr>
            <a:cxnSpLocks/>
            <a:stCxn id="105" idx="1"/>
            <a:endCxn id="78" idx="3"/>
          </p:cNvCxnSpPr>
          <p:nvPr/>
        </p:nvCxnSpPr>
        <p:spPr>
          <a:xfrm flipH="1" flipV="1">
            <a:off x="7870009" y="3426274"/>
            <a:ext cx="976208" cy="68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2" name="Straight Arrow Connector 111">
            <a:extLst>
              <a:ext uri="{FF2B5EF4-FFF2-40B4-BE49-F238E27FC236}">
                <a16:creationId xmlns:a16="http://schemas.microsoft.com/office/drawing/2014/main" id="{56336799-7A83-4444-AAB9-F14A12327BCB}"/>
              </a:ext>
            </a:extLst>
          </p:cNvPr>
          <p:cNvCxnSpPr>
            <a:cxnSpLocks/>
            <a:endCxn id="70" idx="3"/>
          </p:cNvCxnSpPr>
          <p:nvPr/>
        </p:nvCxnSpPr>
        <p:spPr>
          <a:xfrm flipH="1" flipV="1">
            <a:off x="7864983" y="2150817"/>
            <a:ext cx="981234" cy="39553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3" name="Straight Arrow Connector 112">
            <a:extLst>
              <a:ext uri="{FF2B5EF4-FFF2-40B4-BE49-F238E27FC236}">
                <a16:creationId xmlns:a16="http://schemas.microsoft.com/office/drawing/2014/main" id="{A39A80C1-B51E-4952-A690-A1E20F6AA1C5}"/>
              </a:ext>
            </a:extLst>
          </p:cNvPr>
          <p:cNvCxnSpPr>
            <a:cxnSpLocks/>
            <a:endCxn id="76" idx="3"/>
          </p:cNvCxnSpPr>
          <p:nvPr/>
        </p:nvCxnSpPr>
        <p:spPr>
          <a:xfrm flipH="1">
            <a:off x="7870009" y="2546351"/>
            <a:ext cx="981232" cy="65689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3" name="Straight Arrow Connector 122">
            <a:extLst>
              <a:ext uri="{FF2B5EF4-FFF2-40B4-BE49-F238E27FC236}">
                <a16:creationId xmlns:a16="http://schemas.microsoft.com/office/drawing/2014/main" id="{9293C87F-BBB7-45A2-A423-41CA0053C619}"/>
              </a:ext>
            </a:extLst>
          </p:cNvPr>
          <p:cNvCxnSpPr>
            <a:cxnSpLocks/>
            <a:stCxn id="108" idx="1"/>
            <a:endCxn id="66" idx="3"/>
          </p:cNvCxnSpPr>
          <p:nvPr/>
        </p:nvCxnSpPr>
        <p:spPr>
          <a:xfrm flipH="1">
            <a:off x="7867304" y="1703457"/>
            <a:ext cx="978913" cy="13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31" name="TextBox 130">
            <a:extLst>
              <a:ext uri="{FF2B5EF4-FFF2-40B4-BE49-F238E27FC236}">
                <a16:creationId xmlns:a16="http://schemas.microsoft.com/office/drawing/2014/main" id="{C485A741-4547-432B-B6A5-685D1E53713B}"/>
              </a:ext>
            </a:extLst>
          </p:cNvPr>
          <p:cNvSpPr txBox="1"/>
          <p:nvPr/>
        </p:nvSpPr>
        <p:spPr>
          <a:xfrm>
            <a:off x="1502102" y="4781610"/>
            <a:ext cx="7426745" cy="369332"/>
          </a:xfrm>
          <a:prstGeom prst="rect">
            <a:avLst/>
          </a:prstGeom>
          <a:noFill/>
        </p:spPr>
        <p:txBody>
          <a:bodyPr wrap="square" rtlCol="0">
            <a:spAutoFit/>
          </a:bodyPr>
          <a:lstStyle/>
          <a:p>
            <a:r>
              <a:rPr lang="en-US">
                <a:solidFill>
                  <a:schemeClr val="accent2"/>
                </a:solidFill>
              </a:rPr>
              <a:t>Loads trap if (loaded CHERI tag set) and (core gen ≠ source page PTE gen)</a:t>
            </a:r>
          </a:p>
        </p:txBody>
      </p:sp>
      <p:cxnSp>
        <p:nvCxnSpPr>
          <p:cNvPr id="28" name="Connector: Elbow 27">
            <a:extLst>
              <a:ext uri="{FF2B5EF4-FFF2-40B4-BE49-F238E27FC236}">
                <a16:creationId xmlns:a16="http://schemas.microsoft.com/office/drawing/2014/main" id="{3A56BF7E-062E-4815-8C45-0D59D4E8FC83}"/>
              </a:ext>
            </a:extLst>
          </p:cNvPr>
          <p:cNvCxnSpPr>
            <a:cxnSpLocks/>
          </p:cNvCxnSpPr>
          <p:nvPr/>
        </p:nvCxnSpPr>
        <p:spPr>
          <a:xfrm>
            <a:off x="5813094" y="1922837"/>
            <a:ext cx="731453" cy="94787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72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6" grpId="0" animBg="1"/>
      <p:bldP spid="88" grpId="0" animBg="1"/>
      <p:bldP spid="90" grpId="0" animBg="1"/>
      <p:bldP spid="91" grpId="0" animBg="1"/>
      <p:bldP spid="92" grpId="0" animBg="1"/>
      <p:bldP spid="93" grpId="0"/>
      <p:bldP spid="102" grpId="0" animBg="1"/>
      <p:bldP spid="104" grpId="0"/>
      <p:bldP spid="105" grpId="0"/>
      <p:bldP spid="106" grpId="0"/>
      <p:bldP spid="108" grpId="0"/>
      <p:bldP spid="13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C7A8EA1-2E7A-40AF-B25E-20ADA73AC1AC}"/>
              </a:ext>
            </a:extLst>
          </p:cNvPr>
          <p:cNvSpPr>
            <a:spLocks noGrp="1"/>
          </p:cNvSpPr>
          <p:nvPr>
            <p:ph type="sldNum" sz="quarter" idx="11"/>
          </p:nvPr>
        </p:nvSpPr>
        <p:spPr>
          <a:xfrm>
            <a:off x="11082209" y="6553200"/>
            <a:ext cx="1016000" cy="292102"/>
          </a:xfrm>
        </p:spPr>
        <p:txBody>
          <a:bodyPr/>
          <a:lstStyle/>
          <a:p>
            <a:fld id="{17C893D6-80E9-41C1-946C-FBBEB9817EB4}" type="slidenum">
              <a:rPr lang="en-US" smtClean="0"/>
              <a:t>93</a:t>
            </a:fld>
            <a:endParaRPr lang="en-US"/>
          </a:p>
        </p:txBody>
      </p:sp>
      <p:sp>
        <p:nvSpPr>
          <p:cNvPr id="2" name="Title 1">
            <a:extLst>
              <a:ext uri="{FF2B5EF4-FFF2-40B4-BE49-F238E27FC236}">
                <a16:creationId xmlns:a16="http://schemas.microsoft.com/office/drawing/2014/main" id="{67B157C8-5F0E-4B71-8984-AC779A84B4A9}"/>
              </a:ext>
            </a:extLst>
          </p:cNvPr>
          <p:cNvSpPr>
            <a:spLocks noGrp="1"/>
          </p:cNvSpPr>
          <p:nvPr>
            <p:ph type="ctrTitle"/>
          </p:nvPr>
        </p:nvSpPr>
        <p:spPr/>
        <p:txBody>
          <a:bodyPr>
            <a:normAutofit fontScale="90000"/>
          </a:bodyPr>
          <a:lstStyle/>
          <a:p>
            <a:r>
              <a:rPr lang="en-US">
                <a:latin typeface="+mn-lt"/>
              </a:rPr>
              <a:t>Cornucopia Architecture</a:t>
            </a:r>
            <a:br>
              <a:rPr lang="en-US">
                <a:latin typeface="+mn-lt"/>
              </a:rPr>
            </a:br>
            <a:r>
              <a:rPr lang="en-US">
                <a:latin typeface="+mn-lt"/>
              </a:rPr>
              <a:t>Revoking With Capability Load Generations</a:t>
            </a:r>
          </a:p>
        </p:txBody>
      </p:sp>
      <p:pic>
        <p:nvPicPr>
          <p:cNvPr id="5" name="Graphic 4" descr="Processor outline">
            <a:extLst>
              <a:ext uri="{FF2B5EF4-FFF2-40B4-BE49-F238E27FC236}">
                <a16:creationId xmlns:a16="http://schemas.microsoft.com/office/drawing/2014/main" id="{CEE2A39C-FCC1-47AB-A9AA-E177555C8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460" y="1885346"/>
            <a:ext cx="1325563" cy="1325563"/>
          </a:xfrm>
          <a:prstGeom prst="rect">
            <a:avLst/>
          </a:prstGeom>
        </p:spPr>
      </p:pic>
      <p:sp>
        <p:nvSpPr>
          <p:cNvPr id="3" name="Rectangle 2">
            <a:extLst>
              <a:ext uri="{FF2B5EF4-FFF2-40B4-BE49-F238E27FC236}">
                <a16:creationId xmlns:a16="http://schemas.microsoft.com/office/drawing/2014/main" id="{8E878C78-69D9-47BC-936E-03327DB20EFA}"/>
              </a:ext>
            </a:extLst>
          </p:cNvPr>
          <p:cNvSpPr/>
          <p:nvPr/>
        </p:nvSpPr>
        <p:spPr>
          <a:xfrm>
            <a:off x="4494591" y="1593075"/>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1A65F7-8406-4FFF-9096-9C466B18D2CE}"/>
              </a:ext>
            </a:extLst>
          </p:cNvPr>
          <p:cNvSpPr/>
          <p:nvPr/>
        </p:nvSpPr>
        <p:spPr>
          <a:xfrm>
            <a:off x="4494591" y="1814194"/>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D71D8F-6B41-42D4-9870-998E38C89D8F}"/>
              </a:ext>
            </a:extLst>
          </p:cNvPr>
          <p:cNvSpPr/>
          <p:nvPr/>
        </p:nvSpPr>
        <p:spPr>
          <a:xfrm>
            <a:off x="4494590" y="2037218"/>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CE74D35-3ED0-4623-ADDE-6D59F07B1DF8}"/>
              </a:ext>
            </a:extLst>
          </p:cNvPr>
          <p:cNvSpPr/>
          <p:nvPr/>
        </p:nvSpPr>
        <p:spPr>
          <a:xfrm>
            <a:off x="4494589" y="2260242"/>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54B304-8B4C-4879-B1B9-57A2ECEDA220}"/>
              </a:ext>
            </a:extLst>
          </p:cNvPr>
          <p:cNvSpPr/>
          <p:nvPr/>
        </p:nvSpPr>
        <p:spPr>
          <a:xfrm>
            <a:off x="6546481" y="1593075"/>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916F4C-4F47-4F78-9D7C-8BD4FBA439F1}"/>
              </a:ext>
            </a:extLst>
          </p:cNvPr>
          <p:cNvSpPr/>
          <p:nvPr/>
        </p:nvSpPr>
        <p:spPr>
          <a:xfrm>
            <a:off x="6546481" y="1816099"/>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38A6C4E-5534-4ACC-8968-04736F4E7675}"/>
              </a:ext>
            </a:extLst>
          </p:cNvPr>
          <p:cNvSpPr/>
          <p:nvPr/>
        </p:nvSpPr>
        <p:spPr>
          <a:xfrm>
            <a:off x="6546480" y="2039123"/>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2503D4-EBE8-431A-AD60-2E80EFA9EE35}"/>
              </a:ext>
            </a:extLst>
          </p:cNvPr>
          <p:cNvSpPr/>
          <p:nvPr/>
        </p:nvSpPr>
        <p:spPr>
          <a:xfrm>
            <a:off x="6546479" y="2262147"/>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CC72E8-507F-41BA-B60B-E6E93AD5D8EA}"/>
              </a:ext>
            </a:extLst>
          </p:cNvPr>
          <p:cNvSpPr/>
          <p:nvPr/>
        </p:nvSpPr>
        <p:spPr>
          <a:xfrm>
            <a:off x="6546479" y="2866121"/>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C8137B-9F0F-43C5-9225-7D9AC4A4A1DA}"/>
              </a:ext>
            </a:extLst>
          </p:cNvPr>
          <p:cNvSpPr/>
          <p:nvPr/>
        </p:nvSpPr>
        <p:spPr>
          <a:xfrm>
            <a:off x="6546479" y="3089145"/>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EC2CDD0-32E1-4EDE-B36A-31A3F7C68A11}"/>
              </a:ext>
            </a:extLst>
          </p:cNvPr>
          <p:cNvSpPr/>
          <p:nvPr/>
        </p:nvSpPr>
        <p:spPr>
          <a:xfrm>
            <a:off x="6546478" y="3312169"/>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5C01E14-EEDE-4050-BA77-61141645F8DB}"/>
              </a:ext>
            </a:extLst>
          </p:cNvPr>
          <p:cNvSpPr/>
          <p:nvPr/>
        </p:nvSpPr>
        <p:spPr>
          <a:xfrm>
            <a:off x="6546477" y="3535193"/>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Connector: Elbow 52">
            <a:extLst>
              <a:ext uri="{FF2B5EF4-FFF2-40B4-BE49-F238E27FC236}">
                <a16:creationId xmlns:a16="http://schemas.microsoft.com/office/drawing/2014/main" id="{27944444-EF30-411C-9BE4-51EDAC4C3F2E}"/>
              </a:ext>
            </a:extLst>
          </p:cNvPr>
          <p:cNvCxnSpPr>
            <a:stCxn id="3" idx="3"/>
          </p:cNvCxnSpPr>
          <p:nvPr/>
        </p:nvCxnSpPr>
        <p:spPr>
          <a:xfrm flipV="1">
            <a:off x="5815026" y="1593075"/>
            <a:ext cx="731451" cy="10972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AA0B74D7-1C25-43E7-823F-D8F41255F8C1}"/>
              </a:ext>
            </a:extLst>
          </p:cNvPr>
          <p:cNvCxnSpPr>
            <a:cxnSpLocks/>
          </p:cNvCxnSpPr>
          <p:nvPr/>
        </p:nvCxnSpPr>
        <p:spPr>
          <a:xfrm>
            <a:off x="5815024" y="1922929"/>
            <a:ext cx="731453" cy="94787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8AC04B0-B15A-4585-92B1-02D02B034735}"/>
              </a:ext>
            </a:extLst>
          </p:cNvPr>
          <p:cNvSpPr/>
          <p:nvPr/>
        </p:nvSpPr>
        <p:spPr>
          <a:xfrm>
            <a:off x="7696377" y="1593075"/>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C4991C4-9F0A-4F54-82BC-751935BAFA73}"/>
              </a:ext>
            </a:extLst>
          </p:cNvPr>
          <p:cNvSpPr/>
          <p:nvPr/>
        </p:nvSpPr>
        <p:spPr>
          <a:xfrm>
            <a:off x="7696596" y="1812553"/>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C99E47D-9044-4378-A837-65ABA11682B9}"/>
              </a:ext>
            </a:extLst>
          </p:cNvPr>
          <p:cNvSpPr/>
          <p:nvPr/>
        </p:nvSpPr>
        <p:spPr>
          <a:xfrm>
            <a:off x="7696033" y="2039123"/>
            <a:ext cx="168784"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0713506-361B-4862-B0DE-B06B7BD33858}"/>
              </a:ext>
            </a:extLst>
          </p:cNvPr>
          <p:cNvSpPr/>
          <p:nvPr/>
        </p:nvSpPr>
        <p:spPr>
          <a:xfrm>
            <a:off x="7696597" y="2259658"/>
            <a:ext cx="168220"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CA102A6-A7DF-4239-8403-CAEEC105EEA8}"/>
              </a:ext>
            </a:extLst>
          </p:cNvPr>
          <p:cNvSpPr/>
          <p:nvPr/>
        </p:nvSpPr>
        <p:spPr>
          <a:xfrm>
            <a:off x="7699248" y="2866121"/>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D5C411A-D2CF-46FE-86B2-EEED9CCB3F65}"/>
              </a:ext>
            </a:extLst>
          </p:cNvPr>
          <p:cNvSpPr/>
          <p:nvPr/>
        </p:nvSpPr>
        <p:spPr>
          <a:xfrm>
            <a:off x="7699248" y="3091556"/>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D1A59ED-6D3E-4FBA-BFCF-5441150522C3}"/>
              </a:ext>
            </a:extLst>
          </p:cNvPr>
          <p:cNvSpPr/>
          <p:nvPr/>
        </p:nvSpPr>
        <p:spPr>
          <a:xfrm>
            <a:off x="7699248" y="3314580"/>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017C2C9-67F3-4B5C-9807-C4A4AD8FA5F4}"/>
              </a:ext>
            </a:extLst>
          </p:cNvPr>
          <p:cNvSpPr/>
          <p:nvPr/>
        </p:nvSpPr>
        <p:spPr>
          <a:xfrm>
            <a:off x="7699248" y="3535244"/>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3134D2BC-D198-4668-8353-01C1A6C640C1}"/>
              </a:ext>
            </a:extLst>
          </p:cNvPr>
          <p:cNvSpPr/>
          <p:nvPr/>
        </p:nvSpPr>
        <p:spPr>
          <a:xfrm>
            <a:off x="5645658" y="1816218"/>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86" name="Rectangle 85">
            <a:extLst>
              <a:ext uri="{FF2B5EF4-FFF2-40B4-BE49-F238E27FC236}">
                <a16:creationId xmlns:a16="http://schemas.microsoft.com/office/drawing/2014/main" id="{D9B771AB-F45C-4164-AE15-A4DA0AD1459B}"/>
              </a:ext>
            </a:extLst>
          </p:cNvPr>
          <p:cNvSpPr/>
          <p:nvPr/>
        </p:nvSpPr>
        <p:spPr>
          <a:xfrm>
            <a:off x="5645658" y="159190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88" name="Rectangle 87">
            <a:extLst>
              <a:ext uri="{FF2B5EF4-FFF2-40B4-BE49-F238E27FC236}">
                <a16:creationId xmlns:a16="http://schemas.microsoft.com/office/drawing/2014/main" id="{73045B01-32F0-46EF-B1DC-D25ECAD0D01C}"/>
              </a:ext>
            </a:extLst>
          </p:cNvPr>
          <p:cNvSpPr/>
          <p:nvPr/>
        </p:nvSpPr>
        <p:spPr>
          <a:xfrm>
            <a:off x="5645658" y="203857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90" name="Rectangle 89">
            <a:extLst>
              <a:ext uri="{FF2B5EF4-FFF2-40B4-BE49-F238E27FC236}">
                <a16:creationId xmlns:a16="http://schemas.microsoft.com/office/drawing/2014/main" id="{760118A0-2FE3-4DB9-9172-7520D53D88CE}"/>
              </a:ext>
            </a:extLst>
          </p:cNvPr>
          <p:cNvSpPr/>
          <p:nvPr/>
        </p:nvSpPr>
        <p:spPr>
          <a:xfrm>
            <a:off x="5645658" y="226246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91" name="Rectangle 90">
            <a:extLst>
              <a:ext uri="{FF2B5EF4-FFF2-40B4-BE49-F238E27FC236}">
                <a16:creationId xmlns:a16="http://schemas.microsoft.com/office/drawing/2014/main" id="{B52B3256-9420-4974-A4E1-2324B3EADCBA}"/>
              </a:ext>
            </a:extLst>
          </p:cNvPr>
          <p:cNvSpPr/>
          <p:nvPr/>
        </p:nvSpPr>
        <p:spPr>
          <a:xfrm>
            <a:off x="1331341" y="2487277"/>
            <a:ext cx="170761" cy="2227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8" name="Rectangle 7">
            <a:extLst>
              <a:ext uri="{FF2B5EF4-FFF2-40B4-BE49-F238E27FC236}">
                <a16:creationId xmlns:a16="http://schemas.microsoft.com/office/drawing/2014/main" id="{6D165980-FF6E-48C8-BBC6-62CF3E0C740E}"/>
              </a:ext>
            </a:extLst>
          </p:cNvPr>
          <p:cNvSpPr/>
          <p:nvPr/>
        </p:nvSpPr>
        <p:spPr>
          <a:xfrm>
            <a:off x="5645658" y="159466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56" name="Rectangle 55">
            <a:extLst>
              <a:ext uri="{FF2B5EF4-FFF2-40B4-BE49-F238E27FC236}">
                <a16:creationId xmlns:a16="http://schemas.microsoft.com/office/drawing/2014/main" id="{1A676C36-1252-4A14-8943-582938DBA8B3}"/>
              </a:ext>
            </a:extLst>
          </p:cNvPr>
          <p:cNvSpPr/>
          <p:nvPr/>
        </p:nvSpPr>
        <p:spPr>
          <a:xfrm>
            <a:off x="1331341" y="2491284"/>
            <a:ext cx="170761" cy="216637"/>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58" name="Rectangle 57">
            <a:extLst>
              <a:ext uri="{FF2B5EF4-FFF2-40B4-BE49-F238E27FC236}">
                <a16:creationId xmlns:a16="http://schemas.microsoft.com/office/drawing/2014/main" id="{55E93A97-3922-486B-A9B6-D8AF3130237D}"/>
              </a:ext>
            </a:extLst>
          </p:cNvPr>
          <p:cNvSpPr/>
          <p:nvPr/>
        </p:nvSpPr>
        <p:spPr>
          <a:xfrm>
            <a:off x="1331341" y="2485171"/>
            <a:ext cx="170761" cy="2227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10" name="Lightning Bolt 9">
            <a:extLst>
              <a:ext uri="{FF2B5EF4-FFF2-40B4-BE49-F238E27FC236}">
                <a16:creationId xmlns:a16="http://schemas.microsoft.com/office/drawing/2014/main" id="{F0C6D62A-5A0C-403F-8A1E-B2CAF1EA4F97}"/>
              </a:ext>
            </a:extLst>
          </p:cNvPr>
          <p:cNvSpPr/>
          <p:nvPr/>
        </p:nvSpPr>
        <p:spPr>
          <a:xfrm>
            <a:off x="8116658" y="2848873"/>
            <a:ext cx="377952" cy="463296"/>
          </a:xfrm>
          <a:prstGeom prst="lightningBol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2A832D3-637D-425B-9E92-DD41B55C1E61}"/>
              </a:ext>
            </a:extLst>
          </p:cNvPr>
          <p:cNvSpPr/>
          <p:nvPr/>
        </p:nvSpPr>
        <p:spPr>
          <a:xfrm>
            <a:off x="5645658" y="1813399"/>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14" name="Arrow: Down 13">
            <a:extLst>
              <a:ext uri="{FF2B5EF4-FFF2-40B4-BE49-F238E27FC236}">
                <a16:creationId xmlns:a16="http://schemas.microsoft.com/office/drawing/2014/main" id="{BBBDBB53-F695-4CBA-BC91-C6791F7713D7}"/>
              </a:ext>
            </a:extLst>
          </p:cNvPr>
          <p:cNvSpPr/>
          <p:nvPr/>
        </p:nvSpPr>
        <p:spPr>
          <a:xfrm>
            <a:off x="8116658" y="1811298"/>
            <a:ext cx="188976" cy="46329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97D3E8F-DBA2-4128-B4E7-81C1D657B49D}"/>
              </a:ext>
            </a:extLst>
          </p:cNvPr>
          <p:cNvSpPr/>
          <p:nvPr/>
        </p:nvSpPr>
        <p:spPr>
          <a:xfrm>
            <a:off x="5645658" y="1593142"/>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64" name="Rectangle 63">
            <a:extLst>
              <a:ext uri="{FF2B5EF4-FFF2-40B4-BE49-F238E27FC236}">
                <a16:creationId xmlns:a16="http://schemas.microsoft.com/office/drawing/2014/main" id="{6D43A2A4-08E6-4905-B423-B9A6FEB44A4E}"/>
              </a:ext>
            </a:extLst>
          </p:cNvPr>
          <p:cNvSpPr/>
          <p:nvPr/>
        </p:nvSpPr>
        <p:spPr>
          <a:xfrm>
            <a:off x="5645658" y="203560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67" name="Rectangle 66">
            <a:extLst>
              <a:ext uri="{FF2B5EF4-FFF2-40B4-BE49-F238E27FC236}">
                <a16:creationId xmlns:a16="http://schemas.microsoft.com/office/drawing/2014/main" id="{05D1E5FE-FEB9-4F51-9285-2421339A54C8}"/>
              </a:ext>
            </a:extLst>
          </p:cNvPr>
          <p:cNvSpPr/>
          <p:nvPr/>
        </p:nvSpPr>
        <p:spPr>
          <a:xfrm>
            <a:off x="5645658" y="225858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4" name="Callout: Bent Line 3">
            <a:extLst>
              <a:ext uri="{FF2B5EF4-FFF2-40B4-BE49-F238E27FC236}">
                <a16:creationId xmlns:a16="http://schemas.microsoft.com/office/drawing/2014/main" id="{D880EE2B-F081-43F8-BBCE-D8FD5FA551DA}"/>
              </a:ext>
            </a:extLst>
          </p:cNvPr>
          <p:cNvSpPr/>
          <p:nvPr/>
        </p:nvSpPr>
        <p:spPr>
          <a:xfrm>
            <a:off x="2400299" y="3260912"/>
            <a:ext cx="2326683" cy="612648"/>
          </a:xfrm>
          <a:prstGeom prst="borderCallout2">
            <a:avLst>
              <a:gd name="adj1" fmla="val 18750"/>
              <a:gd name="adj2" fmla="val -8333"/>
              <a:gd name="adj3" fmla="val 18750"/>
              <a:gd name="adj4" fmla="val -16667"/>
              <a:gd name="adj5" fmla="val -90529"/>
              <a:gd name="adj6" fmla="val -43649"/>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tx1"/>
                </a:solidFill>
              </a:rPr>
              <a:t>Revocation begins by stepping global load generation on all cores</a:t>
            </a:r>
          </a:p>
        </p:txBody>
      </p:sp>
      <p:sp>
        <p:nvSpPr>
          <p:cNvPr id="44" name="Callout: Bent Line 43">
            <a:extLst>
              <a:ext uri="{FF2B5EF4-FFF2-40B4-BE49-F238E27FC236}">
                <a16:creationId xmlns:a16="http://schemas.microsoft.com/office/drawing/2014/main" id="{934FA406-7DCE-4A06-9A24-48815F1D9458}"/>
              </a:ext>
            </a:extLst>
          </p:cNvPr>
          <p:cNvSpPr/>
          <p:nvPr/>
        </p:nvSpPr>
        <p:spPr>
          <a:xfrm>
            <a:off x="9383806" y="3872690"/>
            <a:ext cx="2714401" cy="612648"/>
          </a:xfrm>
          <a:prstGeom prst="borderCallout2">
            <a:avLst>
              <a:gd name="adj1" fmla="val 18750"/>
              <a:gd name="adj2" fmla="val -8333"/>
              <a:gd name="adj3" fmla="val 18750"/>
              <a:gd name="adj4" fmla="val -16667"/>
              <a:gd name="adj5" fmla="val -91794"/>
              <a:gd name="adj6" fmla="val -41651"/>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tx1"/>
                </a:solidFill>
              </a:rPr>
              <a:t>As loads cause traps, sweep per page and update PTE generation</a:t>
            </a:r>
          </a:p>
        </p:txBody>
      </p:sp>
      <p:sp>
        <p:nvSpPr>
          <p:cNvPr id="45" name="Callout: Bent Line 44">
            <a:extLst>
              <a:ext uri="{FF2B5EF4-FFF2-40B4-BE49-F238E27FC236}">
                <a16:creationId xmlns:a16="http://schemas.microsoft.com/office/drawing/2014/main" id="{50322C02-DBA5-4A37-A256-5995B4FFACF8}"/>
              </a:ext>
            </a:extLst>
          </p:cNvPr>
          <p:cNvSpPr/>
          <p:nvPr/>
        </p:nvSpPr>
        <p:spPr>
          <a:xfrm>
            <a:off x="9383807" y="2811033"/>
            <a:ext cx="2714402" cy="612648"/>
          </a:xfrm>
          <a:prstGeom prst="borderCallout2">
            <a:avLst>
              <a:gd name="adj1" fmla="val 18750"/>
              <a:gd name="adj2" fmla="val -8333"/>
              <a:gd name="adj3" fmla="val 18750"/>
              <a:gd name="adj4" fmla="val -16667"/>
              <a:gd name="adj5" fmla="val -82940"/>
              <a:gd name="adj6" fmla="val -40223"/>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tx1"/>
                </a:solidFill>
              </a:rPr>
              <a:t>Background scan visits all pages w/ caps, updates PTE generation</a:t>
            </a:r>
          </a:p>
        </p:txBody>
      </p:sp>
      <p:sp>
        <p:nvSpPr>
          <p:cNvPr id="46" name="Rectangle 45">
            <a:extLst>
              <a:ext uri="{FF2B5EF4-FFF2-40B4-BE49-F238E27FC236}">
                <a16:creationId xmlns:a16="http://schemas.microsoft.com/office/drawing/2014/main" id="{2D5ABAF8-8466-41B1-8253-C358F54D0C82}"/>
              </a:ext>
            </a:extLst>
          </p:cNvPr>
          <p:cNvSpPr/>
          <p:nvPr/>
        </p:nvSpPr>
        <p:spPr>
          <a:xfrm>
            <a:off x="2446240" y="1599640"/>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4412D5B-C7A0-4890-84CB-D88C14C8C268}"/>
              </a:ext>
            </a:extLst>
          </p:cNvPr>
          <p:cNvSpPr/>
          <p:nvPr/>
        </p:nvSpPr>
        <p:spPr>
          <a:xfrm>
            <a:off x="2446240" y="1822664"/>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89A58EB-9E15-4BFC-BB4C-68E02CE26E78}"/>
              </a:ext>
            </a:extLst>
          </p:cNvPr>
          <p:cNvSpPr/>
          <p:nvPr/>
        </p:nvSpPr>
        <p:spPr>
          <a:xfrm>
            <a:off x="2446239" y="2045688"/>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5CDDDD2-DF1E-4E3C-A453-54789F4A8978}"/>
              </a:ext>
            </a:extLst>
          </p:cNvPr>
          <p:cNvSpPr/>
          <p:nvPr/>
        </p:nvSpPr>
        <p:spPr>
          <a:xfrm>
            <a:off x="2446238" y="2268712"/>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Connector: Elbow 49">
            <a:extLst>
              <a:ext uri="{FF2B5EF4-FFF2-40B4-BE49-F238E27FC236}">
                <a16:creationId xmlns:a16="http://schemas.microsoft.com/office/drawing/2014/main" id="{F173920C-AE3B-4E35-BC2B-B076F5E9F03F}"/>
              </a:ext>
            </a:extLst>
          </p:cNvPr>
          <p:cNvCxnSpPr>
            <a:cxnSpLocks/>
          </p:cNvCxnSpPr>
          <p:nvPr/>
        </p:nvCxnSpPr>
        <p:spPr>
          <a:xfrm flipV="1">
            <a:off x="1334608" y="1589838"/>
            <a:ext cx="1110560" cy="296936"/>
          </a:xfrm>
          <a:prstGeom prst="bentConnector3">
            <a:avLst>
              <a:gd name="adj1" fmla="val 96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1048C2E4-CA4B-4297-A099-8079F1480714}"/>
              </a:ext>
            </a:extLst>
          </p:cNvPr>
          <p:cNvCxnSpPr>
            <a:cxnSpLocks/>
          </p:cNvCxnSpPr>
          <p:nvPr/>
        </p:nvCxnSpPr>
        <p:spPr>
          <a:xfrm flipV="1">
            <a:off x="3766675" y="1594684"/>
            <a:ext cx="724722" cy="11646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B4EBA4AF-8578-4246-95BE-349101744127}"/>
              </a:ext>
            </a:extLst>
          </p:cNvPr>
          <p:cNvSpPr/>
          <p:nvPr/>
        </p:nvSpPr>
        <p:spPr>
          <a:xfrm>
            <a:off x="1327983" y="2488704"/>
            <a:ext cx="170761" cy="2227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6" name="TextBox 5">
            <a:extLst>
              <a:ext uri="{FF2B5EF4-FFF2-40B4-BE49-F238E27FC236}">
                <a16:creationId xmlns:a16="http://schemas.microsoft.com/office/drawing/2014/main" id="{3EE613DB-BB33-49A0-8A84-C2311AC24C8D}"/>
              </a:ext>
            </a:extLst>
          </p:cNvPr>
          <p:cNvSpPr txBox="1"/>
          <p:nvPr/>
        </p:nvSpPr>
        <p:spPr>
          <a:xfrm>
            <a:off x="1000092" y="1245588"/>
            <a:ext cx="662297" cy="369332"/>
          </a:xfrm>
          <a:prstGeom prst="rect">
            <a:avLst/>
          </a:prstGeom>
          <a:noFill/>
        </p:spPr>
        <p:txBody>
          <a:bodyPr wrap="none" rtlCol="0">
            <a:spAutoFit/>
          </a:bodyPr>
          <a:lstStyle/>
          <a:p>
            <a:r>
              <a:rPr lang="en-US"/>
              <a:t>TTBR</a:t>
            </a:r>
          </a:p>
        </p:txBody>
      </p:sp>
      <p:sp>
        <p:nvSpPr>
          <p:cNvPr id="9" name="TextBox 8">
            <a:extLst>
              <a:ext uri="{FF2B5EF4-FFF2-40B4-BE49-F238E27FC236}">
                <a16:creationId xmlns:a16="http://schemas.microsoft.com/office/drawing/2014/main" id="{D3569F06-3248-41A8-8655-C2CE95A98684}"/>
              </a:ext>
            </a:extLst>
          </p:cNvPr>
          <p:cNvSpPr txBox="1"/>
          <p:nvPr/>
        </p:nvSpPr>
        <p:spPr>
          <a:xfrm>
            <a:off x="2891722" y="1247220"/>
            <a:ext cx="445956" cy="369332"/>
          </a:xfrm>
          <a:prstGeom prst="rect">
            <a:avLst/>
          </a:prstGeom>
          <a:noFill/>
        </p:spPr>
        <p:txBody>
          <a:bodyPr wrap="none" rtlCol="0">
            <a:spAutoFit/>
          </a:bodyPr>
          <a:lstStyle/>
          <a:p>
            <a:r>
              <a:rPr lang="en-US"/>
              <a:t>PD</a:t>
            </a:r>
          </a:p>
        </p:txBody>
      </p:sp>
      <p:sp>
        <p:nvSpPr>
          <p:cNvPr id="11" name="TextBox 10">
            <a:extLst>
              <a:ext uri="{FF2B5EF4-FFF2-40B4-BE49-F238E27FC236}">
                <a16:creationId xmlns:a16="http://schemas.microsoft.com/office/drawing/2014/main" id="{2875446D-0D32-4416-9CD7-23512283F33F}"/>
              </a:ext>
            </a:extLst>
          </p:cNvPr>
          <p:cNvSpPr txBox="1"/>
          <p:nvPr/>
        </p:nvSpPr>
        <p:spPr>
          <a:xfrm>
            <a:off x="4947736" y="1241821"/>
            <a:ext cx="414472" cy="369332"/>
          </a:xfrm>
          <a:prstGeom prst="rect">
            <a:avLst/>
          </a:prstGeom>
          <a:noFill/>
        </p:spPr>
        <p:txBody>
          <a:bodyPr wrap="none" rtlCol="0">
            <a:spAutoFit/>
          </a:bodyPr>
          <a:lstStyle/>
          <a:p>
            <a:r>
              <a:rPr lang="en-US"/>
              <a:t>PT</a:t>
            </a:r>
          </a:p>
        </p:txBody>
      </p:sp>
      <p:sp>
        <p:nvSpPr>
          <p:cNvPr id="16" name="TextBox 15">
            <a:extLst>
              <a:ext uri="{FF2B5EF4-FFF2-40B4-BE49-F238E27FC236}">
                <a16:creationId xmlns:a16="http://schemas.microsoft.com/office/drawing/2014/main" id="{A949EB46-F59D-494D-8A63-63BAD51F0EF8}"/>
              </a:ext>
            </a:extLst>
          </p:cNvPr>
          <p:cNvSpPr txBox="1"/>
          <p:nvPr/>
        </p:nvSpPr>
        <p:spPr>
          <a:xfrm>
            <a:off x="6632023" y="1238982"/>
            <a:ext cx="1149674" cy="369332"/>
          </a:xfrm>
          <a:prstGeom prst="rect">
            <a:avLst/>
          </a:prstGeom>
          <a:noFill/>
        </p:spPr>
        <p:txBody>
          <a:bodyPr wrap="none" rtlCol="0">
            <a:spAutoFit/>
          </a:bodyPr>
          <a:lstStyle/>
          <a:p>
            <a:r>
              <a:rPr lang="en-US"/>
              <a:t>Phys mem</a:t>
            </a:r>
          </a:p>
        </p:txBody>
      </p:sp>
    </p:spTree>
    <p:extLst>
      <p:ext uri="{BB962C8B-B14F-4D97-AF65-F5344CB8AC3E}">
        <p14:creationId xmlns:p14="http://schemas.microsoft.com/office/powerpoint/2010/main" val="79636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2000"/>
                                        <p:tgtEl>
                                          <p:spTgt spid="58"/>
                                        </p:tgtEl>
                                      </p:cBhvr>
                                    </p:animEffect>
                                    <p:anim calcmode="lin" valueType="num">
                                      <p:cBhvr>
                                        <p:cTn id="16" dur="2000" fill="hold"/>
                                        <p:tgtEl>
                                          <p:spTgt spid="58"/>
                                        </p:tgtEl>
                                        <p:attrNameLst>
                                          <p:attrName>ppt_w</p:attrName>
                                        </p:attrNameLst>
                                      </p:cBhvr>
                                      <p:tavLst>
                                        <p:tav tm="0" fmla="#ppt_w*sin(2.5*pi*$)">
                                          <p:val>
                                            <p:fltVal val="0"/>
                                          </p:val>
                                        </p:tav>
                                        <p:tav tm="100000">
                                          <p:val>
                                            <p:fltVal val="1"/>
                                          </p:val>
                                        </p:tav>
                                      </p:tavLst>
                                    </p:anim>
                                    <p:anim calcmode="lin" valueType="num">
                                      <p:cBhvr>
                                        <p:cTn id="17" dur="2000" fill="hold"/>
                                        <p:tgtEl>
                                          <p:spTgt spid="58"/>
                                        </p:tgtEl>
                                        <p:attrNameLst>
                                          <p:attrName>ppt_h</p:attrName>
                                        </p:attrNameLst>
                                      </p:cBhvr>
                                      <p:tavLst>
                                        <p:tav tm="0">
                                          <p:val>
                                            <p:strVal val="#ppt_h"/>
                                          </p:val>
                                        </p:tav>
                                        <p:tav tm="100000">
                                          <p:val>
                                            <p:strVal val="#ppt_h"/>
                                          </p:val>
                                        </p:tav>
                                      </p:tavLst>
                                    </p:anim>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par>
                                <p:cTn id="26" presetID="45"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2000"/>
                                        <p:tgtEl>
                                          <p:spTgt spid="59"/>
                                        </p:tgtEl>
                                      </p:cBhvr>
                                    </p:animEffect>
                                    <p:anim calcmode="lin" valueType="num">
                                      <p:cBhvr>
                                        <p:cTn id="29" dur="2000" fill="hold"/>
                                        <p:tgtEl>
                                          <p:spTgt spid="59"/>
                                        </p:tgtEl>
                                        <p:attrNameLst>
                                          <p:attrName>ppt_w</p:attrName>
                                        </p:attrNameLst>
                                      </p:cBhvr>
                                      <p:tavLst>
                                        <p:tav tm="0" fmla="#ppt_w*sin(2.5*pi*$)">
                                          <p:val>
                                            <p:fltVal val="0"/>
                                          </p:val>
                                        </p:tav>
                                        <p:tav tm="100000">
                                          <p:val>
                                            <p:fltVal val="1"/>
                                          </p:val>
                                        </p:tav>
                                      </p:tavLst>
                                    </p:anim>
                                    <p:anim calcmode="lin" valueType="num">
                                      <p:cBhvr>
                                        <p:cTn id="30"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45"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2000"/>
                                        <p:tgtEl>
                                          <p:spTgt spid="62"/>
                                        </p:tgtEl>
                                      </p:cBhvr>
                                    </p:animEffect>
                                    <p:anim calcmode="lin" valueType="num">
                                      <p:cBhvr>
                                        <p:cTn id="40" dur="2000" fill="hold"/>
                                        <p:tgtEl>
                                          <p:spTgt spid="62"/>
                                        </p:tgtEl>
                                        <p:attrNameLst>
                                          <p:attrName>ppt_w</p:attrName>
                                        </p:attrNameLst>
                                      </p:cBhvr>
                                      <p:tavLst>
                                        <p:tav tm="0" fmla="#ppt_w*sin(2.5*pi*$)">
                                          <p:val>
                                            <p:fltVal val="0"/>
                                          </p:val>
                                        </p:tav>
                                        <p:tav tm="100000">
                                          <p:val>
                                            <p:fltVal val="1"/>
                                          </p:val>
                                        </p:tav>
                                      </p:tavLst>
                                    </p:anim>
                                    <p:anim calcmode="lin" valueType="num">
                                      <p:cBhvr>
                                        <p:cTn id="41" dur="20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animBg="1"/>
      <p:bldP spid="58" grpId="0" animBg="1"/>
      <p:bldP spid="10" grpId="0" animBg="1"/>
      <p:bldP spid="59" grpId="0" animBg="1"/>
      <p:bldP spid="14" grpId="0" animBg="1"/>
      <p:bldP spid="62" grpId="0" animBg="1"/>
      <p:bldP spid="64" grpId="0" animBg="1"/>
      <p:bldP spid="67" grpId="0" animBg="1"/>
      <p:bldP spid="4" grpId="0" animBg="1"/>
      <p:bldP spid="44" grpId="0" animBg="1"/>
      <p:bldP spid="45" grpId="0" animBg="1"/>
      <p:bldP spid="5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2BC14-1A20-3D58-BBD3-B5C9E2527E13}"/>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94</a:t>
            </a:fld>
            <a:endParaRPr lang="en-US">
              <a:solidFill>
                <a:prstClr val="white">
                  <a:lumMod val="50000"/>
                </a:prstClr>
              </a:solidFill>
            </a:endParaRPr>
          </a:p>
        </p:txBody>
      </p:sp>
      <p:sp>
        <p:nvSpPr>
          <p:cNvPr id="248" name="Content Placeholder 247">
            <a:extLst>
              <a:ext uri="{FF2B5EF4-FFF2-40B4-BE49-F238E27FC236}">
                <a16:creationId xmlns:a16="http://schemas.microsoft.com/office/drawing/2014/main" id="{967FEE53-32E9-A35E-52A2-EFC34A2B4206}"/>
              </a:ext>
            </a:extLst>
          </p:cNvPr>
          <p:cNvSpPr>
            <a:spLocks noGrp="1"/>
          </p:cNvSpPr>
          <p:nvPr>
            <p:ph sz="quarter" idx="13"/>
          </p:nvPr>
        </p:nvSpPr>
        <p:spPr>
          <a:xfrm>
            <a:off x="6096000" y="1030148"/>
            <a:ext cx="5537200" cy="5446853"/>
          </a:xfrm>
        </p:spPr>
        <p:txBody>
          <a:bodyPr anchor="ctr"/>
          <a:lstStyle/>
          <a:p>
            <a:pPr marL="0" indent="0">
              <a:buNone/>
            </a:pPr>
            <a:r>
              <a:rPr lang="en-US"/>
              <a:t>MMU-based isolation &amp; selective sharing</a:t>
            </a:r>
          </a:p>
          <a:p>
            <a:pPr marL="0" indent="0">
              <a:buNone/>
            </a:pPr>
            <a:endParaRPr lang="en-US"/>
          </a:p>
          <a:p>
            <a:r>
              <a:rPr lang="en-US"/>
              <a:t>Programs in separate address spaces</a:t>
            </a:r>
          </a:p>
          <a:p>
            <a:endParaRPr lang="en-US"/>
          </a:p>
          <a:p>
            <a:r>
              <a:rPr lang="en-US"/>
              <a:t>IPC by context switch</a:t>
            </a:r>
          </a:p>
          <a:p>
            <a:pPr lvl="1"/>
            <a:r>
              <a:rPr lang="en-US"/>
              <a:t>Data </a:t>
            </a:r>
            <a:r>
              <a:rPr lang="en-US" i="1"/>
              <a:t>copy</a:t>
            </a:r>
            <a:r>
              <a:rPr lang="en-US"/>
              <a:t> by </a:t>
            </a:r>
            <a:r>
              <a:rPr lang="en-US" i="1"/>
              <a:t>kernel</a:t>
            </a:r>
            <a:r>
              <a:rPr lang="en-US"/>
              <a:t> (write/read on pipe)</a:t>
            </a:r>
          </a:p>
          <a:p>
            <a:pPr lvl="2"/>
            <a:r>
              <a:rPr lang="en-US"/>
              <a:t>Both time and space costs!</a:t>
            </a:r>
          </a:p>
          <a:p>
            <a:pPr lvl="1"/>
            <a:r>
              <a:rPr lang="en-US"/>
              <a:t>TLB switching also costs!</a:t>
            </a:r>
          </a:p>
          <a:p>
            <a:pPr lvl="2"/>
            <a:r>
              <a:rPr lang="en-US"/>
              <a:t>Flush (time, power) or ASIDs (area, power)</a:t>
            </a:r>
          </a:p>
          <a:p>
            <a:pPr lvl="1"/>
            <a:endParaRPr lang="en-US"/>
          </a:p>
          <a:p>
            <a:r>
              <a:rPr lang="en-US"/>
              <a:t>Selectively </a:t>
            </a:r>
            <a:r>
              <a:rPr lang="en-US" i="1">
                <a:solidFill>
                  <a:schemeClr val="accent2"/>
                </a:solidFill>
              </a:rPr>
              <a:t>shared pages</a:t>
            </a:r>
          </a:p>
          <a:p>
            <a:pPr lvl="1"/>
            <a:r>
              <a:rPr lang="en-US"/>
              <a:t>Pointers </a:t>
            </a:r>
            <a:r>
              <a:rPr lang="en-US" i="1"/>
              <a:t>to</a:t>
            </a:r>
            <a:r>
              <a:rPr lang="en-US"/>
              <a:t> shared memory: fine</a:t>
            </a:r>
          </a:p>
          <a:p>
            <a:pPr lvl="1"/>
            <a:r>
              <a:rPr lang="en-US"/>
              <a:t>Pointers </a:t>
            </a:r>
            <a:r>
              <a:rPr lang="en-US" i="1"/>
              <a:t>in</a:t>
            </a:r>
            <a:r>
              <a:rPr lang="en-US"/>
              <a:t> shared memory: … carefully</a:t>
            </a:r>
          </a:p>
          <a:p>
            <a:pPr lvl="1"/>
            <a:r>
              <a:rPr lang="en-US"/>
              <a:t>Pointers </a:t>
            </a:r>
            <a:r>
              <a:rPr lang="en-US" i="1"/>
              <a:t>from</a:t>
            </a:r>
            <a:r>
              <a:rPr lang="en-US"/>
              <a:t> shared memory: WTF</a:t>
            </a:r>
            <a:r>
              <a:rPr lang="en-US" sz="1800"/>
              <a:t>‽</a:t>
            </a:r>
          </a:p>
        </p:txBody>
      </p:sp>
      <p:sp>
        <p:nvSpPr>
          <p:cNvPr id="4" name="Title 3">
            <a:extLst>
              <a:ext uri="{FF2B5EF4-FFF2-40B4-BE49-F238E27FC236}">
                <a16:creationId xmlns:a16="http://schemas.microsoft.com/office/drawing/2014/main" id="{30FAF1C4-5BD3-BEFC-63EC-9FCDE8898999}"/>
              </a:ext>
            </a:extLst>
          </p:cNvPr>
          <p:cNvSpPr>
            <a:spLocks noGrp="1"/>
          </p:cNvSpPr>
          <p:nvPr>
            <p:ph type="ctrTitle"/>
          </p:nvPr>
        </p:nvSpPr>
        <p:spPr/>
        <p:txBody>
          <a:bodyPr/>
          <a:lstStyle/>
          <a:p>
            <a:r>
              <a:rPr lang="en-US"/>
              <a:t>Research: Colocation: Multiple Processes In One Address Space!</a:t>
            </a:r>
          </a:p>
        </p:txBody>
      </p:sp>
      <p:sp>
        <p:nvSpPr>
          <p:cNvPr id="5" name="Rectangle 4">
            <a:extLst>
              <a:ext uri="{FF2B5EF4-FFF2-40B4-BE49-F238E27FC236}">
                <a16:creationId xmlns:a16="http://schemas.microsoft.com/office/drawing/2014/main" id="{339EF879-2EF6-1D30-3745-92105CCD10B5}"/>
              </a:ext>
            </a:extLst>
          </p:cNvPr>
          <p:cNvSpPr/>
          <p:nvPr/>
        </p:nvSpPr>
        <p:spPr>
          <a:xfrm>
            <a:off x="1235515" y="237503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E4D447-395F-85BA-B209-C082DA43271A}"/>
              </a:ext>
            </a:extLst>
          </p:cNvPr>
          <p:cNvSpPr/>
          <p:nvPr/>
        </p:nvSpPr>
        <p:spPr>
          <a:xfrm>
            <a:off x="1235515" y="246647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35A11E-6EEC-7B32-C8D1-F77D62EC175F}"/>
              </a:ext>
            </a:extLst>
          </p:cNvPr>
          <p:cNvSpPr/>
          <p:nvPr/>
        </p:nvSpPr>
        <p:spPr>
          <a:xfrm>
            <a:off x="1235515" y="255791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9FE3C3-77D9-D0CC-DD14-E6339BB05507}"/>
              </a:ext>
            </a:extLst>
          </p:cNvPr>
          <p:cNvSpPr/>
          <p:nvPr/>
        </p:nvSpPr>
        <p:spPr>
          <a:xfrm>
            <a:off x="1235515" y="264935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B265158-C0EB-9849-4B22-69FE1842BC4A}"/>
              </a:ext>
            </a:extLst>
          </p:cNvPr>
          <p:cNvSpPr/>
          <p:nvPr/>
        </p:nvSpPr>
        <p:spPr>
          <a:xfrm>
            <a:off x="1235515" y="299643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3E22278-96F6-CD2D-6077-F91BE2D4B2D1}"/>
              </a:ext>
            </a:extLst>
          </p:cNvPr>
          <p:cNvSpPr/>
          <p:nvPr/>
        </p:nvSpPr>
        <p:spPr>
          <a:xfrm>
            <a:off x="1235515" y="308787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770378D-ECE2-94C1-3097-8A64FFAE4437}"/>
              </a:ext>
            </a:extLst>
          </p:cNvPr>
          <p:cNvSpPr/>
          <p:nvPr/>
        </p:nvSpPr>
        <p:spPr>
          <a:xfrm>
            <a:off x="1235515" y="317931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A769EFE-F551-4AA5-DADB-A177ECE9342D}"/>
              </a:ext>
            </a:extLst>
          </p:cNvPr>
          <p:cNvSpPr/>
          <p:nvPr/>
        </p:nvSpPr>
        <p:spPr>
          <a:xfrm>
            <a:off x="1235515" y="327075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14B474C5-4981-94C6-3E4C-9B3BD5DE1A05}"/>
              </a:ext>
            </a:extLst>
          </p:cNvPr>
          <p:cNvGrpSpPr/>
          <p:nvPr/>
        </p:nvGrpSpPr>
        <p:grpSpPr>
          <a:xfrm>
            <a:off x="1950865" y="3421802"/>
            <a:ext cx="316524" cy="365760"/>
            <a:chOff x="2933211" y="1448068"/>
            <a:chExt cx="316524" cy="365760"/>
          </a:xfrm>
        </p:grpSpPr>
        <p:sp>
          <p:nvSpPr>
            <p:cNvPr id="69" name="Rectangle 68">
              <a:extLst>
                <a:ext uri="{FF2B5EF4-FFF2-40B4-BE49-F238E27FC236}">
                  <a16:creationId xmlns:a16="http://schemas.microsoft.com/office/drawing/2014/main" id="{D259280F-E137-99AE-A1C3-C2793706F1CD}"/>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22C9BF4-CD7A-4157-03B1-90EB820664DA}"/>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9F86C0A-D704-7AB9-11E0-EC32782C550E}"/>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5E641C6-FEE4-88FD-8CB5-16E0229E6018}"/>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099B229-97A2-17E6-77B9-CFA97E91DC9E}"/>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3C3FD3B2-7CBA-7E14-FC1B-F448D83022AB}"/>
              </a:ext>
            </a:extLst>
          </p:cNvPr>
          <p:cNvGrpSpPr/>
          <p:nvPr/>
        </p:nvGrpSpPr>
        <p:grpSpPr>
          <a:xfrm>
            <a:off x="1950864" y="1949396"/>
            <a:ext cx="316524" cy="365760"/>
            <a:chOff x="2933211" y="1448068"/>
            <a:chExt cx="316524" cy="365760"/>
          </a:xfrm>
        </p:grpSpPr>
        <p:sp>
          <p:nvSpPr>
            <p:cNvPr id="84" name="Rectangle 83">
              <a:extLst>
                <a:ext uri="{FF2B5EF4-FFF2-40B4-BE49-F238E27FC236}">
                  <a16:creationId xmlns:a16="http://schemas.microsoft.com/office/drawing/2014/main" id="{8E84D959-F295-6942-66EA-72403337F9AB}"/>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5BF1EB3-FF96-3893-790F-256E205FCB62}"/>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B17AB8C-F582-7D0B-88E5-A6C185939DD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BD252EB-E34E-DFA9-0183-559F750CD0BB}"/>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196E05CB-EAFC-E7B7-B25F-90058AE41BFB}"/>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78DF7BB9-928B-C315-DDF0-5D44C22496F5}"/>
              </a:ext>
            </a:extLst>
          </p:cNvPr>
          <p:cNvGrpSpPr/>
          <p:nvPr/>
        </p:nvGrpSpPr>
        <p:grpSpPr>
          <a:xfrm>
            <a:off x="2490127" y="2676391"/>
            <a:ext cx="316524" cy="365760"/>
            <a:chOff x="2933211" y="1448068"/>
            <a:chExt cx="316524" cy="365760"/>
          </a:xfrm>
        </p:grpSpPr>
        <p:sp>
          <p:nvSpPr>
            <p:cNvPr id="90" name="Rectangle 89">
              <a:extLst>
                <a:ext uri="{FF2B5EF4-FFF2-40B4-BE49-F238E27FC236}">
                  <a16:creationId xmlns:a16="http://schemas.microsoft.com/office/drawing/2014/main" id="{C8EEF60E-B061-777C-D0EC-B2CE9A91606B}"/>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830532C-7312-025E-E378-1588DBC3A5D6}"/>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ADA740AA-93BC-FB61-6FFC-BEEC0BFA50BA}"/>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9C91542-2852-4FD6-8251-1C2BD2D92BC4}"/>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BCC29ED1-465C-9E60-FCE1-73CAD48C4DA8}"/>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31F4C98A-D259-D64A-6C82-6F37D37B89B3}"/>
              </a:ext>
            </a:extLst>
          </p:cNvPr>
          <p:cNvGrpSpPr/>
          <p:nvPr/>
        </p:nvGrpSpPr>
        <p:grpSpPr>
          <a:xfrm>
            <a:off x="3589166" y="2044073"/>
            <a:ext cx="316524" cy="365760"/>
            <a:chOff x="2933211" y="1448068"/>
            <a:chExt cx="316524" cy="365760"/>
          </a:xfrm>
        </p:grpSpPr>
        <p:sp>
          <p:nvSpPr>
            <p:cNvPr id="96" name="Rectangle 95">
              <a:extLst>
                <a:ext uri="{FF2B5EF4-FFF2-40B4-BE49-F238E27FC236}">
                  <a16:creationId xmlns:a16="http://schemas.microsoft.com/office/drawing/2014/main" id="{F32ADA57-B2DF-CE7A-F9B3-B4A8F0F6737D}"/>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138AA7A4-B8E3-023A-DD0D-340586687F0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4DCE4C0-59C7-DD71-9C85-8B0996311D6A}"/>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B18A03C-5698-5EDC-8F8C-3364F52960F5}"/>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1458067-1480-747F-44F5-7152FC85A4A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FBC0A232-731A-C22A-3287-58158BF7F754}"/>
              </a:ext>
            </a:extLst>
          </p:cNvPr>
          <p:cNvGrpSpPr/>
          <p:nvPr/>
        </p:nvGrpSpPr>
        <p:grpSpPr>
          <a:xfrm>
            <a:off x="4392441" y="2044073"/>
            <a:ext cx="316524" cy="365760"/>
            <a:chOff x="2933211" y="1448068"/>
            <a:chExt cx="316524" cy="365760"/>
          </a:xfrm>
        </p:grpSpPr>
        <p:sp>
          <p:nvSpPr>
            <p:cNvPr id="102" name="Rectangle 101">
              <a:extLst>
                <a:ext uri="{FF2B5EF4-FFF2-40B4-BE49-F238E27FC236}">
                  <a16:creationId xmlns:a16="http://schemas.microsoft.com/office/drawing/2014/main" id="{D3A45DDC-1881-37E6-85A1-7C3D1C75DEF6}"/>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2ACC4DF-9E49-B4DC-7F65-B06175EA70A9}"/>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1A84282-50B8-BCE5-674B-F35ADEDC6386}"/>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045F8ED-78D9-D28E-AD9B-6B6B4C3FE08E}"/>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C9704874-8EDE-91A8-CA3A-4D86472CC431}"/>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40E4046C-0BC4-F343-9805-375EDE637C98}"/>
              </a:ext>
            </a:extLst>
          </p:cNvPr>
          <p:cNvGrpSpPr/>
          <p:nvPr/>
        </p:nvGrpSpPr>
        <p:grpSpPr>
          <a:xfrm>
            <a:off x="3589165" y="2657215"/>
            <a:ext cx="316524" cy="365760"/>
            <a:chOff x="2933211" y="1448068"/>
            <a:chExt cx="316524" cy="365760"/>
          </a:xfrm>
        </p:grpSpPr>
        <p:sp>
          <p:nvSpPr>
            <p:cNvPr id="108" name="Rectangle 107">
              <a:extLst>
                <a:ext uri="{FF2B5EF4-FFF2-40B4-BE49-F238E27FC236}">
                  <a16:creationId xmlns:a16="http://schemas.microsoft.com/office/drawing/2014/main" id="{F7E6D554-B120-9E61-C1DA-068EEB2D628C}"/>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F772DA46-0B07-CF19-3429-BB88FF98CD4E}"/>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FCE9BFFF-EF54-747D-EF90-07EA71C2EA16}"/>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7AA09159-2DAE-7771-95CF-B5BD149D155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2D8B3C2-D779-825D-317C-5D6A92152AD9}"/>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83174C03-E7D1-B463-308C-13DA670A02CF}"/>
              </a:ext>
            </a:extLst>
          </p:cNvPr>
          <p:cNvGrpSpPr/>
          <p:nvPr/>
        </p:nvGrpSpPr>
        <p:grpSpPr>
          <a:xfrm>
            <a:off x="4392440" y="2657215"/>
            <a:ext cx="316524" cy="365760"/>
            <a:chOff x="2933211" y="1448068"/>
            <a:chExt cx="316524" cy="365760"/>
          </a:xfrm>
        </p:grpSpPr>
        <p:sp>
          <p:nvSpPr>
            <p:cNvPr id="114" name="Rectangle 113">
              <a:extLst>
                <a:ext uri="{FF2B5EF4-FFF2-40B4-BE49-F238E27FC236}">
                  <a16:creationId xmlns:a16="http://schemas.microsoft.com/office/drawing/2014/main" id="{F0819690-225B-179A-42E4-CB4E238A0478}"/>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E33E4FF-7453-E17B-E76A-06943B7D7850}"/>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3868CDA9-7FB6-8046-4A11-7072F19A9E91}"/>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AB67DAF-B917-722B-9909-7212521BE6A1}"/>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6D1A765B-0D63-AA1B-4243-876A2AD2B832}"/>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15E8C584-696F-E07E-FFCC-985187E15D28}"/>
              </a:ext>
            </a:extLst>
          </p:cNvPr>
          <p:cNvGrpSpPr/>
          <p:nvPr/>
        </p:nvGrpSpPr>
        <p:grpSpPr>
          <a:xfrm>
            <a:off x="3589165" y="3146863"/>
            <a:ext cx="316524" cy="365760"/>
            <a:chOff x="2933211" y="1448068"/>
            <a:chExt cx="316524" cy="365760"/>
          </a:xfrm>
        </p:grpSpPr>
        <p:sp>
          <p:nvSpPr>
            <p:cNvPr id="120" name="Rectangle 119">
              <a:extLst>
                <a:ext uri="{FF2B5EF4-FFF2-40B4-BE49-F238E27FC236}">
                  <a16:creationId xmlns:a16="http://schemas.microsoft.com/office/drawing/2014/main" id="{C8460F0A-AF1A-D173-C510-18A60E5DE1EC}"/>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EEA03960-D240-5EEF-A851-37FC9D330E2C}"/>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AD142E3A-D6CC-5AB8-7656-CD0270FF58CD}"/>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2B1386DF-642C-5BF1-ED82-EF29ACB4A463}"/>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A8853566-4EDE-041F-1328-CE71B3B2235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6" name="Connector: Curved 125">
            <a:extLst>
              <a:ext uri="{FF2B5EF4-FFF2-40B4-BE49-F238E27FC236}">
                <a16:creationId xmlns:a16="http://schemas.microsoft.com/office/drawing/2014/main" id="{A5148D54-53B3-F5F1-6546-947206E968F0}"/>
              </a:ext>
            </a:extLst>
          </p:cNvPr>
          <p:cNvCxnSpPr>
            <a:stCxn id="5" idx="3"/>
            <a:endCxn id="88" idx="1"/>
          </p:cNvCxnSpPr>
          <p:nvPr/>
        </p:nvCxnSpPr>
        <p:spPr>
          <a:xfrm flipV="1">
            <a:off x="1552038" y="2269436"/>
            <a:ext cx="398827" cy="15131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Connector: Curved 127">
            <a:extLst>
              <a:ext uri="{FF2B5EF4-FFF2-40B4-BE49-F238E27FC236}">
                <a16:creationId xmlns:a16="http://schemas.microsoft.com/office/drawing/2014/main" id="{C8CBFA05-B074-F71C-2825-0BD4D5E39A54}"/>
              </a:ext>
            </a:extLst>
          </p:cNvPr>
          <p:cNvCxnSpPr>
            <a:stCxn id="29" idx="3"/>
            <a:endCxn id="65" idx="1"/>
          </p:cNvCxnSpPr>
          <p:nvPr/>
        </p:nvCxnSpPr>
        <p:spPr>
          <a:xfrm>
            <a:off x="1552038" y="3042151"/>
            <a:ext cx="398828" cy="60825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Connector: Curved 129">
            <a:extLst>
              <a:ext uri="{FF2B5EF4-FFF2-40B4-BE49-F238E27FC236}">
                <a16:creationId xmlns:a16="http://schemas.microsoft.com/office/drawing/2014/main" id="{A93489E9-B048-C0A1-2D62-0CBCF1D17C58}"/>
              </a:ext>
            </a:extLst>
          </p:cNvPr>
          <p:cNvCxnSpPr>
            <a:stCxn id="7" idx="3"/>
            <a:endCxn id="91" idx="1"/>
          </p:cNvCxnSpPr>
          <p:nvPr/>
        </p:nvCxnSpPr>
        <p:spPr>
          <a:xfrm>
            <a:off x="1552038" y="2512194"/>
            <a:ext cx="938090" cy="20991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onnector: Curved 131">
            <a:extLst>
              <a:ext uri="{FF2B5EF4-FFF2-40B4-BE49-F238E27FC236}">
                <a16:creationId xmlns:a16="http://schemas.microsoft.com/office/drawing/2014/main" id="{3212984B-5919-4A2E-D9B3-781A35310157}"/>
              </a:ext>
            </a:extLst>
          </p:cNvPr>
          <p:cNvCxnSpPr>
            <a:stCxn id="31" idx="3"/>
            <a:endCxn id="94" idx="1"/>
          </p:cNvCxnSpPr>
          <p:nvPr/>
        </p:nvCxnSpPr>
        <p:spPr>
          <a:xfrm flipV="1">
            <a:off x="1552038" y="2996431"/>
            <a:ext cx="938090" cy="13716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Connector: Curved 133">
            <a:extLst>
              <a:ext uri="{FF2B5EF4-FFF2-40B4-BE49-F238E27FC236}">
                <a16:creationId xmlns:a16="http://schemas.microsoft.com/office/drawing/2014/main" id="{423B2918-9129-BECD-DC24-B2DE6A5C4B73}"/>
              </a:ext>
            </a:extLst>
          </p:cNvPr>
          <p:cNvCxnSpPr>
            <a:stCxn id="87" idx="3"/>
            <a:endCxn id="94" idx="1"/>
          </p:cNvCxnSpPr>
          <p:nvPr/>
        </p:nvCxnSpPr>
        <p:spPr>
          <a:xfrm>
            <a:off x="2267388" y="2177996"/>
            <a:ext cx="222740" cy="81843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Connector: Curved 135">
            <a:extLst>
              <a:ext uri="{FF2B5EF4-FFF2-40B4-BE49-F238E27FC236}">
                <a16:creationId xmlns:a16="http://schemas.microsoft.com/office/drawing/2014/main" id="{D509A0B6-19D5-B2DF-F441-C877C1A12619}"/>
              </a:ext>
            </a:extLst>
          </p:cNvPr>
          <p:cNvCxnSpPr>
            <a:stCxn id="63" idx="3"/>
            <a:endCxn id="92" idx="1"/>
          </p:cNvCxnSpPr>
          <p:nvPr/>
        </p:nvCxnSpPr>
        <p:spPr>
          <a:xfrm flipV="1">
            <a:off x="2267389" y="2813551"/>
            <a:ext cx="222739" cy="74541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Curved 137">
            <a:extLst>
              <a:ext uri="{FF2B5EF4-FFF2-40B4-BE49-F238E27FC236}">
                <a16:creationId xmlns:a16="http://schemas.microsoft.com/office/drawing/2014/main" id="{23898471-7F65-AA3E-9EA6-575488D3ADBB}"/>
              </a:ext>
            </a:extLst>
          </p:cNvPr>
          <p:cNvCxnSpPr>
            <a:stCxn id="33" idx="3"/>
            <a:endCxn id="110" idx="1"/>
          </p:cNvCxnSpPr>
          <p:nvPr/>
        </p:nvCxnSpPr>
        <p:spPr>
          <a:xfrm flipV="1">
            <a:off x="1552038" y="2794375"/>
            <a:ext cx="2037128" cy="4306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Curved 139">
            <a:extLst>
              <a:ext uri="{FF2B5EF4-FFF2-40B4-BE49-F238E27FC236}">
                <a16:creationId xmlns:a16="http://schemas.microsoft.com/office/drawing/2014/main" id="{C5DD8C64-09EF-890B-0EAF-90775F16084C}"/>
              </a:ext>
            </a:extLst>
          </p:cNvPr>
          <p:cNvCxnSpPr>
            <a:cxnSpLocks/>
            <a:stCxn id="110" idx="3"/>
            <a:endCxn id="115" idx="1"/>
          </p:cNvCxnSpPr>
          <p:nvPr/>
        </p:nvCxnSpPr>
        <p:spPr>
          <a:xfrm flipV="1">
            <a:off x="3905689" y="2702935"/>
            <a:ext cx="486752" cy="9144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Curved 141">
            <a:extLst>
              <a:ext uri="{FF2B5EF4-FFF2-40B4-BE49-F238E27FC236}">
                <a16:creationId xmlns:a16="http://schemas.microsoft.com/office/drawing/2014/main" id="{082E4FD8-2059-86A7-5199-DE3D4995B6B7}"/>
              </a:ext>
            </a:extLst>
          </p:cNvPr>
          <p:cNvCxnSpPr>
            <a:cxnSpLocks/>
            <a:stCxn id="118" idx="1"/>
            <a:endCxn id="109" idx="3"/>
          </p:cNvCxnSpPr>
          <p:nvPr/>
        </p:nvCxnSpPr>
        <p:spPr>
          <a:xfrm rot="10800000">
            <a:off x="3905689" y="2702935"/>
            <a:ext cx="486752" cy="27432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Curved 144">
            <a:extLst>
              <a:ext uri="{FF2B5EF4-FFF2-40B4-BE49-F238E27FC236}">
                <a16:creationId xmlns:a16="http://schemas.microsoft.com/office/drawing/2014/main" id="{438A2600-1894-B323-2DCE-E0FBC2345AA2}"/>
              </a:ext>
            </a:extLst>
          </p:cNvPr>
          <p:cNvCxnSpPr>
            <a:cxnSpLocks/>
            <a:stCxn id="9" idx="3"/>
            <a:endCxn id="105" idx="1"/>
          </p:cNvCxnSpPr>
          <p:nvPr/>
        </p:nvCxnSpPr>
        <p:spPr>
          <a:xfrm flipV="1">
            <a:off x="1552038" y="2272673"/>
            <a:ext cx="2840404" cy="33096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8" name="Connector: Curved 147">
            <a:extLst>
              <a:ext uri="{FF2B5EF4-FFF2-40B4-BE49-F238E27FC236}">
                <a16:creationId xmlns:a16="http://schemas.microsoft.com/office/drawing/2014/main" id="{2953BCBB-6B36-B296-6ABB-2D1ADA0853D8}"/>
              </a:ext>
            </a:extLst>
          </p:cNvPr>
          <p:cNvCxnSpPr>
            <a:stCxn id="96" idx="3"/>
            <a:endCxn id="103" idx="1"/>
          </p:cNvCxnSpPr>
          <p:nvPr/>
        </p:nvCxnSpPr>
        <p:spPr>
          <a:xfrm flipV="1">
            <a:off x="3905689" y="2089793"/>
            <a:ext cx="486753" cy="13716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0" name="Connector: Curved 149">
            <a:extLst>
              <a:ext uri="{FF2B5EF4-FFF2-40B4-BE49-F238E27FC236}">
                <a16:creationId xmlns:a16="http://schemas.microsoft.com/office/drawing/2014/main" id="{BF368CCA-4550-30B5-DEEE-E7E0AA69134D}"/>
              </a:ext>
            </a:extLst>
          </p:cNvPr>
          <p:cNvCxnSpPr>
            <a:cxnSpLocks/>
            <a:stCxn id="85" idx="3"/>
            <a:endCxn id="97" idx="1"/>
          </p:cNvCxnSpPr>
          <p:nvPr/>
        </p:nvCxnSpPr>
        <p:spPr>
          <a:xfrm>
            <a:off x="2267388" y="1995116"/>
            <a:ext cx="1321779" cy="9467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Connector: Curved 151">
            <a:extLst>
              <a:ext uri="{FF2B5EF4-FFF2-40B4-BE49-F238E27FC236}">
                <a16:creationId xmlns:a16="http://schemas.microsoft.com/office/drawing/2014/main" id="{63D6B247-4630-4A49-8D49-7D625B41BA34}"/>
              </a:ext>
            </a:extLst>
          </p:cNvPr>
          <p:cNvCxnSpPr>
            <a:cxnSpLocks/>
            <a:stCxn id="61" idx="3"/>
            <a:endCxn id="121" idx="1"/>
          </p:cNvCxnSpPr>
          <p:nvPr/>
        </p:nvCxnSpPr>
        <p:spPr>
          <a:xfrm flipV="1">
            <a:off x="2267389" y="3192583"/>
            <a:ext cx="1321777" cy="27493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2862583C-0F09-6D26-8B57-6AA2C1934272}"/>
              </a:ext>
            </a:extLst>
          </p:cNvPr>
          <p:cNvSpPr/>
          <p:nvPr/>
        </p:nvSpPr>
        <p:spPr>
          <a:xfrm>
            <a:off x="1235515" y="479866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34CC6FA5-F9A8-DD48-C709-84A86736EC40}"/>
              </a:ext>
            </a:extLst>
          </p:cNvPr>
          <p:cNvSpPr/>
          <p:nvPr/>
        </p:nvSpPr>
        <p:spPr>
          <a:xfrm>
            <a:off x="1235515" y="489010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AA8F2B6B-C129-4C9B-8717-633A5F9AE967}"/>
              </a:ext>
            </a:extLst>
          </p:cNvPr>
          <p:cNvSpPr/>
          <p:nvPr/>
        </p:nvSpPr>
        <p:spPr>
          <a:xfrm>
            <a:off x="1235515" y="498154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A0E5477-44B8-E78C-6002-F30ADCC25CCA}"/>
              </a:ext>
            </a:extLst>
          </p:cNvPr>
          <p:cNvSpPr/>
          <p:nvPr/>
        </p:nvSpPr>
        <p:spPr>
          <a:xfrm>
            <a:off x="1235515" y="507298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C633B15E-B21A-295A-3C8B-422BBBD63F02}"/>
              </a:ext>
            </a:extLst>
          </p:cNvPr>
          <p:cNvGrpSpPr/>
          <p:nvPr/>
        </p:nvGrpSpPr>
        <p:grpSpPr>
          <a:xfrm>
            <a:off x="1950863" y="4524344"/>
            <a:ext cx="316524" cy="365760"/>
            <a:chOff x="2933211" y="1448068"/>
            <a:chExt cx="316524" cy="365760"/>
          </a:xfrm>
        </p:grpSpPr>
        <p:sp>
          <p:nvSpPr>
            <p:cNvPr id="170" name="Rectangle 169">
              <a:extLst>
                <a:ext uri="{FF2B5EF4-FFF2-40B4-BE49-F238E27FC236}">
                  <a16:creationId xmlns:a16="http://schemas.microsoft.com/office/drawing/2014/main" id="{144EDEEB-8C5C-26CA-CCDC-D8C44F15E77B}"/>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8B573F2F-C584-00AC-51C5-0F11268909F7}"/>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612D1BF-E794-C1B7-B4BC-7E8BD6777B55}"/>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84FFDB47-86BA-E646-BAA8-498CAF711C92}"/>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0A58F189-23AA-0774-BA3C-385BB76234EB}"/>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74951ED7-0ED5-5F65-9C0F-CC8727F9C84B}"/>
              </a:ext>
            </a:extLst>
          </p:cNvPr>
          <p:cNvGrpSpPr/>
          <p:nvPr/>
        </p:nvGrpSpPr>
        <p:grpSpPr>
          <a:xfrm>
            <a:off x="2490127" y="5261564"/>
            <a:ext cx="316524" cy="365760"/>
            <a:chOff x="2933211" y="1448068"/>
            <a:chExt cx="316524" cy="365760"/>
          </a:xfrm>
        </p:grpSpPr>
        <p:sp>
          <p:nvSpPr>
            <p:cNvPr id="176" name="Rectangle 175">
              <a:extLst>
                <a:ext uri="{FF2B5EF4-FFF2-40B4-BE49-F238E27FC236}">
                  <a16:creationId xmlns:a16="http://schemas.microsoft.com/office/drawing/2014/main" id="{5329D5E2-DDD8-CE23-7FAE-13CF732A0B1C}"/>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174C2BA-00E8-C66F-27ED-ED34DCD91D3A}"/>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68BD235B-AE5D-59C2-1C07-5A6A6CD30061}"/>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E47EE193-3D32-67D2-EA00-09502FA00AE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D46A91B-1D46-4B9E-1069-8D4824219083}"/>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212E895A-FA8E-D851-28E8-B63A5D081504}"/>
              </a:ext>
            </a:extLst>
          </p:cNvPr>
          <p:cNvGrpSpPr/>
          <p:nvPr/>
        </p:nvGrpSpPr>
        <p:grpSpPr>
          <a:xfrm>
            <a:off x="3589165" y="4890104"/>
            <a:ext cx="316524" cy="365760"/>
            <a:chOff x="2933211" y="1448068"/>
            <a:chExt cx="316524" cy="365760"/>
          </a:xfrm>
        </p:grpSpPr>
        <p:sp>
          <p:nvSpPr>
            <p:cNvPr id="182" name="Rectangle 181">
              <a:extLst>
                <a:ext uri="{FF2B5EF4-FFF2-40B4-BE49-F238E27FC236}">
                  <a16:creationId xmlns:a16="http://schemas.microsoft.com/office/drawing/2014/main" id="{09008C24-EEBC-747F-C788-724828380241}"/>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2D28870B-CE93-C37C-E985-050754F58378}"/>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1967B5C6-F5D8-4945-B09C-B02E87F12AC0}"/>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7F606142-A010-D795-002E-B9408947763C}"/>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3E534776-1F96-83CF-7893-0302E0863EA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7DDB520F-107C-E0E8-1735-C7FC7BB7AA6D}"/>
              </a:ext>
            </a:extLst>
          </p:cNvPr>
          <p:cNvGrpSpPr/>
          <p:nvPr/>
        </p:nvGrpSpPr>
        <p:grpSpPr>
          <a:xfrm>
            <a:off x="4392440" y="4890104"/>
            <a:ext cx="316524" cy="365760"/>
            <a:chOff x="2933211" y="1448068"/>
            <a:chExt cx="316524" cy="365760"/>
          </a:xfrm>
        </p:grpSpPr>
        <p:sp>
          <p:nvSpPr>
            <p:cNvPr id="188" name="Rectangle 187">
              <a:extLst>
                <a:ext uri="{FF2B5EF4-FFF2-40B4-BE49-F238E27FC236}">
                  <a16:creationId xmlns:a16="http://schemas.microsoft.com/office/drawing/2014/main" id="{4CE63395-BD5F-CF21-9B4D-3D73741ACA96}"/>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DD69103-BE32-3F23-73E9-D925D50A650B}"/>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F6ED0895-E93A-7D5D-E28D-41ABCC25E28C}"/>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14F0147B-BC3A-EE09-01EA-D03790E661B1}"/>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8AED91FC-62E6-D607-B485-24D147A9838A}"/>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1C774E28-3EA9-8ADD-ACA9-C79F55520E15}"/>
              </a:ext>
            </a:extLst>
          </p:cNvPr>
          <p:cNvGrpSpPr/>
          <p:nvPr/>
        </p:nvGrpSpPr>
        <p:grpSpPr>
          <a:xfrm>
            <a:off x="5084347" y="4890465"/>
            <a:ext cx="316524" cy="365760"/>
            <a:chOff x="2933211" y="1448068"/>
            <a:chExt cx="316524" cy="365760"/>
          </a:xfrm>
        </p:grpSpPr>
        <p:sp>
          <p:nvSpPr>
            <p:cNvPr id="194" name="Rectangle 193">
              <a:extLst>
                <a:ext uri="{FF2B5EF4-FFF2-40B4-BE49-F238E27FC236}">
                  <a16:creationId xmlns:a16="http://schemas.microsoft.com/office/drawing/2014/main" id="{9A35EB53-F7CB-2212-8EB5-9D39A8E9D3B5}"/>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9F9CBA9-F16D-A0E2-A3D7-C6F19543762B}"/>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70726799-BF34-6364-B390-F750D521B2B7}"/>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74AFC5BE-9EA5-454B-C439-51C86CA0A34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8845D953-54A1-0A28-3C7D-D157B7B87A02}"/>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EEFF19F1-81C9-D4DC-B191-AF88291AC6C6}"/>
              </a:ext>
            </a:extLst>
          </p:cNvPr>
          <p:cNvGrpSpPr/>
          <p:nvPr/>
        </p:nvGrpSpPr>
        <p:grpSpPr>
          <a:xfrm>
            <a:off x="3114379" y="5128129"/>
            <a:ext cx="316524" cy="365760"/>
            <a:chOff x="2933211" y="1448068"/>
            <a:chExt cx="316524" cy="365760"/>
          </a:xfrm>
        </p:grpSpPr>
        <p:sp>
          <p:nvSpPr>
            <p:cNvPr id="200" name="Rectangle 199">
              <a:extLst>
                <a:ext uri="{FF2B5EF4-FFF2-40B4-BE49-F238E27FC236}">
                  <a16:creationId xmlns:a16="http://schemas.microsoft.com/office/drawing/2014/main" id="{51CDF785-0873-6763-4099-7EB9273B6545}"/>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B174554D-AA4D-5BF6-019A-26190FCCE63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81D867EC-5785-FCF7-DE79-CC3FC3CAA29D}"/>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78B60FA3-7F1A-EB07-EE1A-6005654E1182}"/>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C70EB77-823F-2017-4973-5F1AD57B6C63}"/>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1" name="Connector: Curved 210">
            <a:extLst>
              <a:ext uri="{FF2B5EF4-FFF2-40B4-BE49-F238E27FC236}">
                <a16:creationId xmlns:a16="http://schemas.microsoft.com/office/drawing/2014/main" id="{627749DF-F512-0F3A-5D4A-87830DB1FD13}"/>
              </a:ext>
            </a:extLst>
          </p:cNvPr>
          <p:cNvCxnSpPr>
            <a:stCxn id="155" idx="3"/>
            <a:endCxn id="174" idx="1"/>
          </p:cNvCxnSpPr>
          <p:nvPr/>
        </p:nvCxnSpPr>
        <p:spPr>
          <a:xfrm>
            <a:off x="1552038" y="4844384"/>
            <a:ext cx="398826" cy="1270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Connector: Curved 212">
            <a:extLst>
              <a:ext uri="{FF2B5EF4-FFF2-40B4-BE49-F238E27FC236}">
                <a16:creationId xmlns:a16="http://schemas.microsoft.com/office/drawing/2014/main" id="{9A341219-35E2-B4FB-9056-D17FC66DB937}"/>
              </a:ext>
            </a:extLst>
          </p:cNvPr>
          <p:cNvCxnSpPr>
            <a:stCxn id="156" idx="3"/>
            <a:endCxn id="177" idx="1"/>
          </p:cNvCxnSpPr>
          <p:nvPr/>
        </p:nvCxnSpPr>
        <p:spPr>
          <a:xfrm>
            <a:off x="1552038" y="4935824"/>
            <a:ext cx="938090" cy="37146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Connector: Curved 214">
            <a:extLst>
              <a:ext uri="{FF2B5EF4-FFF2-40B4-BE49-F238E27FC236}">
                <a16:creationId xmlns:a16="http://schemas.microsoft.com/office/drawing/2014/main" id="{B028B9A5-9335-3B66-E11F-3A472FAF2AD5}"/>
              </a:ext>
            </a:extLst>
          </p:cNvPr>
          <p:cNvCxnSpPr>
            <a:cxnSpLocks/>
            <a:stCxn id="174" idx="3"/>
            <a:endCxn id="180" idx="1"/>
          </p:cNvCxnSpPr>
          <p:nvPr/>
        </p:nvCxnSpPr>
        <p:spPr>
          <a:xfrm>
            <a:off x="2267387" y="4844384"/>
            <a:ext cx="222741" cy="73722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Connector: Curved 219">
            <a:extLst>
              <a:ext uri="{FF2B5EF4-FFF2-40B4-BE49-F238E27FC236}">
                <a16:creationId xmlns:a16="http://schemas.microsoft.com/office/drawing/2014/main" id="{EFEAF02D-64DF-11D1-5F0E-9533A04661EF}"/>
              </a:ext>
            </a:extLst>
          </p:cNvPr>
          <p:cNvCxnSpPr>
            <a:cxnSpLocks/>
            <a:stCxn id="157" idx="3"/>
            <a:endCxn id="201" idx="1"/>
          </p:cNvCxnSpPr>
          <p:nvPr/>
        </p:nvCxnSpPr>
        <p:spPr>
          <a:xfrm>
            <a:off x="1552038" y="5027264"/>
            <a:ext cx="1562342" cy="146585"/>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Connector: Curved 220">
            <a:extLst>
              <a:ext uri="{FF2B5EF4-FFF2-40B4-BE49-F238E27FC236}">
                <a16:creationId xmlns:a16="http://schemas.microsoft.com/office/drawing/2014/main" id="{BBE7031E-893D-8951-5415-C510B199892F}"/>
              </a:ext>
            </a:extLst>
          </p:cNvPr>
          <p:cNvCxnSpPr>
            <a:cxnSpLocks/>
            <a:stCxn id="184" idx="3"/>
            <a:endCxn id="189" idx="1"/>
          </p:cNvCxnSpPr>
          <p:nvPr/>
        </p:nvCxnSpPr>
        <p:spPr>
          <a:xfrm flipV="1">
            <a:off x="3905689" y="4935824"/>
            <a:ext cx="486752" cy="9144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Connector: Curved 221">
            <a:extLst>
              <a:ext uri="{FF2B5EF4-FFF2-40B4-BE49-F238E27FC236}">
                <a16:creationId xmlns:a16="http://schemas.microsoft.com/office/drawing/2014/main" id="{A3DB942D-839B-B090-1E08-9020FD01D49D}"/>
              </a:ext>
            </a:extLst>
          </p:cNvPr>
          <p:cNvCxnSpPr>
            <a:cxnSpLocks/>
            <a:stCxn id="173" idx="3"/>
            <a:endCxn id="183" idx="1"/>
          </p:cNvCxnSpPr>
          <p:nvPr/>
        </p:nvCxnSpPr>
        <p:spPr>
          <a:xfrm>
            <a:off x="2267387" y="4752944"/>
            <a:ext cx="1321779" cy="18288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Connector: Curved 230">
            <a:extLst>
              <a:ext uri="{FF2B5EF4-FFF2-40B4-BE49-F238E27FC236}">
                <a16:creationId xmlns:a16="http://schemas.microsoft.com/office/drawing/2014/main" id="{3BC6BC9C-2B03-9114-3CDA-FD5532837F21}"/>
              </a:ext>
            </a:extLst>
          </p:cNvPr>
          <p:cNvCxnSpPr>
            <a:cxnSpLocks/>
            <a:stCxn id="190" idx="3"/>
            <a:endCxn id="197" idx="1"/>
          </p:cNvCxnSpPr>
          <p:nvPr/>
        </p:nvCxnSpPr>
        <p:spPr>
          <a:xfrm>
            <a:off x="4708964" y="5027264"/>
            <a:ext cx="375384" cy="91801"/>
          </a:xfrm>
          <a:prstGeom prst="curved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Connector: Curved 238">
            <a:extLst>
              <a:ext uri="{FF2B5EF4-FFF2-40B4-BE49-F238E27FC236}">
                <a16:creationId xmlns:a16="http://schemas.microsoft.com/office/drawing/2014/main" id="{36CC9E52-9915-EB30-C876-D614B914BEB5}"/>
              </a:ext>
            </a:extLst>
          </p:cNvPr>
          <p:cNvCxnSpPr>
            <a:cxnSpLocks/>
            <a:stCxn id="203" idx="3"/>
            <a:endCxn id="192" idx="1"/>
          </p:cNvCxnSpPr>
          <p:nvPr/>
        </p:nvCxnSpPr>
        <p:spPr>
          <a:xfrm flipV="1">
            <a:off x="3430903" y="5210144"/>
            <a:ext cx="961538" cy="146585"/>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2" name="Rectangle 241">
            <a:extLst>
              <a:ext uri="{FF2B5EF4-FFF2-40B4-BE49-F238E27FC236}">
                <a16:creationId xmlns:a16="http://schemas.microsoft.com/office/drawing/2014/main" id="{6ACD31B1-CCB4-A3E4-22A7-D03A2170C9DD}"/>
              </a:ext>
            </a:extLst>
          </p:cNvPr>
          <p:cNvSpPr/>
          <p:nvPr/>
        </p:nvSpPr>
        <p:spPr>
          <a:xfrm>
            <a:off x="1051560" y="1841769"/>
            <a:ext cx="4658360" cy="21915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82930CC2-F1E5-EE96-D967-064C35757C09}"/>
              </a:ext>
            </a:extLst>
          </p:cNvPr>
          <p:cNvSpPr/>
          <p:nvPr/>
        </p:nvSpPr>
        <p:spPr>
          <a:xfrm>
            <a:off x="1051560" y="4117770"/>
            <a:ext cx="4658360" cy="1608745"/>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extBox 244">
            <a:extLst>
              <a:ext uri="{FF2B5EF4-FFF2-40B4-BE49-F238E27FC236}">
                <a16:creationId xmlns:a16="http://schemas.microsoft.com/office/drawing/2014/main" id="{8EF2531C-F55C-BD6B-49E3-A673C8FAA364}"/>
              </a:ext>
            </a:extLst>
          </p:cNvPr>
          <p:cNvSpPr txBox="1"/>
          <p:nvPr/>
        </p:nvSpPr>
        <p:spPr>
          <a:xfrm rot="16200000">
            <a:off x="305582" y="2674605"/>
            <a:ext cx="1064202" cy="369332"/>
          </a:xfrm>
          <a:prstGeom prst="rect">
            <a:avLst/>
          </a:prstGeom>
          <a:noFill/>
        </p:spPr>
        <p:txBody>
          <a:bodyPr wrap="none" rtlCol="0">
            <a:spAutoFit/>
          </a:bodyPr>
          <a:lstStyle/>
          <a:p>
            <a:r>
              <a:rPr lang="en-US"/>
              <a:t>Process 1</a:t>
            </a:r>
          </a:p>
        </p:txBody>
      </p:sp>
      <p:sp>
        <p:nvSpPr>
          <p:cNvPr id="247" name="TextBox 246">
            <a:extLst>
              <a:ext uri="{FF2B5EF4-FFF2-40B4-BE49-F238E27FC236}">
                <a16:creationId xmlns:a16="http://schemas.microsoft.com/office/drawing/2014/main" id="{13774E79-5D35-02AB-4584-64AD8C785D32}"/>
              </a:ext>
            </a:extLst>
          </p:cNvPr>
          <p:cNvSpPr txBox="1"/>
          <p:nvPr/>
        </p:nvSpPr>
        <p:spPr>
          <a:xfrm rot="16200000">
            <a:off x="305298" y="4780963"/>
            <a:ext cx="1064202" cy="369332"/>
          </a:xfrm>
          <a:prstGeom prst="rect">
            <a:avLst/>
          </a:prstGeom>
          <a:noFill/>
        </p:spPr>
        <p:txBody>
          <a:bodyPr wrap="none" rtlCol="0">
            <a:spAutoFit/>
          </a:bodyPr>
          <a:lstStyle/>
          <a:p>
            <a:r>
              <a:rPr lang="en-US"/>
              <a:t>Process 2</a:t>
            </a:r>
          </a:p>
        </p:txBody>
      </p:sp>
      <p:sp>
        <p:nvSpPr>
          <p:cNvPr id="481" name="Freeform: Shape 480">
            <a:extLst>
              <a:ext uri="{FF2B5EF4-FFF2-40B4-BE49-F238E27FC236}">
                <a16:creationId xmlns:a16="http://schemas.microsoft.com/office/drawing/2014/main" id="{25588C23-2418-691A-96DC-57292376031C}"/>
              </a:ext>
            </a:extLst>
          </p:cNvPr>
          <p:cNvSpPr/>
          <p:nvPr/>
        </p:nvSpPr>
        <p:spPr>
          <a:xfrm>
            <a:off x="4538663" y="4016377"/>
            <a:ext cx="566738" cy="109537"/>
          </a:xfrm>
          <a:custGeom>
            <a:avLst/>
            <a:gdLst>
              <a:gd name="connsiteX0" fmla="*/ 53975 w 560387"/>
              <a:gd name="connsiteY0" fmla="*/ 3175 h 96838"/>
              <a:gd name="connsiteX1" fmla="*/ 560387 w 560387"/>
              <a:gd name="connsiteY1" fmla="*/ 0 h 96838"/>
              <a:gd name="connsiteX2" fmla="*/ 496887 w 560387"/>
              <a:gd name="connsiteY2" fmla="*/ 96838 h 96838"/>
              <a:gd name="connsiteX3" fmla="*/ 0 w 560387"/>
              <a:gd name="connsiteY3" fmla="*/ 92075 h 96838"/>
              <a:gd name="connsiteX4" fmla="*/ 53975 w 560387"/>
              <a:gd name="connsiteY4" fmla="*/ 3175 h 96838"/>
              <a:gd name="connsiteX0" fmla="*/ 58738 w 560387"/>
              <a:gd name="connsiteY0" fmla="*/ 11112 h 96838"/>
              <a:gd name="connsiteX1" fmla="*/ 560387 w 560387"/>
              <a:gd name="connsiteY1" fmla="*/ 0 h 96838"/>
              <a:gd name="connsiteX2" fmla="*/ 496887 w 560387"/>
              <a:gd name="connsiteY2" fmla="*/ 96838 h 96838"/>
              <a:gd name="connsiteX3" fmla="*/ 0 w 560387"/>
              <a:gd name="connsiteY3" fmla="*/ 92075 h 96838"/>
              <a:gd name="connsiteX4" fmla="*/ 58738 w 560387"/>
              <a:gd name="connsiteY4" fmla="*/ 11112 h 96838"/>
              <a:gd name="connsiteX0" fmla="*/ 58738 w 549275"/>
              <a:gd name="connsiteY0" fmla="*/ 0 h 85726"/>
              <a:gd name="connsiteX1" fmla="*/ 549275 w 549275"/>
              <a:gd name="connsiteY1" fmla="*/ 3176 h 85726"/>
              <a:gd name="connsiteX2" fmla="*/ 496887 w 549275"/>
              <a:gd name="connsiteY2" fmla="*/ 85726 h 85726"/>
              <a:gd name="connsiteX3" fmla="*/ 0 w 549275"/>
              <a:gd name="connsiteY3" fmla="*/ 80963 h 85726"/>
              <a:gd name="connsiteX4" fmla="*/ 58738 w 549275"/>
              <a:gd name="connsiteY4" fmla="*/ 0 h 85726"/>
              <a:gd name="connsiteX0" fmla="*/ 58738 w 549275"/>
              <a:gd name="connsiteY0" fmla="*/ 0 h 85726"/>
              <a:gd name="connsiteX1" fmla="*/ 549275 w 549275"/>
              <a:gd name="connsiteY1" fmla="*/ 1 h 85726"/>
              <a:gd name="connsiteX2" fmla="*/ 496887 w 549275"/>
              <a:gd name="connsiteY2" fmla="*/ 85726 h 85726"/>
              <a:gd name="connsiteX3" fmla="*/ 0 w 549275"/>
              <a:gd name="connsiteY3" fmla="*/ 80963 h 85726"/>
              <a:gd name="connsiteX4" fmla="*/ 58738 w 549275"/>
              <a:gd name="connsiteY4" fmla="*/ 0 h 85726"/>
              <a:gd name="connsiteX0" fmla="*/ 58738 w 549275"/>
              <a:gd name="connsiteY0" fmla="*/ 0 h 85726"/>
              <a:gd name="connsiteX1" fmla="*/ 549275 w 549275"/>
              <a:gd name="connsiteY1" fmla="*/ 1 h 85726"/>
              <a:gd name="connsiteX2" fmla="*/ 493712 w 549275"/>
              <a:gd name="connsiteY2" fmla="*/ 85726 h 85726"/>
              <a:gd name="connsiteX3" fmla="*/ 0 w 549275"/>
              <a:gd name="connsiteY3" fmla="*/ 80963 h 85726"/>
              <a:gd name="connsiteX4" fmla="*/ 58738 w 549275"/>
              <a:gd name="connsiteY4" fmla="*/ 0 h 85726"/>
              <a:gd name="connsiteX0" fmla="*/ 58738 w 549275"/>
              <a:gd name="connsiteY0" fmla="*/ 0 h 87313"/>
              <a:gd name="connsiteX1" fmla="*/ 549275 w 549275"/>
              <a:gd name="connsiteY1" fmla="*/ 1 h 87313"/>
              <a:gd name="connsiteX2" fmla="*/ 493712 w 549275"/>
              <a:gd name="connsiteY2" fmla="*/ 85726 h 87313"/>
              <a:gd name="connsiteX3" fmla="*/ 0 w 549275"/>
              <a:gd name="connsiteY3" fmla="*/ 87313 h 87313"/>
              <a:gd name="connsiteX4" fmla="*/ 58738 w 549275"/>
              <a:gd name="connsiteY4" fmla="*/ 0 h 87313"/>
              <a:gd name="connsiteX0" fmla="*/ 58738 w 549275"/>
              <a:gd name="connsiteY0" fmla="*/ 0 h 93664"/>
              <a:gd name="connsiteX1" fmla="*/ 549275 w 549275"/>
              <a:gd name="connsiteY1" fmla="*/ 1 h 93664"/>
              <a:gd name="connsiteX2" fmla="*/ 493712 w 549275"/>
              <a:gd name="connsiteY2" fmla="*/ 93664 h 93664"/>
              <a:gd name="connsiteX3" fmla="*/ 0 w 549275"/>
              <a:gd name="connsiteY3" fmla="*/ 87313 h 93664"/>
              <a:gd name="connsiteX4" fmla="*/ 58738 w 549275"/>
              <a:gd name="connsiteY4" fmla="*/ 0 h 93664"/>
              <a:gd name="connsiteX0" fmla="*/ 58738 w 549275"/>
              <a:gd name="connsiteY0" fmla="*/ 0 h 95251"/>
              <a:gd name="connsiteX1" fmla="*/ 549275 w 549275"/>
              <a:gd name="connsiteY1" fmla="*/ 1 h 95251"/>
              <a:gd name="connsiteX2" fmla="*/ 493712 w 549275"/>
              <a:gd name="connsiteY2" fmla="*/ 93664 h 95251"/>
              <a:gd name="connsiteX3" fmla="*/ 0 w 549275"/>
              <a:gd name="connsiteY3" fmla="*/ 95251 h 95251"/>
              <a:gd name="connsiteX4" fmla="*/ 58738 w 549275"/>
              <a:gd name="connsiteY4" fmla="*/ 0 h 95251"/>
              <a:gd name="connsiteX0" fmla="*/ 69851 w 549275"/>
              <a:gd name="connsiteY0" fmla="*/ 0 h 107951"/>
              <a:gd name="connsiteX1" fmla="*/ 549275 w 549275"/>
              <a:gd name="connsiteY1" fmla="*/ 12701 h 107951"/>
              <a:gd name="connsiteX2" fmla="*/ 493712 w 549275"/>
              <a:gd name="connsiteY2" fmla="*/ 106364 h 107951"/>
              <a:gd name="connsiteX3" fmla="*/ 0 w 549275"/>
              <a:gd name="connsiteY3" fmla="*/ 107951 h 107951"/>
              <a:gd name="connsiteX4" fmla="*/ 69851 w 549275"/>
              <a:gd name="connsiteY4" fmla="*/ 0 h 107951"/>
              <a:gd name="connsiteX0" fmla="*/ 69851 w 566738"/>
              <a:gd name="connsiteY0" fmla="*/ 1586 h 109537"/>
              <a:gd name="connsiteX1" fmla="*/ 566738 w 566738"/>
              <a:gd name="connsiteY1" fmla="*/ 0 h 109537"/>
              <a:gd name="connsiteX2" fmla="*/ 493712 w 566738"/>
              <a:gd name="connsiteY2" fmla="*/ 107950 h 109537"/>
              <a:gd name="connsiteX3" fmla="*/ 0 w 566738"/>
              <a:gd name="connsiteY3" fmla="*/ 109537 h 109537"/>
              <a:gd name="connsiteX4" fmla="*/ 69851 w 566738"/>
              <a:gd name="connsiteY4" fmla="*/ 1586 h 109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8" h="109537">
                <a:moveTo>
                  <a:pt x="69851" y="1586"/>
                </a:moveTo>
                <a:lnTo>
                  <a:pt x="566738" y="0"/>
                </a:lnTo>
                <a:lnTo>
                  <a:pt x="493712" y="107950"/>
                </a:lnTo>
                <a:lnTo>
                  <a:pt x="0" y="109537"/>
                </a:lnTo>
                <a:lnTo>
                  <a:pt x="69851" y="15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9" name="Straight Connector 288">
            <a:extLst>
              <a:ext uri="{FF2B5EF4-FFF2-40B4-BE49-F238E27FC236}">
                <a16:creationId xmlns:a16="http://schemas.microsoft.com/office/drawing/2014/main" id="{ECE94C0C-04BB-070A-2BFA-675A50CAEDBD}"/>
              </a:ext>
            </a:extLst>
          </p:cNvPr>
          <p:cNvCxnSpPr>
            <a:cxnSpLocks/>
            <a:stCxn id="284" idx="1"/>
            <a:endCxn id="257" idx="1"/>
          </p:cNvCxnSpPr>
          <p:nvPr/>
        </p:nvCxnSpPr>
        <p:spPr>
          <a:xfrm flipH="1">
            <a:off x="4392441" y="3407911"/>
            <a:ext cx="619394" cy="93582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1" name="Straight Connector 290">
            <a:extLst>
              <a:ext uri="{FF2B5EF4-FFF2-40B4-BE49-F238E27FC236}">
                <a16:creationId xmlns:a16="http://schemas.microsoft.com/office/drawing/2014/main" id="{620D341C-43A8-572C-37A3-153DF553AC40}"/>
              </a:ext>
            </a:extLst>
          </p:cNvPr>
          <p:cNvCxnSpPr>
            <a:cxnSpLocks/>
            <a:stCxn id="260" idx="3"/>
            <a:endCxn id="287" idx="3"/>
          </p:cNvCxnSpPr>
          <p:nvPr/>
        </p:nvCxnSpPr>
        <p:spPr>
          <a:xfrm flipV="1">
            <a:off x="4708964" y="3682231"/>
            <a:ext cx="619394" cy="93582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4" name="Straight Connector 293">
            <a:extLst>
              <a:ext uri="{FF2B5EF4-FFF2-40B4-BE49-F238E27FC236}">
                <a16:creationId xmlns:a16="http://schemas.microsoft.com/office/drawing/2014/main" id="{FEC1E123-38AC-0E9A-CAB9-67674F25CCDD}"/>
              </a:ext>
            </a:extLst>
          </p:cNvPr>
          <p:cNvCxnSpPr>
            <a:cxnSpLocks/>
            <a:stCxn id="287" idx="1"/>
            <a:endCxn id="260" idx="1"/>
          </p:cNvCxnSpPr>
          <p:nvPr/>
        </p:nvCxnSpPr>
        <p:spPr>
          <a:xfrm flipH="1">
            <a:off x="4392441" y="3682231"/>
            <a:ext cx="619394" cy="935826"/>
          </a:xfrm>
          <a:prstGeom prst="line">
            <a:avLst/>
          </a:prstGeom>
        </p:spPr>
        <p:style>
          <a:lnRef idx="1">
            <a:schemeClr val="accent2"/>
          </a:lnRef>
          <a:fillRef idx="0">
            <a:schemeClr val="accent2"/>
          </a:fillRef>
          <a:effectRef idx="0">
            <a:schemeClr val="accent2"/>
          </a:effectRef>
          <a:fontRef idx="minor">
            <a:schemeClr val="tx1"/>
          </a:fontRef>
        </p:style>
      </p:cxnSp>
      <p:grpSp>
        <p:nvGrpSpPr>
          <p:cNvPr id="255" name="Group 254">
            <a:extLst>
              <a:ext uri="{FF2B5EF4-FFF2-40B4-BE49-F238E27FC236}">
                <a16:creationId xmlns:a16="http://schemas.microsoft.com/office/drawing/2014/main" id="{8288BA40-686B-95A0-C0A5-47D060014CB7}"/>
              </a:ext>
            </a:extLst>
          </p:cNvPr>
          <p:cNvGrpSpPr/>
          <p:nvPr/>
        </p:nvGrpSpPr>
        <p:grpSpPr>
          <a:xfrm>
            <a:off x="4392440" y="4298017"/>
            <a:ext cx="316524" cy="365760"/>
            <a:chOff x="2933211" y="1448068"/>
            <a:chExt cx="316524" cy="365760"/>
          </a:xfrm>
        </p:grpSpPr>
        <p:sp>
          <p:nvSpPr>
            <p:cNvPr id="256" name="Rectangle 255">
              <a:extLst>
                <a:ext uri="{FF2B5EF4-FFF2-40B4-BE49-F238E27FC236}">
                  <a16:creationId xmlns:a16="http://schemas.microsoft.com/office/drawing/2014/main" id="{7CD63171-F7D9-D4FC-BB1C-396BB1F5C7AA}"/>
                </a:ext>
              </a:extLst>
            </p:cNvPr>
            <p:cNvSpPr/>
            <p:nvPr/>
          </p:nvSpPr>
          <p:spPr>
            <a:xfrm>
              <a:off x="2933211" y="1448068"/>
              <a:ext cx="316523" cy="36576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565FCF78-AA3E-CAE6-92D9-83552DEC4BE9}"/>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1B840A03-286E-2F8A-4109-5DD1E60D5AB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445EE267-E5C4-ADC3-C2E0-719B18C8E17F}"/>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B84D1965-DB9F-2FC2-8770-32D0EDAA2A95}"/>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id="{D07A3C5C-C5C1-E80F-3B13-927417553C4B}"/>
              </a:ext>
            </a:extLst>
          </p:cNvPr>
          <p:cNvGrpSpPr/>
          <p:nvPr/>
        </p:nvGrpSpPr>
        <p:grpSpPr>
          <a:xfrm>
            <a:off x="5011834" y="3362191"/>
            <a:ext cx="316524" cy="365760"/>
            <a:chOff x="2933211" y="1448068"/>
            <a:chExt cx="316524" cy="365760"/>
          </a:xfrm>
        </p:grpSpPr>
        <p:sp>
          <p:nvSpPr>
            <p:cNvPr id="283" name="Rectangle 282">
              <a:extLst>
                <a:ext uri="{FF2B5EF4-FFF2-40B4-BE49-F238E27FC236}">
                  <a16:creationId xmlns:a16="http://schemas.microsoft.com/office/drawing/2014/main" id="{9DCDF5DF-D77E-6B48-E79B-C22D99D9DD78}"/>
                </a:ext>
              </a:extLst>
            </p:cNvPr>
            <p:cNvSpPr/>
            <p:nvPr/>
          </p:nvSpPr>
          <p:spPr>
            <a:xfrm>
              <a:off x="2933211" y="1448068"/>
              <a:ext cx="316523" cy="36576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260F7B92-B483-13CD-82A1-F7D42AE2E59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93D508D0-4378-4E83-4075-A382FD64ABAE}"/>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E1F4AC2B-C7F2-18DA-4E60-F40381230191}"/>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E70D9910-E9EA-A35F-3542-FC9F3BDD7FA0}"/>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5" name="Connector: Curved 304">
            <a:extLst>
              <a:ext uri="{FF2B5EF4-FFF2-40B4-BE49-F238E27FC236}">
                <a16:creationId xmlns:a16="http://schemas.microsoft.com/office/drawing/2014/main" id="{F4B837B8-6A67-2141-AFE9-23E41C6837D7}"/>
              </a:ext>
            </a:extLst>
          </p:cNvPr>
          <p:cNvCxnSpPr>
            <a:cxnSpLocks/>
            <a:stCxn id="172" idx="3"/>
            <a:endCxn id="257" idx="1"/>
          </p:cNvCxnSpPr>
          <p:nvPr/>
        </p:nvCxnSpPr>
        <p:spPr>
          <a:xfrm flipV="1">
            <a:off x="2267387" y="4343737"/>
            <a:ext cx="2125054" cy="317767"/>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Connector: Curved 310">
            <a:extLst>
              <a:ext uri="{FF2B5EF4-FFF2-40B4-BE49-F238E27FC236}">
                <a16:creationId xmlns:a16="http://schemas.microsoft.com/office/drawing/2014/main" id="{63E2E411-B795-61F9-8EC5-17CE6C3B6832}"/>
              </a:ext>
            </a:extLst>
          </p:cNvPr>
          <p:cNvCxnSpPr>
            <a:cxnSpLocks/>
            <a:stCxn id="122" idx="3"/>
            <a:endCxn id="284" idx="1"/>
          </p:cNvCxnSpPr>
          <p:nvPr/>
        </p:nvCxnSpPr>
        <p:spPr>
          <a:xfrm>
            <a:off x="3905689" y="3284023"/>
            <a:ext cx="1106146" cy="12388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5" name="Connector: Curved 314">
            <a:extLst>
              <a:ext uri="{FF2B5EF4-FFF2-40B4-BE49-F238E27FC236}">
                <a16:creationId xmlns:a16="http://schemas.microsoft.com/office/drawing/2014/main" id="{D8A6E0D8-988E-DCF6-864F-FF8D011C17CC}"/>
              </a:ext>
            </a:extLst>
          </p:cNvPr>
          <p:cNvCxnSpPr>
            <a:cxnSpLocks/>
            <a:stCxn id="284" idx="3"/>
            <a:endCxn id="287" idx="3"/>
          </p:cNvCxnSpPr>
          <p:nvPr/>
        </p:nvCxnSpPr>
        <p:spPr>
          <a:xfrm>
            <a:off x="5328358" y="3407911"/>
            <a:ext cx="12700" cy="274320"/>
          </a:xfrm>
          <a:prstGeom prst="curvedConnector3">
            <a:avLst>
              <a:gd name="adj1" fmla="val 180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19" name="Connector: Curved 318">
            <a:extLst>
              <a:ext uri="{FF2B5EF4-FFF2-40B4-BE49-F238E27FC236}">
                <a16:creationId xmlns:a16="http://schemas.microsoft.com/office/drawing/2014/main" id="{AE3742AD-9365-904E-3F69-6DEBBB229B3B}"/>
              </a:ext>
            </a:extLst>
          </p:cNvPr>
          <p:cNvCxnSpPr>
            <a:cxnSpLocks/>
            <a:stCxn id="258" idx="3"/>
            <a:endCxn id="195" idx="1"/>
          </p:cNvCxnSpPr>
          <p:nvPr/>
        </p:nvCxnSpPr>
        <p:spPr>
          <a:xfrm>
            <a:off x="4708964" y="4435177"/>
            <a:ext cx="375384" cy="501008"/>
          </a:xfrm>
          <a:prstGeom prst="curved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66" name="Connector: Curved 465">
            <a:extLst>
              <a:ext uri="{FF2B5EF4-FFF2-40B4-BE49-F238E27FC236}">
                <a16:creationId xmlns:a16="http://schemas.microsoft.com/office/drawing/2014/main" id="{1AD10FE8-7BFE-2493-BF9B-8AC9309611FC}"/>
              </a:ext>
            </a:extLst>
          </p:cNvPr>
          <p:cNvCxnSpPr>
            <a:cxnSpLocks/>
            <a:stCxn id="257" idx="3"/>
            <a:endCxn id="260" idx="3"/>
          </p:cNvCxnSpPr>
          <p:nvPr/>
        </p:nvCxnSpPr>
        <p:spPr>
          <a:xfrm>
            <a:off x="4708964" y="4343737"/>
            <a:ext cx="12700" cy="274320"/>
          </a:xfrm>
          <a:prstGeom prst="curvedConnector3">
            <a:avLst>
              <a:gd name="adj1" fmla="val 180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69" name="Connector: Curved 468">
            <a:extLst>
              <a:ext uri="{FF2B5EF4-FFF2-40B4-BE49-F238E27FC236}">
                <a16:creationId xmlns:a16="http://schemas.microsoft.com/office/drawing/2014/main" id="{EA8F94CB-F20F-1FF4-3055-2B382E0A9CC3}"/>
              </a:ext>
            </a:extLst>
          </p:cNvPr>
          <p:cNvCxnSpPr>
            <a:cxnSpLocks/>
            <a:stCxn id="285" idx="3"/>
            <a:endCxn id="474" idx="0"/>
          </p:cNvCxnSpPr>
          <p:nvPr/>
        </p:nvCxnSpPr>
        <p:spPr>
          <a:xfrm>
            <a:off x="5328358" y="3499351"/>
            <a:ext cx="270159" cy="218360"/>
          </a:xfrm>
          <a:prstGeom prst="curved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474" name="TextBox 473">
            <a:extLst>
              <a:ext uri="{FF2B5EF4-FFF2-40B4-BE49-F238E27FC236}">
                <a16:creationId xmlns:a16="http://schemas.microsoft.com/office/drawing/2014/main" id="{ACAD5568-49F7-99F4-6886-21B659D6B6BD}"/>
              </a:ext>
            </a:extLst>
          </p:cNvPr>
          <p:cNvSpPr txBox="1"/>
          <p:nvPr/>
        </p:nvSpPr>
        <p:spPr>
          <a:xfrm>
            <a:off x="5542815" y="3717711"/>
            <a:ext cx="111404" cy="276999"/>
          </a:xfrm>
          <a:prstGeom prst="rect">
            <a:avLst/>
          </a:prstGeom>
          <a:noFill/>
        </p:spPr>
        <p:txBody>
          <a:bodyPr wrap="square" lIns="0" tIns="0" rIns="0" bIns="0">
            <a:spAutoFit/>
          </a:bodyPr>
          <a:lstStyle/>
          <a:p>
            <a:r>
              <a:rPr lang="en-US" sz="1800">
                <a:solidFill>
                  <a:schemeClr val="accent2"/>
                </a:solidFill>
              </a:rPr>
              <a:t>‽</a:t>
            </a:r>
            <a:endParaRPr lang="en-US">
              <a:solidFill>
                <a:schemeClr val="accent2"/>
              </a:solidFill>
            </a:endParaRPr>
          </a:p>
        </p:txBody>
      </p:sp>
      <p:grpSp>
        <p:nvGrpSpPr>
          <p:cNvPr id="483" name="Group 482">
            <a:extLst>
              <a:ext uri="{FF2B5EF4-FFF2-40B4-BE49-F238E27FC236}">
                <a16:creationId xmlns:a16="http://schemas.microsoft.com/office/drawing/2014/main" id="{54071D7C-D027-421A-9485-07F5D64D272A}"/>
              </a:ext>
            </a:extLst>
          </p:cNvPr>
          <p:cNvGrpSpPr/>
          <p:nvPr/>
        </p:nvGrpSpPr>
        <p:grpSpPr>
          <a:xfrm>
            <a:off x="2563739" y="3574219"/>
            <a:ext cx="316524" cy="365760"/>
            <a:chOff x="2933211" y="1448068"/>
            <a:chExt cx="316524" cy="365760"/>
          </a:xfrm>
        </p:grpSpPr>
        <p:sp>
          <p:nvSpPr>
            <p:cNvPr id="484" name="Rectangle 483">
              <a:extLst>
                <a:ext uri="{FF2B5EF4-FFF2-40B4-BE49-F238E27FC236}">
                  <a16:creationId xmlns:a16="http://schemas.microsoft.com/office/drawing/2014/main" id="{3CC6FF9F-BE69-DF0E-888C-4E9917CBBCE7}"/>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ectangle 484">
              <a:extLst>
                <a:ext uri="{FF2B5EF4-FFF2-40B4-BE49-F238E27FC236}">
                  <a16:creationId xmlns:a16="http://schemas.microsoft.com/office/drawing/2014/main" id="{6E76E297-1612-6767-9A17-33638799E022}"/>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485">
              <a:extLst>
                <a:ext uri="{FF2B5EF4-FFF2-40B4-BE49-F238E27FC236}">
                  <a16:creationId xmlns:a16="http://schemas.microsoft.com/office/drawing/2014/main" id="{74845A9A-4ED8-9102-5790-F0AE9D83D478}"/>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ectangle 486">
              <a:extLst>
                <a:ext uri="{FF2B5EF4-FFF2-40B4-BE49-F238E27FC236}">
                  <a16:creationId xmlns:a16="http://schemas.microsoft.com/office/drawing/2014/main" id="{51B4AA19-C5BD-9723-4BF2-F36EDDD4FCA2}"/>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ectangle 487">
              <a:extLst>
                <a:ext uri="{FF2B5EF4-FFF2-40B4-BE49-F238E27FC236}">
                  <a16:creationId xmlns:a16="http://schemas.microsoft.com/office/drawing/2014/main" id="{C99945E5-3A90-8A23-5251-238291FE28DD}"/>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489">
            <a:extLst>
              <a:ext uri="{FF2B5EF4-FFF2-40B4-BE49-F238E27FC236}">
                <a16:creationId xmlns:a16="http://schemas.microsoft.com/office/drawing/2014/main" id="{6BF12C7A-5C90-C3A7-E246-196BEC2DC92D}"/>
              </a:ext>
            </a:extLst>
          </p:cNvPr>
          <p:cNvGrpSpPr/>
          <p:nvPr/>
        </p:nvGrpSpPr>
        <p:grpSpPr>
          <a:xfrm>
            <a:off x="2563738" y="4187056"/>
            <a:ext cx="316524" cy="365760"/>
            <a:chOff x="2933211" y="1448068"/>
            <a:chExt cx="316524" cy="365760"/>
          </a:xfrm>
        </p:grpSpPr>
        <p:sp>
          <p:nvSpPr>
            <p:cNvPr id="491" name="Rectangle 490">
              <a:extLst>
                <a:ext uri="{FF2B5EF4-FFF2-40B4-BE49-F238E27FC236}">
                  <a16:creationId xmlns:a16="http://schemas.microsoft.com/office/drawing/2014/main" id="{479B143B-1AC8-0C23-85C9-5DF941D66AE1}"/>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a:extLst>
                <a:ext uri="{FF2B5EF4-FFF2-40B4-BE49-F238E27FC236}">
                  <a16:creationId xmlns:a16="http://schemas.microsoft.com/office/drawing/2014/main" id="{E3C0F932-959D-E480-DFA6-8C7A943AF66A}"/>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a:extLst>
                <a:ext uri="{FF2B5EF4-FFF2-40B4-BE49-F238E27FC236}">
                  <a16:creationId xmlns:a16="http://schemas.microsoft.com/office/drawing/2014/main" id="{85171DD0-7707-4B2C-970B-7159B9E4CE7B}"/>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a:extLst>
                <a:ext uri="{FF2B5EF4-FFF2-40B4-BE49-F238E27FC236}">
                  <a16:creationId xmlns:a16="http://schemas.microsoft.com/office/drawing/2014/main" id="{5E685DFE-981D-7A7F-3CC5-DB2C67560CFB}"/>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a:extLst>
                <a:ext uri="{FF2B5EF4-FFF2-40B4-BE49-F238E27FC236}">
                  <a16:creationId xmlns:a16="http://schemas.microsoft.com/office/drawing/2014/main" id="{0BC6E1C4-212E-4348-123B-396B2CCA1412}"/>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01" name="Connector: Curved 500">
            <a:extLst>
              <a:ext uri="{FF2B5EF4-FFF2-40B4-BE49-F238E27FC236}">
                <a16:creationId xmlns:a16="http://schemas.microsoft.com/office/drawing/2014/main" id="{EE7F34FD-3596-DDAD-0C27-819969758571}"/>
              </a:ext>
            </a:extLst>
          </p:cNvPr>
          <p:cNvCxnSpPr>
            <a:cxnSpLocks/>
            <a:stCxn id="171" idx="3"/>
            <a:endCxn id="492" idx="1"/>
          </p:cNvCxnSpPr>
          <p:nvPr/>
        </p:nvCxnSpPr>
        <p:spPr>
          <a:xfrm flipV="1">
            <a:off x="2267387" y="4232776"/>
            <a:ext cx="296352" cy="337288"/>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Connector: Curved 504">
            <a:extLst>
              <a:ext uri="{FF2B5EF4-FFF2-40B4-BE49-F238E27FC236}">
                <a16:creationId xmlns:a16="http://schemas.microsoft.com/office/drawing/2014/main" id="{3DBC8A4C-29BA-6FC0-2206-8A1784FB09EB}"/>
              </a:ext>
            </a:extLst>
          </p:cNvPr>
          <p:cNvCxnSpPr>
            <a:cxnSpLocks/>
            <a:stCxn id="67" idx="3"/>
            <a:endCxn id="485" idx="1"/>
          </p:cNvCxnSpPr>
          <p:nvPr/>
        </p:nvCxnSpPr>
        <p:spPr>
          <a:xfrm flipV="1">
            <a:off x="2267389" y="3619939"/>
            <a:ext cx="296351" cy="12190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9" name="Connector: Curved 508">
            <a:extLst>
              <a:ext uri="{FF2B5EF4-FFF2-40B4-BE49-F238E27FC236}">
                <a16:creationId xmlns:a16="http://schemas.microsoft.com/office/drawing/2014/main" id="{A89E2F27-EBB1-05D9-C74F-25F3ED124ED9}"/>
              </a:ext>
            </a:extLst>
          </p:cNvPr>
          <p:cNvCxnSpPr>
            <a:cxnSpLocks/>
            <a:stCxn id="516" idx="3"/>
            <a:endCxn id="485" idx="1"/>
          </p:cNvCxnSpPr>
          <p:nvPr/>
        </p:nvCxnSpPr>
        <p:spPr>
          <a:xfrm flipV="1">
            <a:off x="729409" y="3619939"/>
            <a:ext cx="1834331" cy="4572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6" name="Graphic 515" descr="Hierarchy with solid fill">
            <a:extLst>
              <a:ext uri="{FF2B5EF4-FFF2-40B4-BE49-F238E27FC236}">
                <a16:creationId xmlns:a16="http://schemas.microsoft.com/office/drawing/2014/main" id="{EE4364B6-10CC-8F5D-B671-916B9A0F2E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209" y="3848539"/>
            <a:ext cx="457200" cy="457200"/>
          </a:xfrm>
          <a:prstGeom prst="rect">
            <a:avLst/>
          </a:prstGeom>
        </p:spPr>
      </p:pic>
      <p:cxnSp>
        <p:nvCxnSpPr>
          <p:cNvPr id="520" name="Connector: Curved 519">
            <a:extLst>
              <a:ext uri="{FF2B5EF4-FFF2-40B4-BE49-F238E27FC236}">
                <a16:creationId xmlns:a16="http://schemas.microsoft.com/office/drawing/2014/main" id="{FE3C7CA0-44C3-B025-88E4-127FA8BEBFE6}"/>
              </a:ext>
            </a:extLst>
          </p:cNvPr>
          <p:cNvCxnSpPr>
            <a:cxnSpLocks/>
            <a:stCxn id="516" idx="3"/>
            <a:endCxn id="492" idx="1"/>
          </p:cNvCxnSpPr>
          <p:nvPr/>
        </p:nvCxnSpPr>
        <p:spPr>
          <a:xfrm>
            <a:off x="729409" y="4077139"/>
            <a:ext cx="1834330" cy="155637"/>
          </a:xfrm>
          <a:prstGeom prst="curved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7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8">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8">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8">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8">
                                            <p:txEl>
                                              <p:pRg st="12" end="1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8">
                                            <p:txEl>
                                              <p:pRg st="13" end="13"/>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7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2BC14-1A20-3D58-BBD3-B5C9E2527E13}"/>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95</a:t>
            </a:fld>
            <a:endParaRPr lang="en-US">
              <a:solidFill>
                <a:prstClr val="white">
                  <a:lumMod val="50000"/>
                </a:prstClr>
              </a:solidFill>
            </a:endParaRPr>
          </a:p>
        </p:txBody>
      </p:sp>
      <p:sp>
        <p:nvSpPr>
          <p:cNvPr id="248" name="Content Placeholder 247">
            <a:extLst>
              <a:ext uri="{FF2B5EF4-FFF2-40B4-BE49-F238E27FC236}">
                <a16:creationId xmlns:a16="http://schemas.microsoft.com/office/drawing/2014/main" id="{967FEE53-32E9-A35E-52A2-EFC34A2B4206}"/>
              </a:ext>
            </a:extLst>
          </p:cNvPr>
          <p:cNvSpPr>
            <a:spLocks noGrp="1"/>
          </p:cNvSpPr>
          <p:nvPr>
            <p:ph sz="quarter" idx="13"/>
          </p:nvPr>
        </p:nvSpPr>
        <p:spPr>
          <a:xfrm>
            <a:off x="6096000" y="1030148"/>
            <a:ext cx="5537200" cy="5446853"/>
          </a:xfrm>
        </p:spPr>
        <p:txBody>
          <a:bodyPr anchor="ctr"/>
          <a:lstStyle/>
          <a:p>
            <a:r>
              <a:rPr lang="en-US" i="1" err="1"/>
              <a:t>Colocated</a:t>
            </a:r>
            <a:r>
              <a:rPr lang="en-US" i="1"/>
              <a:t> Processes</a:t>
            </a:r>
          </a:p>
          <a:p>
            <a:pPr lvl="1"/>
            <a:r>
              <a:rPr lang="en-US"/>
              <a:t>Many programs in </a:t>
            </a:r>
            <a:r>
              <a:rPr lang="en-US" i="1"/>
              <a:t>one</a:t>
            </a:r>
            <a:r>
              <a:rPr lang="en-US"/>
              <a:t> address space</a:t>
            </a:r>
          </a:p>
          <a:p>
            <a:pPr lvl="1"/>
            <a:r>
              <a:rPr lang="en-US"/>
              <a:t>Isolation maintained with CHERI</a:t>
            </a:r>
          </a:p>
          <a:p>
            <a:endParaRPr lang="en-US"/>
          </a:p>
          <a:p>
            <a:r>
              <a:rPr lang="en-US"/>
              <a:t>IPC by </a:t>
            </a:r>
            <a:r>
              <a:rPr lang="en-US" i="1"/>
              <a:t>function call</a:t>
            </a:r>
            <a:r>
              <a:rPr lang="en-US"/>
              <a:t> (eliding some details)</a:t>
            </a:r>
          </a:p>
          <a:p>
            <a:pPr lvl="1"/>
            <a:r>
              <a:rPr lang="en-US"/>
              <a:t>Can copy on call through “trusted switcher”</a:t>
            </a:r>
          </a:p>
          <a:p>
            <a:pPr lvl="1"/>
            <a:endParaRPr lang="en-US"/>
          </a:p>
          <a:p>
            <a:r>
              <a:rPr lang="en-US"/>
              <a:t>Really fast </a:t>
            </a:r>
            <a:r>
              <a:rPr lang="en-US">
                <a:solidFill>
                  <a:schemeClr val="accent5"/>
                </a:solidFill>
              </a:rPr>
              <a:t>sharing</a:t>
            </a:r>
            <a:r>
              <a:rPr lang="en-US"/>
              <a:t>: pass capability across IPC</a:t>
            </a:r>
          </a:p>
          <a:p>
            <a:pPr lvl="1"/>
            <a:r>
              <a:rPr lang="en-US"/>
              <a:t>No </a:t>
            </a:r>
            <a:r>
              <a:rPr lang="en-US" i="1"/>
              <a:t>misinterpretation</a:t>
            </a:r>
            <a:r>
              <a:rPr lang="en-US"/>
              <a:t> risk from shared pointers</a:t>
            </a:r>
          </a:p>
        </p:txBody>
      </p:sp>
      <p:sp>
        <p:nvSpPr>
          <p:cNvPr id="4" name="Title 3">
            <a:extLst>
              <a:ext uri="{FF2B5EF4-FFF2-40B4-BE49-F238E27FC236}">
                <a16:creationId xmlns:a16="http://schemas.microsoft.com/office/drawing/2014/main" id="{30FAF1C4-5BD3-BEFC-63EC-9FCDE8898999}"/>
              </a:ext>
            </a:extLst>
          </p:cNvPr>
          <p:cNvSpPr>
            <a:spLocks noGrp="1"/>
          </p:cNvSpPr>
          <p:nvPr>
            <p:ph type="ctrTitle"/>
          </p:nvPr>
        </p:nvSpPr>
        <p:spPr/>
        <p:txBody>
          <a:bodyPr/>
          <a:lstStyle/>
          <a:p>
            <a:r>
              <a:rPr lang="en-US"/>
              <a:t>Research: Colocation: Multiple Processes In One Address Space</a:t>
            </a:r>
          </a:p>
        </p:txBody>
      </p:sp>
      <p:sp>
        <p:nvSpPr>
          <p:cNvPr id="5" name="Rectangle 4">
            <a:extLst>
              <a:ext uri="{FF2B5EF4-FFF2-40B4-BE49-F238E27FC236}">
                <a16:creationId xmlns:a16="http://schemas.microsoft.com/office/drawing/2014/main" id="{339EF879-2EF6-1D30-3745-92105CCD10B5}"/>
              </a:ext>
            </a:extLst>
          </p:cNvPr>
          <p:cNvSpPr/>
          <p:nvPr/>
        </p:nvSpPr>
        <p:spPr>
          <a:xfrm>
            <a:off x="1235515" y="237503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E4D447-395F-85BA-B209-C082DA43271A}"/>
              </a:ext>
            </a:extLst>
          </p:cNvPr>
          <p:cNvSpPr/>
          <p:nvPr/>
        </p:nvSpPr>
        <p:spPr>
          <a:xfrm>
            <a:off x="1235515" y="246647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35A11E-6EEC-7B32-C8D1-F77D62EC175F}"/>
              </a:ext>
            </a:extLst>
          </p:cNvPr>
          <p:cNvSpPr/>
          <p:nvPr/>
        </p:nvSpPr>
        <p:spPr>
          <a:xfrm>
            <a:off x="1235515" y="255791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9FE3C3-77D9-D0CC-DD14-E6339BB05507}"/>
              </a:ext>
            </a:extLst>
          </p:cNvPr>
          <p:cNvSpPr/>
          <p:nvPr/>
        </p:nvSpPr>
        <p:spPr>
          <a:xfrm>
            <a:off x="1235515" y="264935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B265158-C0EB-9849-4B22-69FE1842BC4A}"/>
              </a:ext>
            </a:extLst>
          </p:cNvPr>
          <p:cNvSpPr/>
          <p:nvPr/>
        </p:nvSpPr>
        <p:spPr>
          <a:xfrm>
            <a:off x="1235515" y="299643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3E22278-96F6-CD2D-6077-F91BE2D4B2D1}"/>
              </a:ext>
            </a:extLst>
          </p:cNvPr>
          <p:cNvSpPr/>
          <p:nvPr/>
        </p:nvSpPr>
        <p:spPr>
          <a:xfrm>
            <a:off x="1235515" y="308787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770378D-ECE2-94C1-3097-8A64FFAE4437}"/>
              </a:ext>
            </a:extLst>
          </p:cNvPr>
          <p:cNvSpPr/>
          <p:nvPr/>
        </p:nvSpPr>
        <p:spPr>
          <a:xfrm>
            <a:off x="1235515" y="317931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A769EFE-F551-4AA5-DADB-A177ECE9342D}"/>
              </a:ext>
            </a:extLst>
          </p:cNvPr>
          <p:cNvSpPr/>
          <p:nvPr/>
        </p:nvSpPr>
        <p:spPr>
          <a:xfrm>
            <a:off x="1235515" y="327075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14B474C5-4981-94C6-3E4C-9B3BD5DE1A05}"/>
              </a:ext>
            </a:extLst>
          </p:cNvPr>
          <p:cNvGrpSpPr/>
          <p:nvPr/>
        </p:nvGrpSpPr>
        <p:grpSpPr>
          <a:xfrm>
            <a:off x="1950865" y="3421802"/>
            <a:ext cx="316524" cy="365760"/>
            <a:chOff x="2933211" y="1448068"/>
            <a:chExt cx="316524" cy="365760"/>
          </a:xfrm>
        </p:grpSpPr>
        <p:sp>
          <p:nvSpPr>
            <p:cNvPr id="69" name="Rectangle 68">
              <a:extLst>
                <a:ext uri="{FF2B5EF4-FFF2-40B4-BE49-F238E27FC236}">
                  <a16:creationId xmlns:a16="http://schemas.microsoft.com/office/drawing/2014/main" id="{D259280F-E137-99AE-A1C3-C2793706F1CD}"/>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22C9BF4-CD7A-4157-03B1-90EB820664DA}"/>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9F86C0A-D704-7AB9-11E0-EC32782C550E}"/>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5E641C6-FEE4-88FD-8CB5-16E0229E6018}"/>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099B229-97A2-17E6-77B9-CFA97E91DC9E}"/>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3C3FD3B2-7CBA-7E14-FC1B-F448D83022AB}"/>
              </a:ext>
            </a:extLst>
          </p:cNvPr>
          <p:cNvGrpSpPr/>
          <p:nvPr/>
        </p:nvGrpSpPr>
        <p:grpSpPr>
          <a:xfrm>
            <a:off x="1950864" y="1949396"/>
            <a:ext cx="316524" cy="365760"/>
            <a:chOff x="2933211" y="1448068"/>
            <a:chExt cx="316524" cy="365760"/>
          </a:xfrm>
        </p:grpSpPr>
        <p:sp>
          <p:nvSpPr>
            <p:cNvPr id="84" name="Rectangle 83">
              <a:extLst>
                <a:ext uri="{FF2B5EF4-FFF2-40B4-BE49-F238E27FC236}">
                  <a16:creationId xmlns:a16="http://schemas.microsoft.com/office/drawing/2014/main" id="{8E84D959-F295-6942-66EA-72403337F9AB}"/>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5BF1EB3-FF96-3893-790F-256E205FCB62}"/>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B17AB8C-F582-7D0B-88E5-A6C185939DD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BD252EB-E34E-DFA9-0183-559F750CD0BB}"/>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196E05CB-EAFC-E7B7-B25F-90058AE41BFB}"/>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78DF7BB9-928B-C315-DDF0-5D44C22496F5}"/>
              </a:ext>
            </a:extLst>
          </p:cNvPr>
          <p:cNvGrpSpPr/>
          <p:nvPr/>
        </p:nvGrpSpPr>
        <p:grpSpPr>
          <a:xfrm>
            <a:off x="2490127" y="2676391"/>
            <a:ext cx="316524" cy="365760"/>
            <a:chOff x="2933211" y="1448068"/>
            <a:chExt cx="316524" cy="365760"/>
          </a:xfrm>
        </p:grpSpPr>
        <p:sp>
          <p:nvSpPr>
            <p:cNvPr id="90" name="Rectangle 89">
              <a:extLst>
                <a:ext uri="{FF2B5EF4-FFF2-40B4-BE49-F238E27FC236}">
                  <a16:creationId xmlns:a16="http://schemas.microsoft.com/office/drawing/2014/main" id="{C8EEF60E-B061-777C-D0EC-B2CE9A91606B}"/>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830532C-7312-025E-E378-1588DBC3A5D6}"/>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ADA740AA-93BC-FB61-6FFC-BEEC0BFA50BA}"/>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9C91542-2852-4FD6-8251-1C2BD2D92BC4}"/>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BCC29ED1-465C-9E60-FCE1-73CAD48C4DA8}"/>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31F4C98A-D259-D64A-6C82-6F37D37B89B3}"/>
              </a:ext>
            </a:extLst>
          </p:cNvPr>
          <p:cNvGrpSpPr/>
          <p:nvPr/>
        </p:nvGrpSpPr>
        <p:grpSpPr>
          <a:xfrm>
            <a:off x="3589166" y="2041297"/>
            <a:ext cx="316524" cy="365760"/>
            <a:chOff x="2933211" y="1448068"/>
            <a:chExt cx="316524" cy="365760"/>
          </a:xfrm>
        </p:grpSpPr>
        <p:sp>
          <p:nvSpPr>
            <p:cNvPr id="96" name="Rectangle 95">
              <a:extLst>
                <a:ext uri="{FF2B5EF4-FFF2-40B4-BE49-F238E27FC236}">
                  <a16:creationId xmlns:a16="http://schemas.microsoft.com/office/drawing/2014/main" id="{F32ADA57-B2DF-CE7A-F9B3-B4A8F0F6737D}"/>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138AA7A4-B8E3-023A-DD0D-340586687F0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4DCE4C0-59C7-DD71-9C85-8B0996311D6A}"/>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B18A03C-5698-5EDC-8F8C-3364F52960F5}"/>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1458067-1480-747F-44F5-7152FC85A4A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FBC0A232-731A-C22A-3287-58158BF7F754}"/>
              </a:ext>
            </a:extLst>
          </p:cNvPr>
          <p:cNvGrpSpPr/>
          <p:nvPr/>
        </p:nvGrpSpPr>
        <p:grpSpPr>
          <a:xfrm>
            <a:off x="4392441" y="2041297"/>
            <a:ext cx="316524" cy="365760"/>
            <a:chOff x="2933211" y="1448068"/>
            <a:chExt cx="316524" cy="365760"/>
          </a:xfrm>
        </p:grpSpPr>
        <p:sp>
          <p:nvSpPr>
            <p:cNvPr id="102" name="Rectangle 101">
              <a:extLst>
                <a:ext uri="{FF2B5EF4-FFF2-40B4-BE49-F238E27FC236}">
                  <a16:creationId xmlns:a16="http://schemas.microsoft.com/office/drawing/2014/main" id="{D3A45DDC-1881-37E6-85A1-7C3D1C75DEF6}"/>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2ACC4DF-9E49-B4DC-7F65-B06175EA70A9}"/>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1A84282-50B8-BCE5-674B-F35ADEDC6386}"/>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045F8ED-78D9-D28E-AD9B-6B6B4C3FE08E}"/>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C9704874-8EDE-91A8-CA3A-4D86472CC431}"/>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40E4046C-0BC4-F343-9805-375EDE637C98}"/>
              </a:ext>
            </a:extLst>
          </p:cNvPr>
          <p:cNvGrpSpPr/>
          <p:nvPr/>
        </p:nvGrpSpPr>
        <p:grpSpPr>
          <a:xfrm>
            <a:off x="3589165" y="2654439"/>
            <a:ext cx="316524" cy="365760"/>
            <a:chOff x="2933211" y="1448068"/>
            <a:chExt cx="316524" cy="365760"/>
          </a:xfrm>
        </p:grpSpPr>
        <p:sp>
          <p:nvSpPr>
            <p:cNvPr id="108" name="Rectangle 107">
              <a:extLst>
                <a:ext uri="{FF2B5EF4-FFF2-40B4-BE49-F238E27FC236}">
                  <a16:creationId xmlns:a16="http://schemas.microsoft.com/office/drawing/2014/main" id="{F7E6D554-B120-9E61-C1DA-068EEB2D628C}"/>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F772DA46-0B07-CF19-3429-BB88FF98CD4E}"/>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FCE9BFFF-EF54-747D-EF90-07EA71C2EA16}"/>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7AA09159-2DAE-7771-95CF-B5BD149D155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2D8B3C2-D779-825D-317C-5D6A92152AD9}"/>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83174C03-E7D1-B463-308C-13DA670A02CF}"/>
              </a:ext>
            </a:extLst>
          </p:cNvPr>
          <p:cNvGrpSpPr/>
          <p:nvPr/>
        </p:nvGrpSpPr>
        <p:grpSpPr>
          <a:xfrm>
            <a:off x="4392440" y="2654439"/>
            <a:ext cx="316524" cy="365760"/>
            <a:chOff x="2933211" y="1448068"/>
            <a:chExt cx="316524" cy="365760"/>
          </a:xfrm>
        </p:grpSpPr>
        <p:sp>
          <p:nvSpPr>
            <p:cNvPr id="114" name="Rectangle 113">
              <a:extLst>
                <a:ext uri="{FF2B5EF4-FFF2-40B4-BE49-F238E27FC236}">
                  <a16:creationId xmlns:a16="http://schemas.microsoft.com/office/drawing/2014/main" id="{F0819690-225B-179A-42E4-CB4E238A0478}"/>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E33E4FF-7453-E17B-E76A-06943B7D7850}"/>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3868CDA9-7FB6-8046-4A11-7072F19A9E91}"/>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AB67DAF-B917-722B-9909-7212521BE6A1}"/>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6D1A765B-0D63-AA1B-4243-876A2AD2B832}"/>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15E8C584-696F-E07E-FFCC-985187E15D28}"/>
              </a:ext>
            </a:extLst>
          </p:cNvPr>
          <p:cNvGrpSpPr/>
          <p:nvPr/>
        </p:nvGrpSpPr>
        <p:grpSpPr>
          <a:xfrm>
            <a:off x="3589165" y="3148118"/>
            <a:ext cx="316524" cy="365760"/>
            <a:chOff x="2933211" y="1448068"/>
            <a:chExt cx="316524" cy="365760"/>
          </a:xfrm>
        </p:grpSpPr>
        <p:sp>
          <p:nvSpPr>
            <p:cNvPr id="120" name="Rectangle 119">
              <a:extLst>
                <a:ext uri="{FF2B5EF4-FFF2-40B4-BE49-F238E27FC236}">
                  <a16:creationId xmlns:a16="http://schemas.microsoft.com/office/drawing/2014/main" id="{C8460F0A-AF1A-D173-C510-18A60E5DE1EC}"/>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EEA03960-D240-5EEF-A851-37FC9D330E2C}"/>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AD142E3A-D6CC-5AB8-7656-CD0270FF58CD}"/>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2B1386DF-642C-5BF1-ED82-EF29ACB4A463}"/>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A8853566-4EDE-041F-1328-CE71B3B2235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6" name="Connector: Curved 125">
            <a:extLst>
              <a:ext uri="{FF2B5EF4-FFF2-40B4-BE49-F238E27FC236}">
                <a16:creationId xmlns:a16="http://schemas.microsoft.com/office/drawing/2014/main" id="{A5148D54-53B3-F5F1-6546-947206E968F0}"/>
              </a:ext>
            </a:extLst>
          </p:cNvPr>
          <p:cNvCxnSpPr>
            <a:stCxn id="5" idx="3"/>
            <a:endCxn id="88" idx="1"/>
          </p:cNvCxnSpPr>
          <p:nvPr/>
        </p:nvCxnSpPr>
        <p:spPr>
          <a:xfrm flipV="1">
            <a:off x="1552038" y="2269436"/>
            <a:ext cx="398827" cy="15131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Connector: Curved 127">
            <a:extLst>
              <a:ext uri="{FF2B5EF4-FFF2-40B4-BE49-F238E27FC236}">
                <a16:creationId xmlns:a16="http://schemas.microsoft.com/office/drawing/2014/main" id="{C8CBFA05-B074-F71C-2825-0BD4D5E39A54}"/>
              </a:ext>
            </a:extLst>
          </p:cNvPr>
          <p:cNvCxnSpPr>
            <a:stCxn id="29" idx="3"/>
            <a:endCxn id="65" idx="1"/>
          </p:cNvCxnSpPr>
          <p:nvPr/>
        </p:nvCxnSpPr>
        <p:spPr>
          <a:xfrm>
            <a:off x="1552038" y="3042151"/>
            <a:ext cx="398828" cy="60825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Connector: Curved 129">
            <a:extLst>
              <a:ext uri="{FF2B5EF4-FFF2-40B4-BE49-F238E27FC236}">
                <a16:creationId xmlns:a16="http://schemas.microsoft.com/office/drawing/2014/main" id="{A93489E9-B048-C0A1-2D62-0CBCF1D17C58}"/>
              </a:ext>
            </a:extLst>
          </p:cNvPr>
          <p:cNvCxnSpPr>
            <a:stCxn id="7" idx="3"/>
            <a:endCxn id="91" idx="1"/>
          </p:cNvCxnSpPr>
          <p:nvPr/>
        </p:nvCxnSpPr>
        <p:spPr>
          <a:xfrm>
            <a:off x="1552038" y="2512194"/>
            <a:ext cx="938090" cy="20991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onnector: Curved 131">
            <a:extLst>
              <a:ext uri="{FF2B5EF4-FFF2-40B4-BE49-F238E27FC236}">
                <a16:creationId xmlns:a16="http://schemas.microsoft.com/office/drawing/2014/main" id="{3212984B-5919-4A2E-D9B3-781A35310157}"/>
              </a:ext>
            </a:extLst>
          </p:cNvPr>
          <p:cNvCxnSpPr>
            <a:stCxn id="31" idx="3"/>
            <a:endCxn id="94" idx="1"/>
          </p:cNvCxnSpPr>
          <p:nvPr/>
        </p:nvCxnSpPr>
        <p:spPr>
          <a:xfrm flipV="1">
            <a:off x="1552038" y="2996431"/>
            <a:ext cx="938090" cy="13716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Connector: Curved 133">
            <a:extLst>
              <a:ext uri="{FF2B5EF4-FFF2-40B4-BE49-F238E27FC236}">
                <a16:creationId xmlns:a16="http://schemas.microsoft.com/office/drawing/2014/main" id="{423B2918-9129-BECD-DC24-B2DE6A5C4B73}"/>
              </a:ext>
            </a:extLst>
          </p:cNvPr>
          <p:cNvCxnSpPr>
            <a:stCxn id="87" idx="3"/>
            <a:endCxn id="94" idx="1"/>
          </p:cNvCxnSpPr>
          <p:nvPr/>
        </p:nvCxnSpPr>
        <p:spPr>
          <a:xfrm>
            <a:off x="2267388" y="2177996"/>
            <a:ext cx="222740" cy="81843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Connector: Curved 135">
            <a:extLst>
              <a:ext uri="{FF2B5EF4-FFF2-40B4-BE49-F238E27FC236}">
                <a16:creationId xmlns:a16="http://schemas.microsoft.com/office/drawing/2014/main" id="{D509A0B6-19D5-B2DF-F441-C877C1A12619}"/>
              </a:ext>
            </a:extLst>
          </p:cNvPr>
          <p:cNvCxnSpPr>
            <a:stCxn id="63" idx="3"/>
            <a:endCxn id="92" idx="1"/>
          </p:cNvCxnSpPr>
          <p:nvPr/>
        </p:nvCxnSpPr>
        <p:spPr>
          <a:xfrm flipV="1">
            <a:off x="2267389" y="2813551"/>
            <a:ext cx="222739" cy="74541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Curved 137">
            <a:extLst>
              <a:ext uri="{FF2B5EF4-FFF2-40B4-BE49-F238E27FC236}">
                <a16:creationId xmlns:a16="http://schemas.microsoft.com/office/drawing/2014/main" id="{23898471-7F65-AA3E-9EA6-575488D3ADBB}"/>
              </a:ext>
            </a:extLst>
          </p:cNvPr>
          <p:cNvCxnSpPr>
            <a:stCxn id="33" idx="3"/>
            <a:endCxn id="110" idx="1"/>
          </p:cNvCxnSpPr>
          <p:nvPr/>
        </p:nvCxnSpPr>
        <p:spPr>
          <a:xfrm flipV="1">
            <a:off x="1552038" y="2791599"/>
            <a:ext cx="2037128" cy="43343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Curved 139">
            <a:extLst>
              <a:ext uri="{FF2B5EF4-FFF2-40B4-BE49-F238E27FC236}">
                <a16:creationId xmlns:a16="http://schemas.microsoft.com/office/drawing/2014/main" id="{C5DD8C64-09EF-890B-0EAF-90775F16084C}"/>
              </a:ext>
            </a:extLst>
          </p:cNvPr>
          <p:cNvCxnSpPr>
            <a:cxnSpLocks/>
            <a:stCxn id="110" idx="3"/>
            <a:endCxn id="115" idx="1"/>
          </p:cNvCxnSpPr>
          <p:nvPr/>
        </p:nvCxnSpPr>
        <p:spPr>
          <a:xfrm flipV="1">
            <a:off x="3905689" y="2700159"/>
            <a:ext cx="486752" cy="9144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Curved 141">
            <a:extLst>
              <a:ext uri="{FF2B5EF4-FFF2-40B4-BE49-F238E27FC236}">
                <a16:creationId xmlns:a16="http://schemas.microsoft.com/office/drawing/2014/main" id="{082E4FD8-2059-86A7-5199-DE3D4995B6B7}"/>
              </a:ext>
            </a:extLst>
          </p:cNvPr>
          <p:cNvCxnSpPr>
            <a:cxnSpLocks/>
            <a:stCxn id="118" idx="1"/>
            <a:endCxn id="109" idx="3"/>
          </p:cNvCxnSpPr>
          <p:nvPr/>
        </p:nvCxnSpPr>
        <p:spPr>
          <a:xfrm rot="10800000">
            <a:off x="3905689" y="2700159"/>
            <a:ext cx="486752" cy="27432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Curved 144">
            <a:extLst>
              <a:ext uri="{FF2B5EF4-FFF2-40B4-BE49-F238E27FC236}">
                <a16:creationId xmlns:a16="http://schemas.microsoft.com/office/drawing/2014/main" id="{438A2600-1894-B323-2DCE-E0FBC2345AA2}"/>
              </a:ext>
            </a:extLst>
          </p:cNvPr>
          <p:cNvCxnSpPr>
            <a:cxnSpLocks/>
            <a:stCxn id="9" idx="3"/>
            <a:endCxn id="105" idx="1"/>
          </p:cNvCxnSpPr>
          <p:nvPr/>
        </p:nvCxnSpPr>
        <p:spPr>
          <a:xfrm flipV="1">
            <a:off x="1552038" y="2269897"/>
            <a:ext cx="2840404" cy="33373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8" name="Connector: Curved 147">
            <a:extLst>
              <a:ext uri="{FF2B5EF4-FFF2-40B4-BE49-F238E27FC236}">
                <a16:creationId xmlns:a16="http://schemas.microsoft.com/office/drawing/2014/main" id="{2953BCBB-6B36-B296-6ABB-2D1ADA0853D8}"/>
              </a:ext>
            </a:extLst>
          </p:cNvPr>
          <p:cNvCxnSpPr>
            <a:stCxn id="96" idx="3"/>
            <a:endCxn id="103" idx="1"/>
          </p:cNvCxnSpPr>
          <p:nvPr/>
        </p:nvCxnSpPr>
        <p:spPr>
          <a:xfrm flipV="1">
            <a:off x="3905689" y="2087017"/>
            <a:ext cx="486753" cy="13716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0" name="Connector: Curved 149">
            <a:extLst>
              <a:ext uri="{FF2B5EF4-FFF2-40B4-BE49-F238E27FC236}">
                <a16:creationId xmlns:a16="http://schemas.microsoft.com/office/drawing/2014/main" id="{BF368CCA-4550-30B5-DEEE-E7E0AA69134D}"/>
              </a:ext>
            </a:extLst>
          </p:cNvPr>
          <p:cNvCxnSpPr>
            <a:cxnSpLocks/>
            <a:stCxn id="85" idx="3"/>
            <a:endCxn id="97" idx="1"/>
          </p:cNvCxnSpPr>
          <p:nvPr/>
        </p:nvCxnSpPr>
        <p:spPr>
          <a:xfrm>
            <a:off x="2267388" y="1995116"/>
            <a:ext cx="1321779" cy="919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Connector: Curved 151">
            <a:extLst>
              <a:ext uri="{FF2B5EF4-FFF2-40B4-BE49-F238E27FC236}">
                <a16:creationId xmlns:a16="http://schemas.microsoft.com/office/drawing/2014/main" id="{63D6B247-4630-4A49-8D49-7D625B41BA34}"/>
              </a:ext>
            </a:extLst>
          </p:cNvPr>
          <p:cNvCxnSpPr>
            <a:cxnSpLocks/>
            <a:stCxn id="61" idx="3"/>
            <a:endCxn id="121" idx="1"/>
          </p:cNvCxnSpPr>
          <p:nvPr/>
        </p:nvCxnSpPr>
        <p:spPr>
          <a:xfrm flipV="1">
            <a:off x="2267389" y="3193838"/>
            <a:ext cx="1321777" cy="27368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2862583C-0F09-6D26-8B57-6AA2C1934272}"/>
              </a:ext>
            </a:extLst>
          </p:cNvPr>
          <p:cNvSpPr/>
          <p:nvPr/>
        </p:nvSpPr>
        <p:spPr>
          <a:xfrm>
            <a:off x="1235515" y="479866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34CC6FA5-F9A8-DD48-C709-84A86736EC40}"/>
              </a:ext>
            </a:extLst>
          </p:cNvPr>
          <p:cNvSpPr/>
          <p:nvPr/>
        </p:nvSpPr>
        <p:spPr>
          <a:xfrm>
            <a:off x="1235515" y="489010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AA8F2B6B-C129-4C9B-8717-633A5F9AE967}"/>
              </a:ext>
            </a:extLst>
          </p:cNvPr>
          <p:cNvSpPr/>
          <p:nvPr/>
        </p:nvSpPr>
        <p:spPr>
          <a:xfrm>
            <a:off x="1235515" y="498154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A0E5477-44B8-E78C-6002-F30ADCC25CCA}"/>
              </a:ext>
            </a:extLst>
          </p:cNvPr>
          <p:cNvSpPr/>
          <p:nvPr/>
        </p:nvSpPr>
        <p:spPr>
          <a:xfrm>
            <a:off x="1235515" y="507298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C633B15E-B21A-295A-3C8B-422BBBD63F02}"/>
              </a:ext>
            </a:extLst>
          </p:cNvPr>
          <p:cNvGrpSpPr/>
          <p:nvPr/>
        </p:nvGrpSpPr>
        <p:grpSpPr>
          <a:xfrm>
            <a:off x="1950864" y="4524344"/>
            <a:ext cx="316524" cy="365760"/>
            <a:chOff x="2933211" y="1448068"/>
            <a:chExt cx="316524" cy="365760"/>
          </a:xfrm>
        </p:grpSpPr>
        <p:sp>
          <p:nvSpPr>
            <p:cNvPr id="170" name="Rectangle 169">
              <a:extLst>
                <a:ext uri="{FF2B5EF4-FFF2-40B4-BE49-F238E27FC236}">
                  <a16:creationId xmlns:a16="http://schemas.microsoft.com/office/drawing/2014/main" id="{144EDEEB-8C5C-26CA-CCDC-D8C44F15E77B}"/>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8B573F2F-C584-00AC-51C5-0F11268909F7}"/>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612D1BF-E794-C1B7-B4BC-7E8BD6777B55}"/>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84FFDB47-86BA-E646-BAA8-498CAF711C92}"/>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0A58F189-23AA-0774-BA3C-385BB76234EB}"/>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74951ED7-0ED5-5F65-9C0F-CC8727F9C84B}"/>
              </a:ext>
            </a:extLst>
          </p:cNvPr>
          <p:cNvGrpSpPr/>
          <p:nvPr/>
        </p:nvGrpSpPr>
        <p:grpSpPr>
          <a:xfrm>
            <a:off x="2490127" y="5261564"/>
            <a:ext cx="316524" cy="365760"/>
            <a:chOff x="2933211" y="1448068"/>
            <a:chExt cx="316524" cy="365760"/>
          </a:xfrm>
        </p:grpSpPr>
        <p:sp>
          <p:nvSpPr>
            <p:cNvPr id="176" name="Rectangle 175">
              <a:extLst>
                <a:ext uri="{FF2B5EF4-FFF2-40B4-BE49-F238E27FC236}">
                  <a16:creationId xmlns:a16="http://schemas.microsoft.com/office/drawing/2014/main" id="{5329D5E2-DDD8-CE23-7FAE-13CF732A0B1C}"/>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174C2BA-00E8-C66F-27ED-ED34DCD91D3A}"/>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68BD235B-AE5D-59C2-1C07-5A6A6CD30061}"/>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E47EE193-3D32-67D2-EA00-09502FA00AE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D46A91B-1D46-4B9E-1069-8D4824219083}"/>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212E895A-FA8E-D851-28E8-B63A5D081504}"/>
              </a:ext>
            </a:extLst>
          </p:cNvPr>
          <p:cNvGrpSpPr/>
          <p:nvPr/>
        </p:nvGrpSpPr>
        <p:grpSpPr>
          <a:xfrm>
            <a:off x="3589165" y="4890104"/>
            <a:ext cx="316524" cy="365760"/>
            <a:chOff x="2933211" y="1448068"/>
            <a:chExt cx="316524" cy="365760"/>
          </a:xfrm>
        </p:grpSpPr>
        <p:sp>
          <p:nvSpPr>
            <p:cNvPr id="182" name="Rectangle 181">
              <a:extLst>
                <a:ext uri="{FF2B5EF4-FFF2-40B4-BE49-F238E27FC236}">
                  <a16:creationId xmlns:a16="http://schemas.microsoft.com/office/drawing/2014/main" id="{09008C24-EEBC-747F-C788-724828380241}"/>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2D28870B-CE93-C37C-E985-050754F58378}"/>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1967B5C6-F5D8-4945-B09C-B02E87F12AC0}"/>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7F606142-A010-D795-002E-B9408947763C}"/>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3E534776-1F96-83CF-7893-0302E0863EA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7DDB520F-107C-E0E8-1735-C7FC7BB7AA6D}"/>
              </a:ext>
            </a:extLst>
          </p:cNvPr>
          <p:cNvGrpSpPr/>
          <p:nvPr/>
        </p:nvGrpSpPr>
        <p:grpSpPr>
          <a:xfrm>
            <a:off x="4392440" y="4890104"/>
            <a:ext cx="316524" cy="365760"/>
            <a:chOff x="2933211" y="1448068"/>
            <a:chExt cx="316524" cy="365760"/>
          </a:xfrm>
        </p:grpSpPr>
        <p:sp>
          <p:nvSpPr>
            <p:cNvPr id="188" name="Rectangle 187">
              <a:extLst>
                <a:ext uri="{FF2B5EF4-FFF2-40B4-BE49-F238E27FC236}">
                  <a16:creationId xmlns:a16="http://schemas.microsoft.com/office/drawing/2014/main" id="{4CE63395-BD5F-CF21-9B4D-3D73741ACA96}"/>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DD69103-BE32-3F23-73E9-D925D50A650B}"/>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F6ED0895-E93A-7D5D-E28D-41ABCC25E28C}"/>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14F0147B-BC3A-EE09-01EA-D03790E661B1}"/>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8AED91FC-62E6-D607-B485-24D147A9838A}"/>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1C774E28-3EA9-8ADD-ACA9-C79F55520E15}"/>
              </a:ext>
            </a:extLst>
          </p:cNvPr>
          <p:cNvGrpSpPr/>
          <p:nvPr/>
        </p:nvGrpSpPr>
        <p:grpSpPr>
          <a:xfrm>
            <a:off x="5084347" y="4890465"/>
            <a:ext cx="316524" cy="365760"/>
            <a:chOff x="2933211" y="1448068"/>
            <a:chExt cx="316524" cy="365760"/>
          </a:xfrm>
        </p:grpSpPr>
        <p:sp>
          <p:nvSpPr>
            <p:cNvPr id="194" name="Rectangle 193">
              <a:extLst>
                <a:ext uri="{FF2B5EF4-FFF2-40B4-BE49-F238E27FC236}">
                  <a16:creationId xmlns:a16="http://schemas.microsoft.com/office/drawing/2014/main" id="{9A35EB53-F7CB-2212-8EB5-9D39A8E9D3B5}"/>
                </a:ext>
              </a:extLst>
            </p:cNvPr>
            <p:cNvSpPr/>
            <p:nvPr/>
          </p:nvSpPr>
          <p:spPr>
            <a:xfrm>
              <a:off x="2933211" y="1448068"/>
              <a:ext cx="316523" cy="36576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5" name="Rectangle 194">
              <a:extLst>
                <a:ext uri="{FF2B5EF4-FFF2-40B4-BE49-F238E27FC236}">
                  <a16:creationId xmlns:a16="http://schemas.microsoft.com/office/drawing/2014/main" id="{B9F9CBA9-F16D-A0E2-A3D7-C6F19543762B}"/>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70726799-BF34-6364-B390-F750D521B2B7}"/>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74AFC5BE-9EA5-454B-C439-51C86CA0A34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8845D953-54A1-0A28-3C7D-D157B7B87A02}"/>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EEFF19F1-81C9-D4DC-B191-AF88291AC6C6}"/>
              </a:ext>
            </a:extLst>
          </p:cNvPr>
          <p:cNvGrpSpPr/>
          <p:nvPr/>
        </p:nvGrpSpPr>
        <p:grpSpPr>
          <a:xfrm>
            <a:off x="3114379" y="5128129"/>
            <a:ext cx="316524" cy="365760"/>
            <a:chOff x="2933211" y="1448068"/>
            <a:chExt cx="316524" cy="365760"/>
          </a:xfrm>
        </p:grpSpPr>
        <p:sp>
          <p:nvSpPr>
            <p:cNvPr id="200" name="Rectangle 199">
              <a:extLst>
                <a:ext uri="{FF2B5EF4-FFF2-40B4-BE49-F238E27FC236}">
                  <a16:creationId xmlns:a16="http://schemas.microsoft.com/office/drawing/2014/main" id="{51CDF785-0873-6763-4099-7EB9273B6545}"/>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B174554D-AA4D-5BF6-019A-26190FCCE63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81D867EC-5785-FCF7-DE79-CC3FC3CAA29D}"/>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78B60FA3-7F1A-EB07-EE1A-6005654E1182}"/>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C70EB77-823F-2017-4973-5F1AD57B6C63}"/>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1" name="Connector: Curved 210">
            <a:extLst>
              <a:ext uri="{FF2B5EF4-FFF2-40B4-BE49-F238E27FC236}">
                <a16:creationId xmlns:a16="http://schemas.microsoft.com/office/drawing/2014/main" id="{627749DF-F512-0F3A-5D4A-87830DB1FD13}"/>
              </a:ext>
            </a:extLst>
          </p:cNvPr>
          <p:cNvCxnSpPr>
            <a:stCxn id="155" idx="3"/>
            <a:endCxn id="174" idx="1"/>
          </p:cNvCxnSpPr>
          <p:nvPr/>
        </p:nvCxnSpPr>
        <p:spPr>
          <a:xfrm>
            <a:off x="1552038" y="4844384"/>
            <a:ext cx="398827" cy="1270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Connector: Curved 212">
            <a:extLst>
              <a:ext uri="{FF2B5EF4-FFF2-40B4-BE49-F238E27FC236}">
                <a16:creationId xmlns:a16="http://schemas.microsoft.com/office/drawing/2014/main" id="{9A341219-35E2-B4FB-9056-D17FC66DB937}"/>
              </a:ext>
            </a:extLst>
          </p:cNvPr>
          <p:cNvCxnSpPr>
            <a:stCxn id="156" idx="3"/>
            <a:endCxn id="177" idx="1"/>
          </p:cNvCxnSpPr>
          <p:nvPr/>
        </p:nvCxnSpPr>
        <p:spPr>
          <a:xfrm>
            <a:off x="1552038" y="4935824"/>
            <a:ext cx="938090" cy="37146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Connector: Curved 214">
            <a:extLst>
              <a:ext uri="{FF2B5EF4-FFF2-40B4-BE49-F238E27FC236}">
                <a16:creationId xmlns:a16="http://schemas.microsoft.com/office/drawing/2014/main" id="{B028B9A5-9335-3B66-E11F-3A472FAF2AD5}"/>
              </a:ext>
            </a:extLst>
          </p:cNvPr>
          <p:cNvCxnSpPr>
            <a:stCxn id="173" idx="3"/>
            <a:endCxn id="180" idx="1"/>
          </p:cNvCxnSpPr>
          <p:nvPr/>
        </p:nvCxnSpPr>
        <p:spPr>
          <a:xfrm>
            <a:off x="2267388" y="4752944"/>
            <a:ext cx="222740" cy="82866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Connector: Curved 219">
            <a:extLst>
              <a:ext uri="{FF2B5EF4-FFF2-40B4-BE49-F238E27FC236}">
                <a16:creationId xmlns:a16="http://schemas.microsoft.com/office/drawing/2014/main" id="{EFEAF02D-64DF-11D1-5F0E-9533A04661EF}"/>
              </a:ext>
            </a:extLst>
          </p:cNvPr>
          <p:cNvCxnSpPr>
            <a:cxnSpLocks/>
            <a:stCxn id="157" idx="3"/>
            <a:endCxn id="201" idx="1"/>
          </p:cNvCxnSpPr>
          <p:nvPr/>
        </p:nvCxnSpPr>
        <p:spPr>
          <a:xfrm>
            <a:off x="1552038" y="5027264"/>
            <a:ext cx="1562342" cy="146585"/>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Connector: Curved 220">
            <a:extLst>
              <a:ext uri="{FF2B5EF4-FFF2-40B4-BE49-F238E27FC236}">
                <a16:creationId xmlns:a16="http://schemas.microsoft.com/office/drawing/2014/main" id="{BBE7031E-893D-8951-5415-C510B199892F}"/>
              </a:ext>
            </a:extLst>
          </p:cNvPr>
          <p:cNvCxnSpPr>
            <a:cxnSpLocks/>
            <a:stCxn id="184" idx="3"/>
            <a:endCxn id="189" idx="1"/>
          </p:cNvCxnSpPr>
          <p:nvPr/>
        </p:nvCxnSpPr>
        <p:spPr>
          <a:xfrm flipV="1">
            <a:off x="3905689" y="4935824"/>
            <a:ext cx="486752" cy="9144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Connector: Curved 221">
            <a:extLst>
              <a:ext uri="{FF2B5EF4-FFF2-40B4-BE49-F238E27FC236}">
                <a16:creationId xmlns:a16="http://schemas.microsoft.com/office/drawing/2014/main" id="{A3DB942D-839B-B090-1E08-9020FD01D49D}"/>
              </a:ext>
            </a:extLst>
          </p:cNvPr>
          <p:cNvCxnSpPr>
            <a:cxnSpLocks/>
            <a:stCxn id="172" idx="3"/>
            <a:endCxn id="183" idx="1"/>
          </p:cNvCxnSpPr>
          <p:nvPr/>
        </p:nvCxnSpPr>
        <p:spPr>
          <a:xfrm>
            <a:off x="2267388" y="4661504"/>
            <a:ext cx="1321778" cy="27432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Connector: Curved 230">
            <a:extLst>
              <a:ext uri="{FF2B5EF4-FFF2-40B4-BE49-F238E27FC236}">
                <a16:creationId xmlns:a16="http://schemas.microsoft.com/office/drawing/2014/main" id="{3BC6BC9C-2B03-9114-3CDA-FD5532837F21}"/>
              </a:ext>
            </a:extLst>
          </p:cNvPr>
          <p:cNvCxnSpPr>
            <a:cxnSpLocks/>
            <a:stCxn id="190" idx="3"/>
            <a:endCxn id="197" idx="1"/>
          </p:cNvCxnSpPr>
          <p:nvPr/>
        </p:nvCxnSpPr>
        <p:spPr>
          <a:xfrm>
            <a:off x="4708964" y="5027264"/>
            <a:ext cx="375384" cy="91801"/>
          </a:xfrm>
          <a:prstGeom prst="curved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Connector: Curved 238">
            <a:extLst>
              <a:ext uri="{FF2B5EF4-FFF2-40B4-BE49-F238E27FC236}">
                <a16:creationId xmlns:a16="http://schemas.microsoft.com/office/drawing/2014/main" id="{36CC9E52-9915-EB30-C876-D614B914BEB5}"/>
              </a:ext>
            </a:extLst>
          </p:cNvPr>
          <p:cNvCxnSpPr>
            <a:cxnSpLocks/>
            <a:stCxn id="203" idx="3"/>
            <a:endCxn id="192" idx="1"/>
          </p:cNvCxnSpPr>
          <p:nvPr/>
        </p:nvCxnSpPr>
        <p:spPr>
          <a:xfrm flipV="1">
            <a:off x="3430903" y="5210144"/>
            <a:ext cx="961538" cy="146585"/>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8EF2531C-F55C-BD6B-49E3-A673C8FAA364}"/>
              </a:ext>
            </a:extLst>
          </p:cNvPr>
          <p:cNvSpPr txBox="1"/>
          <p:nvPr/>
        </p:nvSpPr>
        <p:spPr>
          <a:xfrm rot="16200000">
            <a:off x="305582" y="2674605"/>
            <a:ext cx="1064202" cy="369332"/>
          </a:xfrm>
          <a:prstGeom prst="rect">
            <a:avLst/>
          </a:prstGeom>
          <a:noFill/>
        </p:spPr>
        <p:txBody>
          <a:bodyPr wrap="none" rtlCol="0">
            <a:spAutoFit/>
          </a:bodyPr>
          <a:lstStyle/>
          <a:p>
            <a:r>
              <a:rPr lang="en-US"/>
              <a:t>Process 1</a:t>
            </a:r>
          </a:p>
        </p:txBody>
      </p:sp>
      <p:sp>
        <p:nvSpPr>
          <p:cNvPr id="247" name="TextBox 246">
            <a:extLst>
              <a:ext uri="{FF2B5EF4-FFF2-40B4-BE49-F238E27FC236}">
                <a16:creationId xmlns:a16="http://schemas.microsoft.com/office/drawing/2014/main" id="{13774E79-5D35-02AB-4584-64AD8C785D32}"/>
              </a:ext>
            </a:extLst>
          </p:cNvPr>
          <p:cNvSpPr txBox="1"/>
          <p:nvPr/>
        </p:nvSpPr>
        <p:spPr>
          <a:xfrm rot="16200000">
            <a:off x="305298" y="4780963"/>
            <a:ext cx="1064202" cy="369332"/>
          </a:xfrm>
          <a:prstGeom prst="rect">
            <a:avLst/>
          </a:prstGeom>
          <a:noFill/>
        </p:spPr>
        <p:txBody>
          <a:bodyPr wrap="none" rtlCol="0">
            <a:spAutoFit/>
          </a:bodyPr>
          <a:lstStyle/>
          <a:p>
            <a:r>
              <a:rPr lang="en-US"/>
              <a:t>Process 2</a:t>
            </a:r>
          </a:p>
        </p:txBody>
      </p:sp>
      <p:grpSp>
        <p:nvGrpSpPr>
          <p:cNvPr id="255" name="Group 254">
            <a:extLst>
              <a:ext uri="{FF2B5EF4-FFF2-40B4-BE49-F238E27FC236}">
                <a16:creationId xmlns:a16="http://schemas.microsoft.com/office/drawing/2014/main" id="{8288BA40-686B-95A0-C0A5-47D060014CB7}"/>
              </a:ext>
            </a:extLst>
          </p:cNvPr>
          <p:cNvGrpSpPr/>
          <p:nvPr/>
        </p:nvGrpSpPr>
        <p:grpSpPr>
          <a:xfrm>
            <a:off x="4831591" y="3824041"/>
            <a:ext cx="316524" cy="365760"/>
            <a:chOff x="2933211" y="1448068"/>
            <a:chExt cx="316524" cy="365760"/>
          </a:xfrm>
        </p:grpSpPr>
        <p:sp>
          <p:nvSpPr>
            <p:cNvPr id="256" name="Rectangle 255">
              <a:extLst>
                <a:ext uri="{FF2B5EF4-FFF2-40B4-BE49-F238E27FC236}">
                  <a16:creationId xmlns:a16="http://schemas.microsoft.com/office/drawing/2014/main" id="{7CD63171-F7D9-D4FC-BB1C-396BB1F5C7AA}"/>
                </a:ext>
              </a:extLst>
            </p:cNvPr>
            <p:cNvSpPr/>
            <p:nvPr/>
          </p:nvSpPr>
          <p:spPr>
            <a:xfrm>
              <a:off x="2933211" y="1448068"/>
              <a:ext cx="316523" cy="36576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7" name="Rectangle 256">
              <a:extLst>
                <a:ext uri="{FF2B5EF4-FFF2-40B4-BE49-F238E27FC236}">
                  <a16:creationId xmlns:a16="http://schemas.microsoft.com/office/drawing/2014/main" id="{565FCF78-AA3E-CAE6-92D9-83552DEC4BE9}"/>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1B840A03-286E-2F8A-4109-5DD1E60D5AB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445EE267-E5C4-ADC3-C2E0-719B18C8E17F}"/>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B84D1965-DB9F-2FC2-8770-32D0EDAA2A95}"/>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5" name="Connector: Curved 304">
            <a:extLst>
              <a:ext uri="{FF2B5EF4-FFF2-40B4-BE49-F238E27FC236}">
                <a16:creationId xmlns:a16="http://schemas.microsoft.com/office/drawing/2014/main" id="{F4B837B8-6A67-2141-AFE9-23E41C6837D7}"/>
              </a:ext>
            </a:extLst>
          </p:cNvPr>
          <p:cNvCxnSpPr>
            <a:cxnSpLocks/>
            <a:stCxn id="171" idx="3"/>
            <a:endCxn id="260" idx="1"/>
          </p:cNvCxnSpPr>
          <p:nvPr/>
        </p:nvCxnSpPr>
        <p:spPr>
          <a:xfrm flipV="1">
            <a:off x="2267388" y="4144081"/>
            <a:ext cx="2564204" cy="425983"/>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Connector: Curved 310">
            <a:extLst>
              <a:ext uri="{FF2B5EF4-FFF2-40B4-BE49-F238E27FC236}">
                <a16:creationId xmlns:a16="http://schemas.microsoft.com/office/drawing/2014/main" id="{63E2E411-B795-61F9-8EC5-17CE6C3B6832}"/>
              </a:ext>
            </a:extLst>
          </p:cNvPr>
          <p:cNvCxnSpPr>
            <a:cxnSpLocks/>
            <a:stCxn id="122" idx="3"/>
            <a:endCxn id="257" idx="1"/>
          </p:cNvCxnSpPr>
          <p:nvPr/>
        </p:nvCxnSpPr>
        <p:spPr>
          <a:xfrm>
            <a:off x="3905689" y="3285278"/>
            <a:ext cx="925903" cy="58448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9" name="Connector: Curved 318">
            <a:extLst>
              <a:ext uri="{FF2B5EF4-FFF2-40B4-BE49-F238E27FC236}">
                <a16:creationId xmlns:a16="http://schemas.microsoft.com/office/drawing/2014/main" id="{AE3742AD-9365-904E-3F69-6DEBBB229B3B}"/>
              </a:ext>
            </a:extLst>
          </p:cNvPr>
          <p:cNvCxnSpPr>
            <a:cxnSpLocks/>
            <a:stCxn id="258" idx="3"/>
            <a:endCxn id="195" idx="1"/>
          </p:cNvCxnSpPr>
          <p:nvPr/>
        </p:nvCxnSpPr>
        <p:spPr>
          <a:xfrm flipH="1">
            <a:off x="5084348" y="3961201"/>
            <a:ext cx="63767" cy="974984"/>
          </a:xfrm>
          <a:prstGeom prst="curvedConnector5">
            <a:avLst>
              <a:gd name="adj1" fmla="val -358493"/>
              <a:gd name="adj2" fmla="val 50000"/>
              <a:gd name="adj3" fmla="val 458493"/>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466" name="Connector: Curved 465">
            <a:extLst>
              <a:ext uri="{FF2B5EF4-FFF2-40B4-BE49-F238E27FC236}">
                <a16:creationId xmlns:a16="http://schemas.microsoft.com/office/drawing/2014/main" id="{1AD10FE8-7BFE-2493-BF9B-8AC9309611FC}"/>
              </a:ext>
            </a:extLst>
          </p:cNvPr>
          <p:cNvCxnSpPr>
            <a:cxnSpLocks/>
            <a:stCxn id="257" idx="3"/>
            <a:endCxn id="260" idx="3"/>
          </p:cNvCxnSpPr>
          <p:nvPr/>
        </p:nvCxnSpPr>
        <p:spPr>
          <a:xfrm>
            <a:off x="5148115" y="3869761"/>
            <a:ext cx="12700" cy="274320"/>
          </a:xfrm>
          <a:prstGeom prst="curvedConnector3">
            <a:avLst>
              <a:gd name="adj1" fmla="val 1800000"/>
            </a:avLst>
          </a:prstGeom>
          <a:ln>
            <a:tailEnd type="triangle"/>
          </a:ln>
        </p:spPr>
        <p:style>
          <a:lnRef idx="1">
            <a:schemeClr val="accent5"/>
          </a:lnRef>
          <a:fillRef idx="0">
            <a:schemeClr val="accent5"/>
          </a:fillRef>
          <a:effectRef idx="0">
            <a:schemeClr val="accent5"/>
          </a:effectRef>
          <a:fontRef idx="minor">
            <a:schemeClr val="tx1"/>
          </a:fontRef>
        </p:style>
      </p:cxnSp>
      <p:sp>
        <p:nvSpPr>
          <p:cNvPr id="8" name="Rectangle 7">
            <a:extLst>
              <a:ext uri="{FF2B5EF4-FFF2-40B4-BE49-F238E27FC236}">
                <a16:creationId xmlns:a16="http://schemas.microsoft.com/office/drawing/2014/main" id="{2C540937-E19C-21E3-C236-545E2A86B228}"/>
              </a:ext>
            </a:extLst>
          </p:cNvPr>
          <p:cNvSpPr/>
          <p:nvPr/>
        </p:nvSpPr>
        <p:spPr>
          <a:xfrm>
            <a:off x="1051560" y="1841769"/>
            <a:ext cx="4658360" cy="388474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4" name="Group 13">
            <a:extLst>
              <a:ext uri="{FF2B5EF4-FFF2-40B4-BE49-F238E27FC236}">
                <a16:creationId xmlns:a16="http://schemas.microsoft.com/office/drawing/2014/main" id="{CC133F68-4AD2-A7DB-E710-60E66260C151}"/>
              </a:ext>
            </a:extLst>
          </p:cNvPr>
          <p:cNvGrpSpPr/>
          <p:nvPr/>
        </p:nvGrpSpPr>
        <p:grpSpPr>
          <a:xfrm>
            <a:off x="2563739" y="3574219"/>
            <a:ext cx="316524" cy="365760"/>
            <a:chOff x="2933211" y="1448068"/>
            <a:chExt cx="316524" cy="365760"/>
          </a:xfrm>
        </p:grpSpPr>
        <p:sp>
          <p:nvSpPr>
            <p:cNvPr id="15" name="Rectangle 14">
              <a:extLst>
                <a:ext uri="{FF2B5EF4-FFF2-40B4-BE49-F238E27FC236}">
                  <a16:creationId xmlns:a16="http://schemas.microsoft.com/office/drawing/2014/main" id="{4B74B7F7-D587-474B-90E8-45ACB919D1FC}"/>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EFC372-F161-37ED-C5A0-4641617E7DCC}"/>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7FD893-937E-A234-E168-94A9B9CC552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087333-6BA1-EBF8-4245-CE3081657CB7}"/>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292951-212E-5D36-5B29-3DBA846B4F11}"/>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057F58F4-777F-46C0-453B-3E828B9A72CE}"/>
              </a:ext>
            </a:extLst>
          </p:cNvPr>
          <p:cNvGrpSpPr/>
          <p:nvPr/>
        </p:nvGrpSpPr>
        <p:grpSpPr>
          <a:xfrm>
            <a:off x="2563738" y="4187056"/>
            <a:ext cx="316524" cy="365760"/>
            <a:chOff x="2933211" y="1448068"/>
            <a:chExt cx="316524" cy="365760"/>
          </a:xfrm>
        </p:grpSpPr>
        <p:sp>
          <p:nvSpPr>
            <p:cNvPr id="21" name="Rectangle 20">
              <a:extLst>
                <a:ext uri="{FF2B5EF4-FFF2-40B4-BE49-F238E27FC236}">
                  <a16:creationId xmlns:a16="http://schemas.microsoft.com/office/drawing/2014/main" id="{538B0D65-45F4-605B-0075-DC74231B6DD0}"/>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A3251C3-4C78-807D-C044-035FDEAE66B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857BE8-16D1-E164-399C-2716C5A45EA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D110A4-4294-9D31-A256-99AE3931F2AB}"/>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F836114-5E79-5014-E44D-894FAE7302B5}"/>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Connector: Curved 25">
            <a:extLst>
              <a:ext uri="{FF2B5EF4-FFF2-40B4-BE49-F238E27FC236}">
                <a16:creationId xmlns:a16="http://schemas.microsoft.com/office/drawing/2014/main" id="{3CAFBB5B-FAFD-7E53-E294-48E93EAA3482}"/>
              </a:ext>
            </a:extLst>
          </p:cNvPr>
          <p:cNvCxnSpPr>
            <a:cxnSpLocks/>
            <a:stCxn id="171" idx="3"/>
            <a:endCxn id="22" idx="1"/>
          </p:cNvCxnSpPr>
          <p:nvPr/>
        </p:nvCxnSpPr>
        <p:spPr>
          <a:xfrm flipV="1">
            <a:off x="2267388" y="4232776"/>
            <a:ext cx="296351" cy="337288"/>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923F4BE7-BA6E-B78C-DEFF-D58B44D59F4E}"/>
              </a:ext>
            </a:extLst>
          </p:cNvPr>
          <p:cNvCxnSpPr>
            <a:cxnSpLocks/>
            <a:stCxn id="67" idx="3"/>
            <a:endCxn id="16" idx="1"/>
          </p:cNvCxnSpPr>
          <p:nvPr/>
        </p:nvCxnSpPr>
        <p:spPr>
          <a:xfrm flipV="1">
            <a:off x="2267389" y="3619939"/>
            <a:ext cx="296351" cy="12190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4745C024-90F8-5D0D-3919-DEF16890BB3C}"/>
              </a:ext>
            </a:extLst>
          </p:cNvPr>
          <p:cNvCxnSpPr>
            <a:cxnSpLocks/>
            <a:stCxn id="30" idx="3"/>
            <a:endCxn id="16" idx="1"/>
          </p:cNvCxnSpPr>
          <p:nvPr/>
        </p:nvCxnSpPr>
        <p:spPr>
          <a:xfrm flipV="1">
            <a:off x="1617660" y="3619939"/>
            <a:ext cx="946080" cy="39358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Graphic 29" descr="Hierarchy with solid fill">
            <a:extLst>
              <a:ext uri="{FF2B5EF4-FFF2-40B4-BE49-F238E27FC236}">
                <a16:creationId xmlns:a16="http://schemas.microsoft.com/office/drawing/2014/main" id="{6B57BC25-C93B-3CFE-EA7B-9692621BEF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0460" y="3784928"/>
            <a:ext cx="457200" cy="457200"/>
          </a:xfrm>
          <a:prstGeom prst="rect">
            <a:avLst/>
          </a:prstGeom>
        </p:spPr>
      </p:pic>
      <p:cxnSp>
        <p:nvCxnSpPr>
          <p:cNvPr id="32" name="Connector: Curved 31">
            <a:extLst>
              <a:ext uri="{FF2B5EF4-FFF2-40B4-BE49-F238E27FC236}">
                <a16:creationId xmlns:a16="http://schemas.microsoft.com/office/drawing/2014/main" id="{587C1D91-3C29-F57C-A8F5-4C289C7C3631}"/>
              </a:ext>
            </a:extLst>
          </p:cNvPr>
          <p:cNvCxnSpPr>
            <a:cxnSpLocks/>
            <a:stCxn id="30" idx="3"/>
            <a:endCxn id="22" idx="1"/>
          </p:cNvCxnSpPr>
          <p:nvPr/>
        </p:nvCxnSpPr>
        <p:spPr>
          <a:xfrm>
            <a:off x="1617660" y="4013528"/>
            <a:ext cx="946079" cy="219248"/>
          </a:xfrm>
          <a:prstGeom prst="curved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359800D-F80C-C1BD-5B1B-F84913804BBF}"/>
              </a:ext>
            </a:extLst>
          </p:cNvPr>
          <p:cNvSpPr/>
          <p:nvPr/>
        </p:nvSpPr>
        <p:spPr>
          <a:xfrm>
            <a:off x="1051276" y="3696122"/>
            <a:ext cx="667007" cy="6738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62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E4586C-50E4-7573-A77A-E0CBD18DA53A}"/>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96</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5F87F08D-B211-E4A0-E9C4-4DC03A003C88}"/>
              </a:ext>
            </a:extLst>
          </p:cNvPr>
          <p:cNvSpPr>
            <a:spLocks noGrp="1"/>
          </p:cNvSpPr>
          <p:nvPr>
            <p:ph sz="quarter" idx="13"/>
          </p:nvPr>
        </p:nvSpPr>
        <p:spPr/>
        <p:txBody>
          <a:bodyPr/>
          <a:lstStyle/>
          <a:p>
            <a:pPr marL="0" indent="0">
              <a:buNone/>
            </a:pPr>
            <a:r>
              <a:rPr lang="en-US"/>
              <a:t>Clearly some costs to the story.</a:t>
            </a:r>
          </a:p>
          <a:p>
            <a:endParaRPr lang="en-US"/>
          </a:p>
          <a:p>
            <a:r>
              <a:rPr lang="en-US"/>
              <a:t>Processor pipeline complexity, new cache “stuff”</a:t>
            </a:r>
          </a:p>
          <a:p>
            <a:pPr lvl="1"/>
            <a:r>
              <a:rPr lang="en-US"/>
              <a:t>Still RISC; not X86 levels of complexity.</a:t>
            </a:r>
          </a:p>
          <a:p>
            <a:pPr lvl="1"/>
            <a:endParaRPr lang="en-US"/>
          </a:p>
          <a:p>
            <a:r>
              <a:rPr lang="en-US"/>
              <a:t>Space overheads: tag memory overheads (1/128</a:t>
            </a:r>
            <a:r>
              <a:rPr lang="en-US" baseline="30000"/>
              <a:t>th</a:t>
            </a:r>
            <a:r>
              <a:rPr lang="en-US"/>
              <a:t> of DRAM space)</a:t>
            </a:r>
          </a:p>
          <a:p>
            <a:pPr lvl="1"/>
            <a:r>
              <a:rPr lang="en-US"/>
              <a:t>You probably won’t notice the 1% change</a:t>
            </a:r>
          </a:p>
          <a:p>
            <a:endParaRPr lang="en-US"/>
          </a:p>
          <a:p>
            <a:r>
              <a:rPr lang="en-US"/>
              <a:t>Pointers double in size!  Do we need all computers to have 2x as much DRAM??</a:t>
            </a:r>
          </a:p>
          <a:p>
            <a:pPr lvl="1"/>
            <a:r>
              <a:rPr lang="en-US"/>
              <a:t>Data still just data!  Cute cat videos still mostly just (adorable) bytes.</a:t>
            </a:r>
          </a:p>
          <a:p>
            <a:pPr lvl="1"/>
            <a:r>
              <a:rPr lang="en-US"/>
              <a:t>Workload dependent.  May be able to </a:t>
            </a:r>
            <a:r>
              <a:rPr lang="en-US" i="1"/>
              <a:t>relax</a:t>
            </a:r>
            <a:r>
              <a:rPr lang="en-US"/>
              <a:t> the truly expensive, pointer-heavy cases in interesting ways.</a:t>
            </a:r>
          </a:p>
          <a:p>
            <a:endParaRPr lang="en-US"/>
          </a:p>
          <a:p>
            <a:r>
              <a:rPr lang="en-US"/>
              <a:t>Fit half as many pointers in each cache line?!  Double cache sizes?  Line sizes?  Bus </a:t>
            </a:r>
            <a:r>
              <a:rPr lang="en-US" i="1"/>
              <a:t>frequencies</a:t>
            </a:r>
            <a:r>
              <a:rPr lang="en-US"/>
              <a:t>?</a:t>
            </a:r>
          </a:p>
          <a:p>
            <a:pPr lvl="1"/>
            <a:r>
              <a:rPr lang="en-US"/>
              <a:t>Not double, but certainly increase some thing(s) for workloads that need it.</a:t>
            </a:r>
          </a:p>
        </p:txBody>
      </p:sp>
      <p:sp>
        <p:nvSpPr>
          <p:cNvPr id="4" name="Title 3">
            <a:extLst>
              <a:ext uri="{FF2B5EF4-FFF2-40B4-BE49-F238E27FC236}">
                <a16:creationId xmlns:a16="http://schemas.microsoft.com/office/drawing/2014/main" id="{38C1D7C5-25CF-F501-0AA1-AAE63EF9F21D}"/>
              </a:ext>
            </a:extLst>
          </p:cNvPr>
          <p:cNvSpPr>
            <a:spLocks noGrp="1"/>
          </p:cNvSpPr>
          <p:nvPr>
            <p:ph type="ctrTitle"/>
          </p:nvPr>
        </p:nvSpPr>
        <p:spPr/>
        <p:txBody>
          <a:bodyPr/>
          <a:lstStyle/>
          <a:p>
            <a:r>
              <a:rPr lang="en-US"/>
              <a:t>Performance Overhead?</a:t>
            </a:r>
          </a:p>
        </p:txBody>
      </p:sp>
    </p:spTree>
    <p:extLst>
      <p:ext uri="{BB962C8B-B14F-4D97-AF65-F5344CB8AC3E}">
        <p14:creationId xmlns:p14="http://schemas.microsoft.com/office/powerpoint/2010/main" val="57489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0E1ACF-EF29-4D54-B049-DD86EC64E227}"/>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97</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911E6A3A-2A30-4C0C-AD08-31BDAE2DEEBD}"/>
              </a:ext>
            </a:extLst>
          </p:cNvPr>
          <p:cNvSpPr>
            <a:spLocks noGrp="1"/>
          </p:cNvSpPr>
          <p:nvPr>
            <p:ph sz="quarter" idx="13"/>
          </p:nvPr>
        </p:nvSpPr>
        <p:spPr>
          <a:xfrm>
            <a:off x="558800" y="4532557"/>
            <a:ext cx="11074400" cy="1944444"/>
          </a:xfrm>
        </p:spPr>
        <p:txBody>
          <a:bodyPr>
            <a:normAutofit/>
          </a:bodyPr>
          <a:lstStyle/>
          <a:p>
            <a:r>
              <a:rPr lang="en-US"/>
              <a:t>As of ASPLOS’19, on CHERI-MIPS CPU in FPGA:</a:t>
            </a:r>
          </a:p>
          <a:p>
            <a:pPr lvl="1"/>
            <a:r>
              <a:rPr lang="en-US"/>
              <a:t>0 - ~10% cycle overheads (= wall clock, here) in most cases</a:t>
            </a:r>
          </a:p>
          <a:p>
            <a:pPr lvl="1"/>
            <a:r>
              <a:rPr lang="en-US"/>
              <a:t>Many L2 cache misses for pointer-heavy workloads from increased pointer size</a:t>
            </a:r>
          </a:p>
          <a:p>
            <a:r>
              <a:rPr lang="en-US">
                <a:hlinkClick r:id="rId3"/>
              </a:rPr>
              <a:t>Detailed report on Morello performance</a:t>
            </a:r>
            <a:r>
              <a:rPr lang="en-US"/>
              <a:t> also available; </a:t>
            </a:r>
            <a:r>
              <a:rPr lang="en-US" i="1"/>
              <a:t>ample nuance in big, prototype chip</a:t>
            </a:r>
            <a:r>
              <a:rPr lang="en-US"/>
              <a:t>!</a:t>
            </a:r>
          </a:p>
          <a:p>
            <a:pPr marL="457200" lvl="1" indent="0">
              <a:buNone/>
            </a:pPr>
            <a:r>
              <a:rPr lang="en-US" i="0">
                <a:solidFill>
                  <a:srgbClr val="000000"/>
                </a:solidFill>
                <a:effectLst/>
                <a:latin typeface="+mn-lt"/>
              </a:rPr>
              <a:t>“</a:t>
            </a:r>
            <a:r>
              <a:rPr lang="en-US" b="1" i="0">
                <a:solidFill>
                  <a:srgbClr val="000000"/>
                </a:solidFill>
                <a:effectLst/>
                <a:latin typeface="+mn-lt"/>
              </a:rPr>
              <a:t>1.8% to 3.0%</a:t>
            </a:r>
            <a:r>
              <a:rPr lang="en-US" i="0">
                <a:solidFill>
                  <a:srgbClr val="000000"/>
                </a:solidFill>
                <a:effectLst/>
                <a:latin typeface="+mn-lt"/>
              </a:rPr>
              <a:t> is our current best estimate of the [geomean] overhead … for a future optimized design”</a:t>
            </a:r>
            <a:endParaRPr lang="en-US">
              <a:latin typeface="+mn-lt"/>
            </a:endParaRPr>
          </a:p>
        </p:txBody>
      </p:sp>
      <p:sp>
        <p:nvSpPr>
          <p:cNvPr id="4" name="Title 3">
            <a:extLst>
              <a:ext uri="{FF2B5EF4-FFF2-40B4-BE49-F238E27FC236}">
                <a16:creationId xmlns:a16="http://schemas.microsoft.com/office/drawing/2014/main" id="{FF703409-20EC-49F3-9651-53BA4E381D0B}"/>
              </a:ext>
            </a:extLst>
          </p:cNvPr>
          <p:cNvSpPr>
            <a:spLocks noGrp="1"/>
          </p:cNvSpPr>
          <p:nvPr>
            <p:ph type="ctrTitle"/>
          </p:nvPr>
        </p:nvSpPr>
        <p:spPr/>
        <p:txBody>
          <a:bodyPr/>
          <a:lstStyle/>
          <a:p>
            <a:r>
              <a:rPr lang="en-US"/>
              <a:t>Performance Overhead Measurements</a:t>
            </a:r>
          </a:p>
        </p:txBody>
      </p:sp>
      <p:pic>
        <p:nvPicPr>
          <p:cNvPr id="6" name="Picture 5">
            <a:extLst>
              <a:ext uri="{FF2B5EF4-FFF2-40B4-BE49-F238E27FC236}">
                <a16:creationId xmlns:a16="http://schemas.microsoft.com/office/drawing/2014/main" id="{411B85AD-0775-469E-87BF-25877A5CBA4E}"/>
              </a:ext>
            </a:extLst>
          </p:cNvPr>
          <p:cNvPicPr>
            <a:picLocks noChangeAspect="1"/>
          </p:cNvPicPr>
          <p:nvPr/>
        </p:nvPicPr>
        <p:blipFill>
          <a:blip r:embed="rId4"/>
          <a:stretch>
            <a:fillRect/>
          </a:stretch>
        </p:blipFill>
        <p:spPr>
          <a:xfrm>
            <a:off x="1702629" y="877856"/>
            <a:ext cx="9042774" cy="3654701"/>
          </a:xfrm>
          <a:prstGeom prst="rect">
            <a:avLst/>
          </a:prstGeom>
        </p:spPr>
      </p:pic>
    </p:spTree>
    <p:extLst>
      <p:ext uri="{BB962C8B-B14F-4D97-AF65-F5344CB8AC3E}">
        <p14:creationId xmlns:p14="http://schemas.microsoft.com/office/powerpoint/2010/main" val="13641776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E38047-38A8-4344-8A40-CE53AEDE8882}"/>
              </a:ext>
            </a:extLst>
          </p:cNvPr>
          <p:cNvSpPr>
            <a:spLocks noGrp="1"/>
          </p:cNvSpPr>
          <p:nvPr>
            <p:ph type="ctrTitle"/>
          </p:nvPr>
        </p:nvSpPr>
        <p:spPr/>
        <p:txBody>
          <a:bodyPr>
            <a:normAutofit/>
          </a:bodyPr>
          <a:lstStyle/>
          <a:p>
            <a:r>
              <a:rPr lang="en-US"/>
              <a:t>CHERI Source Compatibility</a:t>
            </a:r>
          </a:p>
        </p:txBody>
      </p:sp>
      <p:graphicFrame>
        <p:nvGraphicFramePr>
          <p:cNvPr id="5" name="Table 5">
            <a:extLst>
              <a:ext uri="{FF2B5EF4-FFF2-40B4-BE49-F238E27FC236}">
                <a16:creationId xmlns:a16="http://schemas.microsoft.com/office/drawing/2014/main" id="{852EDB0C-5324-4690-994E-51D0BF70FAE1}"/>
              </a:ext>
            </a:extLst>
          </p:cNvPr>
          <p:cNvGraphicFramePr>
            <a:graphicFrameLocks/>
          </p:cNvGraphicFramePr>
          <p:nvPr/>
        </p:nvGraphicFramePr>
        <p:xfrm>
          <a:off x="558802" y="1269472"/>
          <a:ext cx="10984268" cy="4816651"/>
        </p:xfrm>
        <a:graphic>
          <a:graphicData uri="http://schemas.openxmlformats.org/drawingml/2006/table">
            <a:tbl>
              <a:tblPr firstRow="1" bandRow="1">
                <a:tableStyleId>{9D7B26C5-4107-4FEC-AEDC-1716B250A1EF}</a:tableStyleId>
              </a:tblPr>
              <a:tblGrid>
                <a:gridCol w="6461430">
                  <a:extLst>
                    <a:ext uri="{9D8B030D-6E8A-4147-A177-3AD203B41FA5}">
                      <a16:colId xmlns:a16="http://schemas.microsoft.com/office/drawing/2014/main" val="3714464671"/>
                    </a:ext>
                  </a:extLst>
                </a:gridCol>
                <a:gridCol w="4522838">
                  <a:extLst>
                    <a:ext uri="{9D8B030D-6E8A-4147-A177-3AD203B41FA5}">
                      <a16:colId xmlns:a16="http://schemas.microsoft.com/office/drawing/2014/main" val="3392554708"/>
                    </a:ext>
                  </a:extLst>
                </a:gridCol>
              </a:tblGrid>
              <a:tr h="688093">
                <a:tc>
                  <a:txBody>
                    <a:bodyPr/>
                    <a:lstStyle/>
                    <a:p>
                      <a:r>
                        <a:rPr lang="en-GB" sz="3300"/>
                        <a:t>Codebase kind</a:t>
                      </a:r>
                    </a:p>
                  </a:txBody>
                  <a:tcPr marL="165039" marR="165039" marT="82519" marB="82519"/>
                </a:tc>
                <a:tc>
                  <a:txBody>
                    <a:bodyPr/>
                    <a:lstStyle/>
                    <a:p>
                      <a:r>
                        <a:rPr lang="en-GB" sz="3300"/>
                        <a:t>LoC Changes for CHERI</a:t>
                      </a:r>
                    </a:p>
                  </a:txBody>
                  <a:tcPr marL="165039" marR="165039" marT="82519" marB="82519"/>
                </a:tc>
                <a:extLst>
                  <a:ext uri="{0D108BD9-81ED-4DB2-BD59-A6C34878D82A}">
                    <a16:rowId xmlns:a16="http://schemas.microsoft.com/office/drawing/2014/main" val="2436184357"/>
                  </a:ext>
                </a:extLst>
              </a:tr>
              <a:tr h="688093">
                <a:tc>
                  <a:txBody>
                    <a:bodyPr/>
                    <a:lstStyle/>
                    <a:p>
                      <a:r>
                        <a:rPr lang="en-GB" sz="3300" err="1"/>
                        <a:t>CheriBSD</a:t>
                      </a:r>
                      <a:r>
                        <a:rPr lang="en-GB" sz="3300"/>
                        <a:t> Kernel</a:t>
                      </a:r>
                    </a:p>
                  </a:txBody>
                  <a:tcPr marL="165039" marR="165039" marT="82519" marB="82519"/>
                </a:tc>
                <a:tc>
                  <a:txBody>
                    <a:bodyPr/>
                    <a:lstStyle/>
                    <a:p>
                      <a:pPr algn="r"/>
                      <a:r>
                        <a:rPr lang="en-GB" sz="3300"/>
                        <a:t>0.2%</a:t>
                      </a:r>
                    </a:p>
                  </a:txBody>
                  <a:tcPr marL="165039" marR="165039" marT="82519" marB="82519"/>
                </a:tc>
                <a:extLst>
                  <a:ext uri="{0D108BD9-81ED-4DB2-BD59-A6C34878D82A}">
                    <a16:rowId xmlns:a16="http://schemas.microsoft.com/office/drawing/2014/main" val="3298241705"/>
                  </a:ext>
                </a:extLst>
              </a:tr>
              <a:tr h="688093">
                <a:tc>
                  <a:txBody>
                    <a:bodyPr/>
                    <a:lstStyle/>
                    <a:p>
                      <a:r>
                        <a:rPr lang="en-GB" sz="3300"/>
                        <a:t>Low-level runtime libraries</a:t>
                      </a:r>
                    </a:p>
                  </a:txBody>
                  <a:tcPr marL="165039" marR="165039" marT="82519" marB="82519"/>
                </a:tc>
                <a:tc>
                  <a:txBody>
                    <a:bodyPr/>
                    <a:lstStyle/>
                    <a:p>
                      <a:pPr algn="r"/>
                      <a:r>
                        <a:rPr lang="en-GB" sz="3300"/>
                        <a:t>&lt; 0.5%</a:t>
                      </a:r>
                    </a:p>
                  </a:txBody>
                  <a:tcPr marL="165039" marR="165039" marT="82519" marB="82519"/>
                </a:tc>
                <a:extLst>
                  <a:ext uri="{0D108BD9-81ED-4DB2-BD59-A6C34878D82A}">
                    <a16:rowId xmlns:a16="http://schemas.microsoft.com/office/drawing/2014/main" val="332348557"/>
                  </a:ext>
                </a:extLst>
              </a:tr>
              <a:tr h="688093">
                <a:tc>
                  <a:txBody>
                    <a:bodyPr/>
                    <a:lstStyle/>
                    <a:p>
                      <a:r>
                        <a:rPr lang="en-GB" sz="3300"/>
                        <a:t>JSC JIT</a:t>
                      </a:r>
                    </a:p>
                  </a:txBody>
                  <a:tcPr marL="165039" marR="165039" marT="82519" marB="82519"/>
                </a:tc>
                <a:tc>
                  <a:txBody>
                    <a:bodyPr/>
                    <a:lstStyle/>
                    <a:p>
                      <a:pPr algn="r"/>
                      <a:r>
                        <a:rPr lang="en-GB" sz="3300"/>
                        <a:t>1-2%</a:t>
                      </a:r>
                    </a:p>
                  </a:txBody>
                  <a:tcPr marL="165039" marR="165039" marT="82519" marB="82519"/>
                </a:tc>
                <a:extLst>
                  <a:ext uri="{0D108BD9-81ED-4DB2-BD59-A6C34878D82A}">
                    <a16:rowId xmlns:a16="http://schemas.microsoft.com/office/drawing/2014/main" val="3754147138"/>
                  </a:ext>
                </a:extLst>
              </a:tr>
              <a:tr h="688093">
                <a:tc>
                  <a:txBody>
                    <a:bodyPr/>
                    <a:lstStyle/>
                    <a:p>
                      <a:r>
                        <a:rPr lang="en-GB" sz="3300"/>
                        <a:t>QT, KDE libraries</a:t>
                      </a:r>
                    </a:p>
                  </a:txBody>
                  <a:tcPr marL="165039" marR="165039" marT="82519" marB="82519"/>
                </a:tc>
                <a:tc>
                  <a:txBody>
                    <a:bodyPr/>
                    <a:lstStyle/>
                    <a:p>
                      <a:pPr algn="r"/>
                      <a:r>
                        <a:rPr lang="en-GB" sz="3300"/>
                        <a:t>&lt; 0.1%</a:t>
                      </a:r>
                    </a:p>
                  </a:txBody>
                  <a:tcPr marL="165039" marR="165039" marT="82519" marB="82519"/>
                </a:tc>
                <a:extLst>
                  <a:ext uri="{0D108BD9-81ED-4DB2-BD59-A6C34878D82A}">
                    <a16:rowId xmlns:a16="http://schemas.microsoft.com/office/drawing/2014/main" val="3937171226"/>
                  </a:ext>
                </a:extLst>
              </a:tr>
              <a:tr h="688093">
                <a:tc>
                  <a:txBody>
                    <a:bodyPr/>
                    <a:lstStyle/>
                    <a:p>
                      <a:r>
                        <a:rPr lang="en-GB" sz="3300"/>
                        <a:t>CLI applications, libraries</a:t>
                      </a:r>
                    </a:p>
                  </a:txBody>
                  <a:tcPr marL="165039" marR="165039" marT="82519" marB="82519"/>
                </a:tc>
                <a:tc>
                  <a:txBody>
                    <a:bodyPr/>
                    <a:lstStyle/>
                    <a:p>
                      <a:pPr algn="r"/>
                      <a:r>
                        <a:rPr lang="en-GB" sz="3300"/>
                        <a:t>≈ 0.02%</a:t>
                      </a:r>
                    </a:p>
                  </a:txBody>
                  <a:tcPr marL="165039" marR="165039" marT="82519" marB="82519"/>
                </a:tc>
                <a:extLst>
                  <a:ext uri="{0D108BD9-81ED-4DB2-BD59-A6C34878D82A}">
                    <a16:rowId xmlns:a16="http://schemas.microsoft.com/office/drawing/2014/main" val="919630115"/>
                  </a:ext>
                </a:extLst>
              </a:tr>
              <a:tr h="688093">
                <a:tc>
                  <a:txBody>
                    <a:bodyPr/>
                    <a:lstStyle/>
                    <a:p>
                      <a:r>
                        <a:rPr lang="en-GB" sz="3300"/>
                        <a:t>QT, KDE applications</a:t>
                      </a:r>
                    </a:p>
                  </a:txBody>
                  <a:tcPr marL="165039" marR="165039" marT="82519" marB="82519"/>
                </a:tc>
                <a:tc>
                  <a:txBody>
                    <a:bodyPr/>
                    <a:lstStyle/>
                    <a:p>
                      <a:pPr algn="r"/>
                      <a:r>
                        <a:rPr lang="en-GB" sz="3300" i="1"/>
                        <a:t>&lt; </a:t>
                      </a:r>
                      <a:r>
                        <a:rPr lang="en-GB" sz="3300" i="0"/>
                        <a:t>0.05%</a:t>
                      </a:r>
                      <a:endParaRPr lang="en-GB" sz="3300" i="1"/>
                    </a:p>
                  </a:txBody>
                  <a:tcPr marL="165039" marR="165039" marT="82519" marB="82519"/>
                </a:tc>
                <a:extLst>
                  <a:ext uri="{0D108BD9-81ED-4DB2-BD59-A6C34878D82A}">
                    <a16:rowId xmlns:a16="http://schemas.microsoft.com/office/drawing/2014/main" val="2411864672"/>
                  </a:ext>
                </a:extLst>
              </a:tr>
            </a:tbl>
          </a:graphicData>
        </a:graphic>
      </p:graphicFrame>
      <p:sp>
        <p:nvSpPr>
          <p:cNvPr id="7" name="Slide Number Placeholder 6">
            <a:extLst>
              <a:ext uri="{FF2B5EF4-FFF2-40B4-BE49-F238E27FC236}">
                <a16:creationId xmlns:a16="http://schemas.microsoft.com/office/drawing/2014/main" id="{202910D2-626D-435B-8E7B-70B62A2C3FA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2" name="TextBox 1">
            <a:extLst>
              <a:ext uri="{FF2B5EF4-FFF2-40B4-BE49-F238E27FC236}">
                <a16:creationId xmlns:a16="http://schemas.microsoft.com/office/drawing/2014/main" id="{A4FA4D96-5C10-09C5-3B9A-7898FD27F980}"/>
              </a:ext>
            </a:extLst>
          </p:cNvPr>
          <p:cNvSpPr txBox="1"/>
          <p:nvPr/>
        </p:nvSpPr>
        <p:spPr>
          <a:xfrm>
            <a:off x="0" y="6242446"/>
            <a:ext cx="60949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err="1">
                <a:ln>
                  <a:noFill/>
                </a:ln>
                <a:solidFill>
                  <a:prstClr val="black"/>
                </a:solidFill>
                <a:effectLst/>
                <a:uLnTx/>
                <a:uFillTx/>
                <a:latin typeface="Calibri" panose="020F0502020204030204"/>
                <a:ea typeface="+mn-ea"/>
                <a:cs typeface="+mn-cs"/>
                <a:hlinkClick r:id="rId3"/>
              </a:rPr>
              <a:t>DSbD</a:t>
            </a:r>
            <a:r>
              <a:rPr kumimoji="0" lang="fr-FR" sz="1400" b="0" i="1" u="none" strike="noStrike" kern="1200" cap="none" spc="0" normalizeH="0" baseline="0" noProof="0">
                <a:ln>
                  <a:noFill/>
                </a:ln>
                <a:solidFill>
                  <a:prstClr val="black"/>
                </a:solidFill>
                <a:effectLst/>
                <a:uLnTx/>
                <a:uFillTx/>
                <a:latin typeface="Calibri" panose="020F0502020204030204"/>
                <a:ea typeface="+mn-ea"/>
                <a:cs typeface="+mn-cs"/>
                <a:hlinkClick r:id="rId3"/>
              </a:rPr>
              <a:t> Consortium Update</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  (2021/05)</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3C46F3-00DC-6131-051F-1386D7D75747}"/>
              </a:ext>
            </a:extLst>
          </p:cNvPr>
          <p:cNvSpPr txBox="1"/>
          <p:nvPr/>
        </p:nvSpPr>
        <p:spPr>
          <a:xfrm>
            <a:off x="0" y="6550223"/>
            <a:ext cx="1003948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Capabilities Limited.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4"/>
              </a:rPr>
              <a:t>Assessing the Viability of an Open Source CHERI Desktop Software Ecosystem</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4"/>
              </a:rPr>
              <a:t>.  (2021)</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8274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70ABA3-8041-AD6C-958D-860C700FF5FD}"/>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99</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402E4E02-917F-BC6C-4AB0-6E9DDB5FB51E}"/>
              </a:ext>
            </a:extLst>
          </p:cNvPr>
          <p:cNvSpPr>
            <a:spLocks noGrp="1"/>
          </p:cNvSpPr>
          <p:nvPr>
            <p:ph sz="quarter" idx="13"/>
          </p:nvPr>
        </p:nvSpPr>
        <p:spPr/>
        <p:txBody>
          <a:bodyPr anchor="ctr"/>
          <a:lstStyle/>
          <a:p>
            <a:pPr marL="0" indent="0">
              <a:buNone/>
            </a:pPr>
            <a:r>
              <a:rPr lang="en-US"/>
              <a:t>CHERI scales down to microprocessor environments</a:t>
            </a:r>
          </a:p>
          <a:p>
            <a:r>
              <a:rPr lang="en-US"/>
              <a:t>32-bit addresses, so 64-bit capabilities</a:t>
            </a:r>
          </a:p>
          <a:p>
            <a:endParaRPr lang="en-US"/>
          </a:p>
          <a:p>
            <a:r>
              <a:rPr lang="en-US"/>
              <a:t>Designed for </a:t>
            </a:r>
            <a:r>
              <a:rPr lang="en-US" i="1"/>
              <a:t>compartmentalized</a:t>
            </a:r>
            <a:r>
              <a:rPr lang="en-US"/>
              <a:t> software: mutually distrusting components, secure communications</a:t>
            </a:r>
          </a:p>
          <a:p>
            <a:pPr lvl="1"/>
            <a:r>
              <a:rPr lang="en-US"/>
              <a:t>RTOS more “microkernel” than “kernel”, only essentially trusted component after boot is ~400 instructions.</a:t>
            </a:r>
          </a:p>
          <a:p>
            <a:endParaRPr lang="en-US"/>
          </a:p>
          <a:p>
            <a:r>
              <a:rPr lang="en-US"/>
              <a:t>Takes advantage of small memories:</a:t>
            </a:r>
          </a:p>
          <a:p>
            <a:pPr lvl="1"/>
            <a:r>
              <a:rPr lang="en-US"/>
              <a:t>Special permissions for stack capabilities, stack zeroed on cross-compartment call</a:t>
            </a:r>
          </a:p>
          <a:p>
            <a:pPr lvl="1"/>
            <a:r>
              <a:rPr lang="en-US"/>
              <a:t>Heap temporal safety baked into the architecture</a:t>
            </a:r>
          </a:p>
          <a:p>
            <a:pPr lvl="1"/>
            <a:endParaRPr lang="en-US"/>
          </a:p>
          <a:p>
            <a:r>
              <a:rPr lang="en-US"/>
              <a:t>Fully open-source research project originally from Microsoft (now </a:t>
            </a:r>
            <a:r>
              <a:rPr lang="en-US">
                <a:hlinkClick r:id="rId2"/>
              </a:rPr>
              <a:t>https://www.cheriot.org</a:t>
            </a:r>
            <a:r>
              <a:rPr lang="en-US"/>
              <a:t>)</a:t>
            </a:r>
          </a:p>
          <a:p>
            <a:pPr lvl="1"/>
            <a:r>
              <a:rPr lang="en-US"/>
              <a:t>Formal spec, compiler, emulator, Verilog implementation, RTOS, compartmentalized JS interpreter, …</a:t>
            </a:r>
          </a:p>
          <a:p>
            <a:pPr lvl="1"/>
            <a:r>
              <a:rPr lang="en-US"/>
              <a:t>Tape out perhaps as early as next year(!)</a:t>
            </a:r>
          </a:p>
        </p:txBody>
      </p:sp>
      <p:sp>
        <p:nvSpPr>
          <p:cNvPr id="4" name="Title 3">
            <a:extLst>
              <a:ext uri="{FF2B5EF4-FFF2-40B4-BE49-F238E27FC236}">
                <a16:creationId xmlns:a16="http://schemas.microsoft.com/office/drawing/2014/main" id="{4490F59D-D9A9-7DC2-24C1-B87BAE1F7AC7}"/>
              </a:ext>
            </a:extLst>
          </p:cNvPr>
          <p:cNvSpPr>
            <a:spLocks noGrp="1"/>
          </p:cNvSpPr>
          <p:nvPr>
            <p:ph type="ctrTitle"/>
          </p:nvPr>
        </p:nvSpPr>
        <p:spPr/>
        <p:txBody>
          <a:bodyPr/>
          <a:lstStyle/>
          <a:p>
            <a:r>
              <a:rPr lang="en-US" err="1"/>
              <a:t>CHERIoT</a:t>
            </a:r>
            <a:r>
              <a:rPr lang="en-US"/>
              <a:t>: Scaling CHERI Down to 32-bit Microcontrollers</a:t>
            </a:r>
          </a:p>
        </p:txBody>
      </p:sp>
    </p:spTree>
    <p:extLst>
      <p:ext uri="{BB962C8B-B14F-4D97-AF65-F5344CB8AC3E}">
        <p14:creationId xmlns:p14="http://schemas.microsoft.com/office/powerpoint/2010/main" val="1743084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6|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TSRD-template-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TSRD-template-wide" id="{42EBB21A-D1F5-8743-8505-B7E64012E200}" vid="{04AB5852-6F2C-C445-B20B-8A5FB10F13F4}"/>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2f093b8-d1dd-4e4f-a2ce-00fe58c6e742">
      <Terms xmlns="http://schemas.microsoft.com/office/infopath/2007/PartnerControls"/>
    </lcf76f155ced4ddcb4097134ff3c332f>
    <_ip_UnifiedCompliancePolicyProperties xmlns="http://schemas.microsoft.com/sharepoint/v3" xsi:nil="true"/>
    <TaxCatchAll xmlns="230e9df3-be65-4c73-a93b-d1236ebd67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9D43751437BE4D803B238A846C7E9A" ma:contentTypeVersion="20" ma:contentTypeDescription="Create a new document." ma:contentTypeScope="" ma:versionID="a0485f92ee8e0473483ae41d35b74aac">
  <xsd:schema xmlns:xsd="http://www.w3.org/2001/XMLSchema" xmlns:xs="http://www.w3.org/2001/XMLSchema" xmlns:p="http://schemas.microsoft.com/office/2006/metadata/properties" xmlns:ns1="http://schemas.microsoft.com/sharepoint/v3" xmlns:ns2="b2f093b8-d1dd-4e4f-a2ce-00fe58c6e742" xmlns:ns3="2ca1942e-95e7-481f-b809-b74a7fd00423" xmlns:ns4="230e9df3-be65-4c73-a93b-d1236ebd677e" targetNamespace="http://schemas.microsoft.com/office/2006/metadata/properties" ma:root="true" ma:fieldsID="15c4bca5875aa06c550b94d49d4e344e" ns1:_="" ns2:_="" ns3:_="" ns4:_="">
    <xsd:import namespace="http://schemas.microsoft.com/sharepoint/v3"/>
    <xsd:import namespace="b2f093b8-d1dd-4e4f-a2ce-00fe58c6e742"/>
    <xsd:import namespace="2ca1942e-95e7-481f-b809-b74a7fd00423"/>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f093b8-d1dd-4e4f-a2ce-00fe58c6e7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a1942e-95e7-481f-b809-b74a7fd004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9b43005-0d40-4db8-9f18-0306377e93ed}" ma:internalName="TaxCatchAll" ma:showField="CatchAllData" ma:web="2ca1942e-95e7-481f-b809-b74a7fd004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2C4A66-89A2-4F59-B51B-80AA3D541864}">
  <ds:schemaRefs>
    <ds:schemaRef ds:uri="230e9df3-be65-4c73-a93b-d1236ebd677e"/>
    <ds:schemaRef ds:uri="b2f093b8-d1dd-4e4f-a2ce-00fe58c6e742"/>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69713CC0-C3B8-45D4-9DD7-8F68EEF781D6}">
  <ds:schemaRefs>
    <ds:schemaRef ds:uri="230e9df3-be65-4c73-a93b-d1236ebd677e"/>
    <ds:schemaRef ds:uri="2ca1942e-95e7-481f-b809-b74a7fd00423"/>
    <ds:schemaRef ds:uri="b2f093b8-d1dd-4e4f-a2ce-00fe58c6e7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989CCBC-EDCD-4F16-96CD-9C21FAE5D88E}">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104</Slides>
  <Notes>94</Notes>
  <HiddenSlides>0</HiddenSlides>
  <ScaleCrop>false</ScaleCrop>
  <HeadingPairs>
    <vt:vector size="4" baseType="variant">
      <vt:variant>
        <vt:lpstr>Theme</vt:lpstr>
      </vt:variant>
      <vt:variant>
        <vt:i4>4</vt:i4>
      </vt:variant>
      <vt:variant>
        <vt:lpstr>Slide Titles</vt:lpstr>
      </vt:variant>
      <vt:variant>
        <vt:i4>104</vt:i4>
      </vt:variant>
    </vt:vector>
  </HeadingPairs>
  <TitlesOfParts>
    <vt:vector size="108" baseType="lpstr">
      <vt:lpstr>Office Theme</vt:lpstr>
      <vt:lpstr>Office Theme</vt:lpstr>
      <vt:lpstr>CTSRD-template-wide</vt:lpstr>
      <vt:lpstr>1_Office Theme</vt:lpstr>
      <vt:lpstr>Architectural Metadata for Memory Safety</vt:lpstr>
      <vt:lpstr>Who am I?</vt:lpstr>
      <vt:lpstr>Outline</vt:lpstr>
      <vt:lpstr>Learning Goals</vt:lpstr>
      <vt:lpstr>Modern Computer Architecture: Unsafe at Any Speed?</vt:lpstr>
      <vt:lpstr>CVEs and High Severity Bugs from (Lack of) Memory Safety</vt:lpstr>
      <vt:lpstr>CVEs and High Severity Bugs from (Lack of) Memory Safety</vt:lpstr>
      <vt:lpstr>Modern Architecture Unsafety</vt:lpstr>
      <vt:lpstr>Misbehaving C Program: Spatial &amp; Referential Safety Violations</vt:lpstr>
      <vt:lpstr>Temporal Safety</vt:lpstr>
      <vt:lpstr>Architecture Enables Safety Violations</vt:lpstr>
      <vt:lpstr>OK, But That’s Just C!</vt:lpstr>
      <vt:lpstr>What About All The Stuff We Can’t Rewrite?</vt:lpstr>
      <vt:lpstr>What Have We Tried Doing?</vt:lpstr>
      <vt:lpstr>What Now?</vt:lpstr>
      <vt:lpstr>Arm’s Pointer Authentication</vt:lpstr>
      <vt:lpstr>Recall: Architecture Enables Safety Violations</vt:lpstr>
      <vt:lpstr>Architecture Enables Safety Violations</vt:lpstr>
      <vt:lpstr>PAC-ing Extra Bits</vt:lpstr>
      <vt:lpstr>What to PAC?</vt:lpstr>
      <vt:lpstr>Spilled Return Address: Without PAC</vt:lpstr>
      <vt:lpstr>Spilled Return Address: With PAC</vt:lpstr>
      <vt:lpstr>PAC Deployment</vt:lpstr>
      <vt:lpstr>PAC Summary</vt:lpstr>
      <vt:lpstr>Arm’s Memory Tagging Extension</vt:lpstr>
      <vt:lpstr>Architecture Enables Safety Violations</vt:lpstr>
      <vt:lpstr>MTE Architecture</vt:lpstr>
      <vt:lpstr>MTE for Spatial Safety</vt:lpstr>
      <vt:lpstr>MTE for Temporal Safety</vt:lpstr>
      <vt:lpstr>Misbehaving C Program: Spatial &amp; Referential Safety Violations</vt:lpstr>
      <vt:lpstr>Misbehaving C Program: Spatial Safety Violations, with Slideware MTE</vt:lpstr>
      <vt:lpstr>MTE Enforcement</vt:lpstr>
      <vt:lpstr>MTE Weaknesses</vt:lpstr>
      <vt:lpstr>MTE Summary</vt:lpstr>
      <vt:lpstr>Architecture Enables Safety Violations</vt:lpstr>
      <vt:lpstr>Probabilistic Defenses Should Be A Last Resort</vt:lpstr>
      <vt:lpstr>CHERI Memory Capabilities</vt:lpstr>
      <vt:lpstr>Architecture Enables Safety Violations</vt:lpstr>
      <vt:lpstr>Spatially-Safe C/C++ with Memory Capabilities</vt:lpstr>
      <vt:lpstr>Operations on Capabilities</vt:lpstr>
      <vt:lpstr>CHERI: Memory Capabilities (For Real This Time)</vt:lpstr>
      <vt:lpstr>Capabilities in Registers and Memory</vt:lpstr>
      <vt:lpstr>Misbehaving C Program: Spatial &amp; Referential Safety Violations</vt:lpstr>
      <vt:lpstr>Misbehaving C Program: Spatial &amp; Referential Safety Violations</vt:lpstr>
      <vt:lpstr>Secret-Free, Deterministic Mechanism</vt:lpstr>
      <vt:lpstr>CheriABI: Spatially Safe *NIX Processes</vt:lpstr>
      <vt:lpstr>CHERI Heap Temporal Safety</vt:lpstr>
      <vt:lpstr>Cornucopia: CHERI Heap Temporal Safety</vt:lpstr>
      <vt:lpstr>Cornucopia: CHERI Heap Temporal Safety</vt:lpstr>
      <vt:lpstr>Cornucopia Eliminates Heap Use After Reallocation</vt:lpstr>
      <vt:lpstr>Is New Architecture Competing With Safe Languages?</vt:lpstr>
      <vt:lpstr>A two-worlds abstraction?</vt:lpstr>
      <vt:lpstr>A two-worlds abstraction... leaks!</vt:lpstr>
      <vt:lpstr>A safe many-worlds abstraction</vt:lpstr>
      <vt:lpstr>Deterministic Memory Safety Enables Compartmentalization</vt:lpstr>
      <vt:lpstr>Sealed and Sentry Capabilities</vt:lpstr>
      <vt:lpstr>CHERI Is Escaping The Lab And Heading For The Village</vt:lpstr>
      <vt:lpstr>Architectural Metadata for Memory Safety</vt:lpstr>
      <vt:lpstr>Design Matrix!</vt:lpstr>
      <vt:lpstr>PowerPoint Presentation</vt:lpstr>
      <vt:lpstr>CVEs and High Severity Bugs from (Lack of) Memory Safety</vt:lpstr>
      <vt:lpstr>CVEs and High Severity Bugs from (Lack of) Memory Safety</vt:lpstr>
      <vt:lpstr>CVEs and High Severity Bugs from (Lack of) Memory Safety</vt:lpstr>
      <vt:lpstr>CHERI enforces protection semantics for pointers</vt:lpstr>
      <vt:lpstr>Misbehaving C Program, Now With CHERI but Without Narrowed Bounds?</vt:lpstr>
      <vt:lpstr>CHERI: A New Foundation for Software Security?</vt:lpstr>
      <vt:lpstr>CHERI Summary</vt:lpstr>
      <vt:lpstr>Book Report Fodder</vt:lpstr>
      <vt:lpstr>CHERI Concentrate Representability</vt:lpstr>
      <vt:lpstr>CHERI Concentrate Representability</vt:lpstr>
      <vt:lpstr>CHERI Tags in Cores and Caches</vt:lpstr>
      <vt:lpstr>CheriABI: Spatially Safe UNIX Processes Discussion: read() and capability bounds</vt:lpstr>
      <vt:lpstr>Sealed and Sealing Capabilities</vt:lpstr>
      <vt:lpstr>Advanced Topics Sealed and Sentry Capabilities</vt:lpstr>
      <vt:lpstr>CheriBSD Code Changes</vt:lpstr>
      <vt:lpstr>Clang/LLVM/LLD Code Changes</vt:lpstr>
      <vt:lpstr>WebKit - JSC Code Changes</vt:lpstr>
      <vt:lpstr>Heap Allocator &amp; Spatial Safety (Montonicity)</vt:lpstr>
      <vt:lpstr>Advanced Topics CheriABI (2/2)</vt:lpstr>
      <vt:lpstr>CheriABI</vt:lpstr>
      <vt:lpstr>Compiling C to CHERI</vt:lpstr>
      <vt:lpstr>CheriABI: Spatially Safe *NIX Processes</vt:lpstr>
      <vt:lpstr>Morello: An experimental ARMv8 with CHERI</vt:lpstr>
      <vt:lpstr>CHERI Ecosystem At A Glance</vt:lpstr>
      <vt:lpstr>KDE on CHERI-RISC-V over VNC</vt:lpstr>
      <vt:lpstr>Cornucopia: CHERI Heap Temporal Safety Quarantine &amp; Batched Revocation</vt:lpstr>
      <vt:lpstr>Sweeping Revocation Performance </vt:lpstr>
      <vt:lpstr>Cornucopia: Heap Temporal Safety Atop CHERI Address Space Quarantine, Revocation</vt:lpstr>
      <vt:lpstr>Sweeping Revocation Implementation</vt:lpstr>
      <vt:lpstr>Architectural Acceleration for Revocation</vt:lpstr>
      <vt:lpstr>Cornucopia Architecture Per-Page “Capability-Dirty” Tracking</vt:lpstr>
      <vt:lpstr>Cornucopia Architecture Per-Page Capability Load Generations</vt:lpstr>
      <vt:lpstr>Cornucopia Architecture Revoking With Capability Load Generations</vt:lpstr>
      <vt:lpstr>Research: Colocation: Multiple Processes In One Address Space!</vt:lpstr>
      <vt:lpstr>Research: Colocation: Multiple Processes In One Address Space</vt:lpstr>
      <vt:lpstr>Performance Overhead?</vt:lpstr>
      <vt:lpstr>Performance Overhead Measurements</vt:lpstr>
      <vt:lpstr>CHERI Source Compatibility</vt:lpstr>
      <vt:lpstr>CHERIoT: Scaling CHERI Down to 32-bit Microcontrollers</vt:lpstr>
      <vt:lpstr>Heap Allocator Use Case</vt:lpstr>
      <vt:lpstr>Future work: CHERI+MTE Heap Temporal Safety</vt:lpstr>
      <vt:lpstr>Safe Languages?</vt:lpstr>
      <vt:lpstr>Rewrite Everything to be Safe?</vt:lpstr>
      <vt:lpstr>CHERI + (Unsafe) Rust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CHERI: A Modern Capability Architecture</dc:title>
  <dc:creator>Wes Filardo</dc:creator>
  <cp:revision>103</cp:revision>
  <dcterms:created xsi:type="dcterms:W3CDTF">2021-11-29T20:18:23Z</dcterms:created>
  <dcterms:modified xsi:type="dcterms:W3CDTF">2024-12-04T16:59:23Z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0x010100689D43751437BE4D803B238A846C7E9A</vt:lpwstr>
  </property>
  <property fmtid="{D5CDD505-2E9C-101B-9397-08002B2CF9AE}" pid="3" name="MediaServiceImageTags">
    <vt:lpwstr/>
  </property>
</Properties>
</file>